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4F21C2F1-F316-4A97-A1F5-9122A0C50198}" type="datetimeFigureOut">
              <a:rPr lang="fa-IR" smtClean="0"/>
              <a:t>28/02/1441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C7629C4-604F-4A1E-A10F-144A7F394209}"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F21C2F1-F316-4A97-A1F5-9122A0C50198}" type="datetimeFigureOut">
              <a:rPr lang="fa-IR" smtClean="0"/>
              <a:t>28/02/1441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C7629C4-604F-4A1E-A10F-144A7F394209}"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F21C2F1-F316-4A97-A1F5-9122A0C50198}" type="datetimeFigureOut">
              <a:rPr lang="fa-IR" smtClean="0"/>
              <a:t>28/02/1441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C7629C4-604F-4A1E-A10F-144A7F394209}"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F21C2F1-F316-4A97-A1F5-9122A0C50198}" type="datetimeFigureOut">
              <a:rPr lang="fa-IR" smtClean="0"/>
              <a:t>28/02/1441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C7629C4-604F-4A1E-A10F-144A7F394209}"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21C2F1-F316-4A97-A1F5-9122A0C50198}" type="datetimeFigureOut">
              <a:rPr lang="fa-IR" smtClean="0"/>
              <a:t>28/02/1441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C7629C4-604F-4A1E-A10F-144A7F394209}"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4F21C2F1-F316-4A97-A1F5-9122A0C50198}" type="datetimeFigureOut">
              <a:rPr lang="fa-IR" smtClean="0"/>
              <a:t>28/02/1441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C7629C4-604F-4A1E-A10F-144A7F394209}"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4F21C2F1-F316-4A97-A1F5-9122A0C50198}" type="datetimeFigureOut">
              <a:rPr lang="fa-IR" smtClean="0"/>
              <a:t>28/02/1441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C7629C4-604F-4A1E-A10F-144A7F394209}"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4F21C2F1-F316-4A97-A1F5-9122A0C50198}" type="datetimeFigureOut">
              <a:rPr lang="fa-IR" smtClean="0"/>
              <a:t>28/02/1441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C7629C4-604F-4A1E-A10F-144A7F394209}"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21C2F1-F316-4A97-A1F5-9122A0C50198}" type="datetimeFigureOut">
              <a:rPr lang="fa-IR" smtClean="0"/>
              <a:t>28/02/1441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C7629C4-604F-4A1E-A10F-144A7F394209}"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1C2F1-F316-4A97-A1F5-9122A0C50198}" type="datetimeFigureOut">
              <a:rPr lang="fa-IR" smtClean="0"/>
              <a:t>28/02/1441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C7629C4-604F-4A1E-A10F-144A7F394209}"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1C2F1-F316-4A97-A1F5-9122A0C50198}" type="datetimeFigureOut">
              <a:rPr lang="fa-IR" smtClean="0"/>
              <a:t>28/02/1441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C7629C4-604F-4A1E-A10F-144A7F394209}"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F21C2F1-F316-4A97-A1F5-9122A0C50198}" type="datetimeFigureOut">
              <a:rPr lang="fa-IR" smtClean="0"/>
              <a:t>28/02/1441</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C7629C4-604F-4A1E-A10F-144A7F394209}"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 the name of GOD	</a:t>
            </a:r>
            <a:endParaRPr lang="fa-IR" dirty="0"/>
          </a:p>
        </p:txBody>
      </p:sp>
      <p:sp>
        <p:nvSpPr>
          <p:cNvPr id="3" name="Subtitle 2"/>
          <p:cNvSpPr>
            <a:spLocks noGrp="1"/>
          </p:cNvSpPr>
          <p:nvPr>
            <p:ph type="subTitle" idx="1"/>
          </p:nvPr>
        </p:nvSpPr>
        <p:spPr/>
        <p:txBody>
          <a:bodyPr/>
          <a:lstStyle/>
          <a:p>
            <a:r>
              <a:rPr lang="en-US" dirty="0" smtClean="0"/>
              <a:t>Menopause</a:t>
            </a:r>
            <a:endParaRPr lang="fa-I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Genitourinary </a:t>
            </a:r>
            <a:r>
              <a:rPr lang="en-US" dirty="0" err="1" smtClean="0"/>
              <a:t>syndrom</a:t>
            </a:r>
            <a:r>
              <a:rPr lang="en-US" dirty="0" smtClean="0"/>
              <a:t> of menopause:</a:t>
            </a:r>
            <a:endParaRPr lang="fa-IR" dirty="0"/>
          </a:p>
        </p:txBody>
      </p:sp>
      <p:sp>
        <p:nvSpPr>
          <p:cNvPr id="3" name="Content Placeholder 2"/>
          <p:cNvSpPr>
            <a:spLocks noGrp="1"/>
          </p:cNvSpPr>
          <p:nvPr>
            <p:ph idx="1"/>
          </p:nvPr>
        </p:nvSpPr>
        <p:spPr/>
        <p:txBody>
          <a:bodyPr>
            <a:normAutofit/>
          </a:bodyPr>
          <a:lstStyle/>
          <a:p>
            <a:pPr algn="l"/>
            <a:r>
              <a:rPr lang="en-US" sz="2800" dirty="0" smtClean="0"/>
              <a:t>GSM describes anatomic changes and symptoms secondary to estrogen deficiency affecting the labia, vagina, urethra, and bladder (29). Symptoms</a:t>
            </a:r>
            <a:br>
              <a:rPr lang="en-US" sz="2800" dirty="0" smtClean="0"/>
            </a:br>
            <a:r>
              <a:rPr lang="en-US" sz="2800" dirty="0" smtClean="0"/>
              <a:t>include bothersome genital irritation, dryness, and burning; urinary urgency, </a:t>
            </a:r>
            <a:r>
              <a:rPr lang="en-US" sz="2800" dirty="0" err="1" smtClean="0"/>
              <a:t>dysuria</a:t>
            </a:r>
            <a:r>
              <a:rPr lang="en-US" sz="2800" dirty="0" smtClean="0"/>
              <a:t>, and recurrent urinary tract infections (UTIs); and dryness</a:t>
            </a:r>
            <a:br>
              <a:rPr lang="en-US" sz="2800" dirty="0" smtClean="0"/>
            </a:br>
            <a:r>
              <a:rPr lang="en-US" sz="2800" dirty="0" smtClean="0"/>
              <a:t>and pain with sexual activity. </a:t>
            </a:r>
            <a:r>
              <a:rPr lang="en-US" sz="2800" dirty="0" err="1" smtClean="0"/>
              <a:t>Vulvovaginal</a:t>
            </a:r>
            <a:r>
              <a:rPr lang="en-US" sz="2800" dirty="0" smtClean="0"/>
              <a:t> atrophy (VVA) is a component of GSM</a:t>
            </a:r>
            <a:br>
              <a:rPr lang="en-US" sz="2800" dirty="0" smtClean="0"/>
            </a:br>
            <a:endParaRPr lang="fa-I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70000" lnSpcReduction="20000"/>
          </a:bodyPr>
          <a:lstStyle/>
          <a:p>
            <a:pPr algn="l"/>
            <a:r>
              <a:rPr lang="en-US" dirty="0" err="1" smtClean="0"/>
              <a:t>Nonhormonal</a:t>
            </a:r>
            <a:r>
              <a:rPr lang="en-US" dirty="0" smtClean="0"/>
              <a:t> vaginal products available over-the-counter are often an initial treatment intervention. Vaginal lubricants (water, silicone, or oil based) reduce friction and increase comfort with penetrative sexual activity, including intercourse. Long-acting vaginal moisturizers used two to three times weekly line the vagina, retaining moisture and reducing symptoms (34).</a:t>
            </a:r>
            <a:br>
              <a:rPr lang="en-US" dirty="0" smtClean="0"/>
            </a:br>
            <a:r>
              <a:rPr lang="en-US" dirty="0" smtClean="0"/>
              <a:t>Activity that stretches, stimulates, and strengthens the genital area promotes </a:t>
            </a:r>
            <a:r>
              <a:rPr lang="en-US" dirty="0" err="1" smtClean="0"/>
              <a:t>vulvovaginal</a:t>
            </a:r>
            <a:r>
              <a:rPr lang="en-US" dirty="0" smtClean="0"/>
              <a:t> health. If indicated, genital activity, with or without a partner, should be encouraged after menopause. Pelvic physical therapy (PT) and use of vaginal dilators effectively treat severe </a:t>
            </a:r>
            <a:r>
              <a:rPr lang="en-US" dirty="0" err="1" smtClean="0"/>
              <a:t>dyspareunia</a:t>
            </a:r>
            <a:r>
              <a:rPr lang="en-US" dirty="0" smtClean="0"/>
              <a:t/>
            </a:r>
            <a:br>
              <a:rPr lang="en-US" dirty="0" smtClean="0"/>
            </a:br>
            <a:r>
              <a:rPr lang="en-US" dirty="0" smtClean="0"/>
              <a:t/>
            </a:r>
            <a:br>
              <a:rPr lang="en-US" dirty="0" smtClean="0"/>
            </a:br>
            <a:r>
              <a:rPr lang="en-US" dirty="0" smtClean="0"/>
              <a:t/>
            </a:r>
            <a:br>
              <a:rPr lang="en-US" dirty="0" smtClean="0"/>
            </a:br>
            <a:r>
              <a:rPr lang="en-US" dirty="0" smtClean="0"/>
              <a:t>If </a:t>
            </a:r>
            <a:r>
              <a:rPr lang="en-US" dirty="0" err="1" smtClean="0"/>
              <a:t>nonhormonal</a:t>
            </a:r>
            <a:r>
              <a:rPr lang="en-US" dirty="0" smtClean="0"/>
              <a:t> therapies are ineffective, ET is approved for the</a:t>
            </a:r>
            <a:br>
              <a:rPr lang="en-US" dirty="0" smtClean="0"/>
            </a:br>
            <a:r>
              <a:rPr lang="en-US" dirty="0" smtClean="0"/>
              <a:t>treatment of vaginal dryness, </a:t>
            </a:r>
            <a:r>
              <a:rPr lang="en-US" dirty="0" err="1" smtClean="0"/>
              <a:t>dyspareunia</a:t>
            </a:r>
            <a:r>
              <a:rPr lang="en-US" dirty="0" smtClean="0"/>
              <a:t>, and related symptoms</a:t>
            </a:r>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dysfunction:</a:t>
            </a:r>
            <a:endParaRPr lang="fa-IR" dirty="0"/>
          </a:p>
        </p:txBody>
      </p:sp>
      <p:sp>
        <p:nvSpPr>
          <p:cNvPr id="3" name="Content Placeholder 2"/>
          <p:cNvSpPr>
            <a:spLocks noGrp="1"/>
          </p:cNvSpPr>
          <p:nvPr>
            <p:ph idx="1"/>
          </p:nvPr>
        </p:nvSpPr>
        <p:spPr/>
        <p:txBody>
          <a:bodyPr>
            <a:normAutofit fontScale="77500" lnSpcReduction="20000"/>
          </a:bodyPr>
          <a:lstStyle/>
          <a:p>
            <a:pPr algn="l">
              <a:buNone/>
            </a:pPr>
            <a:r>
              <a:rPr lang="en-US" dirty="0" smtClean="0"/>
              <a:t>The etiology of female sexual dysfunction is often </a:t>
            </a:r>
            <a:r>
              <a:rPr lang="en-US" dirty="0" err="1" smtClean="0"/>
              <a:t>multifactorial</a:t>
            </a:r>
            <a:r>
              <a:rPr lang="en-US" dirty="0" smtClean="0"/>
              <a:t>, including depression or anxiety, relationship conflict, stress, fatigue, prior abuse, medications, or physical problems that make sexual activity uncomfortable, such as endometriosis or GSM. The impact of menopause per se on sexual function is uncertain</a:t>
            </a:r>
            <a:br>
              <a:rPr lang="en-US" dirty="0" smtClean="0"/>
            </a:br>
            <a:r>
              <a:rPr lang="en-US" dirty="0" smtClean="0"/>
              <a:t/>
            </a:r>
            <a:br>
              <a:rPr lang="en-US" dirty="0" smtClean="0"/>
            </a:br>
            <a:r>
              <a:rPr lang="en-US" dirty="0" smtClean="0"/>
              <a:t/>
            </a:r>
            <a:br>
              <a:rPr lang="en-US" dirty="0" smtClean="0"/>
            </a:br>
            <a:r>
              <a:rPr lang="en-US" dirty="0" smtClean="0"/>
              <a:t>ET effectively treats vaginal dryness, </a:t>
            </a:r>
            <a:r>
              <a:rPr lang="en-US" dirty="0" err="1" smtClean="0"/>
              <a:t>dyspareunia</a:t>
            </a:r>
            <a:r>
              <a:rPr lang="en-US" dirty="0" smtClean="0"/>
              <a:t>, and vasomotor symptoms, but does not appear to have a direct effect on sexual interest, arousal, or orgasmic response, independent from its role in treating menopausal symptoms</a:t>
            </a:r>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Osteoprosis</a:t>
            </a:r>
            <a:r>
              <a:rPr lang="en-US" dirty="0"/>
              <a:t>:</a:t>
            </a:r>
            <a:endParaRPr lang="fa-IR" dirty="0"/>
          </a:p>
        </p:txBody>
      </p:sp>
      <p:pic>
        <p:nvPicPr>
          <p:cNvPr id="4098" name="Picture 2" descr="C:\Users\arshi\Downloads\IMG-20191027-WA0010.jpg"/>
          <p:cNvPicPr>
            <a:picLocks noGrp="1" noChangeAspect="1" noChangeArrowheads="1"/>
          </p:cNvPicPr>
          <p:nvPr>
            <p:ph idx="1"/>
          </p:nvPr>
        </p:nvPicPr>
        <p:blipFill>
          <a:blip r:embed="rId2"/>
          <a:srcRect/>
          <a:stretch>
            <a:fillRect/>
          </a:stretch>
        </p:blipFill>
        <p:spPr bwMode="auto">
          <a:xfrm>
            <a:off x="1285852" y="1285860"/>
            <a:ext cx="6786610" cy="557214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77500" lnSpcReduction="20000"/>
          </a:bodyPr>
          <a:lstStyle/>
          <a:p>
            <a:pPr algn="l">
              <a:buNone/>
            </a:pPr>
            <a:r>
              <a:rPr lang="en-US" dirty="0" smtClean="0"/>
              <a:t>Dual x-ray </a:t>
            </a:r>
            <a:r>
              <a:rPr lang="en-US" dirty="0" err="1" smtClean="0"/>
              <a:t>absorptiometry</a:t>
            </a:r>
            <a:r>
              <a:rPr lang="en-US" dirty="0" smtClean="0"/>
              <a:t> (DXA) of the hip and spine is the primary technique for BMD assessment. BMD is reported as absolute density (grams mineral/cm2) and in relation to two norms. T score is the standard deviation (SD) above or below the mean for a healthy 30-year-old</a:t>
            </a:r>
            <a:br>
              <a:rPr lang="en-US" dirty="0" smtClean="0"/>
            </a:br>
            <a:r>
              <a:rPr lang="en-US" dirty="0" smtClean="0"/>
              <a:t>woman.</a:t>
            </a:r>
            <a:br>
              <a:rPr lang="en-US" dirty="0" smtClean="0"/>
            </a:br>
            <a:r>
              <a:rPr lang="en-US" dirty="0" smtClean="0"/>
              <a:t/>
            </a:r>
            <a:br>
              <a:rPr lang="en-US" dirty="0" smtClean="0"/>
            </a:br>
            <a:r>
              <a:rPr lang="en-US" dirty="0" smtClean="0"/>
              <a:t/>
            </a:r>
            <a:br>
              <a:rPr lang="en-US" dirty="0" smtClean="0"/>
            </a:br>
            <a:r>
              <a:rPr lang="en-US" dirty="0" smtClean="0"/>
              <a:t>Evaluation of BMD by DXA is recommended for all women aged 65 and older, regardless of risk factors, and for younger postmenopausal women with one or more</a:t>
            </a:r>
            <a:br>
              <a:rPr lang="en-US" dirty="0" smtClean="0"/>
            </a:br>
            <a:r>
              <a:rPr lang="en-US" dirty="0" smtClean="0"/>
              <a:t>risk factors, other than being White and menopausal</a:t>
            </a:r>
            <a:endParaRPr lang="fa-I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Reduce risk of fall and fractures:</a:t>
            </a:r>
            <a:endParaRPr lang="fa-IR" dirty="0"/>
          </a:p>
        </p:txBody>
      </p:sp>
      <p:pic>
        <p:nvPicPr>
          <p:cNvPr id="5122" name="Picture 2" descr="C:\Users\arshi\Downloads\IMG-20191027-WA0009.jpg"/>
          <p:cNvPicPr>
            <a:picLocks noGrp="1" noChangeAspect="1" noChangeArrowheads="1"/>
          </p:cNvPicPr>
          <p:nvPr>
            <p:ph idx="1"/>
          </p:nvPr>
        </p:nvPicPr>
        <p:blipFill>
          <a:blip r:embed="rId2"/>
          <a:srcRect/>
          <a:stretch>
            <a:fillRect/>
          </a:stretch>
        </p:blipFill>
        <p:spPr bwMode="auto">
          <a:xfrm>
            <a:off x="714348" y="1357298"/>
            <a:ext cx="7196691" cy="500066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6146" name="Picture 2" descr="C:\Users\arshi\Downloads\IMG-20191027-WA0008.jpg"/>
          <p:cNvPicPr>
            <a:picLocks noGrp="1" noChangeAspect="1" noChangeArrowheads="1"/>
          </p:cNvPicPr>
          <p:nvPr>
            <p:ph idx="1"/>
          </p:nvPr>
        </p:nvPicPr>
        <p:blipFill>
          <a:blip r:embed="rId2"/>
          <a:srcRect/>
          <a:stretch>
            <a:fillRect/>
          </a:stretch>
        </p:blipFill>
        <p:spPr bwMode="auto">
          <a:xfrm>
            <a:off x="285720" y="0"/>
            <a:ext cx="8572560" cy="68580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7170" name="Picture 2" descr="C:\Users\arshi\Downloads\IMG-20191027-WA0007.jpg"/>
          <p:cNvPicPr>
            <a:picLocks noGrp="1" noChangeAspect="1" noChangeArrowheads="1"/>
          </p:cNvPicPr>
          <p:nvPr>
            <p:ph idx="1"/>
          </p:nvPr>
        </p:nvPicPr>
        <p:blipFill>
          <a:blip r:embed="rId2"/>
          <a:srcRect/>
          <a:stretch>
            <a:fillRect/>
          </a:stretch>
        </p:blipFill>
        <p:spPr bwMode="auto">
          <a:xfrm>
            <a:off x="571472" y="642918"/>
            <a:ext cx="8215370" cy="6000792"/>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Cardiovascular disease:</a:t>
            </a:r>
            <a:endParaRPr lang="fa-IR" dirty="0"/>
          </a:p>
        </p:txBody>
      </p:sp>
      <p:sp>
        <p:nvSpPr>
          <p:cNvPr id="3" name="Content Placeholder 2"/>
          <p:cNvSpPr>
            <a:spLocks noGrp="1"/>
          </p:cNvSpPr>
          <p:nvPr>
            <p:ph idx="1"/>
          </p:nvPr>
        </p:nvSpPr>
        <p:spPr/>
        <p:txBody>
          <a:bodyPr>
            <a:normAutofit fontScale="85000" lnSpcReduction="10000"/>
          </a:bodyPr>
          <a:lstStyle/>
          <a:p>
            <a:pPr algn="l">
              <a:buNone/>
            </a:pPr>
            <a:r>
              <a:rPr lang="en-US" sz="2800" dirty="0" err="1" smtClean="0"/>
              <a:t>Nonmodifiable</a:t>
            </a:r>
            <a:r>
              <a:rPr lang="en-US" sz="2800" dirty="0" smtClean="0"/>
              <a:t> risk factors include family history and age.</a:t>
            </a:r>
            <a:br>
              <a:rPr lang="en-US" sz="2800" dirty="0" smtClean="0"/>
            </a:br>
            <a:r>
              <a:rPr lang="en-US" sz="2800" dirty="0" smtClean="0"/>
              <a:t>Modifiable risk factors include a sedentary lifestyle, obesity, and smoking.</a:t>
            </a:r>
            <a:br>
              <a:rPr lang="en-US" sz="2800" dirty="0" smtClean="0"/>
            </a:br>
            <a:r>
              <a:rPr lang="en-US" sz="2800" dirty="0" smtClean="0"/>
              <a:t>Medical conditions associated with an increased risk of heart disease include diabetes, hypertension, and </a:t>
            </a:r>
            <a:r>
              <a:rPr lang="en-US" sz="2800" dirty="0" err="1" smtClean="0"/>
              <a:t>hyperlipidemia</a:t>
            </a: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These data do not support a role for HT in the prevention of heart disease, but they do provide reassurance regarding the safety of HT use for bothersome hot flashes and night sweats in otherwise healthy women under age 60 or within 10 years of menopause</a:t>
            </a:r>
            <a:endParaRPr lang="fa-IR"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Breast cancer:</a:t>
            </a:r>
            <a:endParaRPr lang="fa-IR" dirty="0"/>
          </a:p>
        </p:txBody>
      </p:sp>
      <p:sp>
        <p:nvSpPr>
          <p:cNvPr id="3" name="Content Placeholder 2"/>
          <p:cNvSpPr>
            <a:spLocks noGrp="1"/>
          </p:cNvSpPr>
          <p:nvPr>
            <p:ph idx="1"/>
          </p:nvPr>
        </p:nvSpPr>
        <p:spPr/>
        <p:txBody>
          <a:bodyPr>
            <a:normAutofit fontScale="77500" lnSpcReduction="20000"/>
          </a:bodyPr>
          <a:lstStyle/>
          <a:p>
            <a:pPr algn="l">
              <a:buNone/>
            </a:pPr>
            <a:r>
              <a:rPr lang="en-US" dirty="0" smtClean="0"/>
              <a:t>Breast cancer is a major health concern for menopausal women, as it is the most common cancer in women and the second leading cause of cancer death</a:t>
            </a:r>
            <a:br>
              <a:rPr lang="en-US" dirty="0" smtClean="0"/>
            </a:br>
            <a:r>
              <a:rPr lang="en-US" dirty="0" smtClean="0"/>
              <a:t/>
            </a:r>
            <a:br>
              <a:rPr lang="en-US" dirty="0" smtClean="0"/>
            </a:br>
            <a:r>
              <a:rPr lang="en-US" dirty="0" smtClean="0"/>
              <a:t/>
            </a:r>
            <a:br>
              <a:rPr lang="en-US" dirty="0" smtClean="0"/>
            </a:br>
            <a:r>
              <a:rPr lang="en-US" dirty="0" smtClean="0"/>
              <a:t>The optimal screening interval remains controversial. It is generally recommended that women at average risk be</a:t>
            </a:r>
            <a:br>
              <a:rPr lang="en-US" dirty="0" smtClean="0"/>
            </a:br>
            <a:r>
              <a:rPr lang="en-US" dirty="0" smtClean="0"/>
              <a:t>offered initiation of screening mammography at age 40, beginning no later than age 50 years (81). Screening every 1 or 2 years is advised until at least the</a:t>
            </a:r>
            <a:br>
              <a:rPr lang="en-US" dirty="0" smtClean="0"/>
            </a:br>
            <a:r>
              <a:rPr lang="en-US" dirty="0" smtClean="0"/>
              <a:t>age of 75 years.</a:t>
            </a:r>
            <a:br>
              <a:rPr lang="en-US" dirty="0" smtClean="0"/>
            </a:b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l">
              <a:buNone/>
            </a:pPr>
            <a:r>
              <a:rPr lang="en-US" sz="2400" dirty="0" smtClean="0"/>
              <a:t>A woman in the developed world will spend approximately a third of her life beyond menopause, so addressing the health and quality of life concerns of menopausal women is critically important.</a:t>
            </a:r>
          </a:p>
          <a:p>
            <a:pPr algn="l">
              <a:buNone/>
            </a:pPr>
            <a:endParaRPr lang="en-US" sz="2400" dirty="0"/>
          </a:p>
          <a:p>
            <a:pPr algn="l">
              <a:buNone/>
            </a:pPr>
            <a:r>
              <a:rPr lang="en-US" sz="2400" dirty="0" smtClean="0"/>
              <a:t>Health and quality of life concerns of menopausal and aging women include vasomotor symptoms, symptomatic </a:t>
            </a:r>
            <a:r>
              <a:rPr lang="en-US" sz="2400" dirty="0" err="1" smtClean="0"/>
              <a:t>vulvovaginal</a:t>
            </a:r>
            <a:r>
              <a:rPr lang="en-US" sz="2400" dirty="0" smtClean="0"/>
              <a:t> atrophy, sexual </a:t>
            </a:r>
            <a:r>
              <a:rPr lang="en-US" sz="2400" dirty="0" err="1" smtClean="0"/>
              <a:t>dysfunction,osteoporosis</a:t>
            </a:r>
            <a:r>
              <a:rPr lang="en-US" sz="2400" dirty="0" smtClean="0"/>
              <a:t>, cardiovascular disease, cancer, and cognitive decline.</a:t>
            </a:r>
            <a:br>
              <a:rPr lang="en-US" sz="2400" dirty="0" smtClean="0"/>
            </a:br>
            <a:endParaRPr lang="fa-IR"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l"/>
            <a:r>
              <a:rPr lang="en-US" dirty="0" smtClean="0"/>
              <a:t>Risk factors for breast cancer include age, family history, early menarche, late menopause, certain genetic carrier states, and prior breast disease, including epithelial </a:t>
            </a:r>
            <a:r>
              <a:rPr lang="en-US" dirty="0" err="1" smtClean="0"/>
              <a:t>atypia</a:t>
            </a:r>
            <a:r>
              <a:rPr lang="en-US" dirty="0" smtClean="0"/>
              <a:t> and cancer. Risk is reduced in women who had bilateral </a:t>
            </a:r>
            <a:r>
              <a:rPr lang="en-US" dirty="0" err="1" smtClean="0"/>
              <a:t>oophorectomy</a:t>
            </a:r>
            <a:r>
              <a:rPr lang="en-US" dirty="0" smtClean="0"/>
              <a:t> or a term pregnancy before the age of 30. Many of these risk factors are consistent with the hypothesis that prolonged estrogen exposure increases breast cancer risk.</a:t>
            </a:r>
            <a:br>
              <a:rPr lang="en-US" dirty="0" smtClean="0"/>
            </a:br>
            <a:endParaRPr lang="fa-I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pPr algn="l"/>
            <a:r>
              <a:rPr lang="en-US" dirty="0" smtClean="0"/>
              <a:t>The estrogen agonist/antagonist </a:t>
            </a:r>
            <a:r>
              <a:rPr lang="en-US" dirty="0" err="1" smtClean="0"/>
              <a:t>tamoxifen</a:t>
            </a:r>
            <a:r>
              <a:rPr lang="en-US" dirty="0" smtClean="0"/>
              <a:t> (20 mg per day orally) is used in the treatment of estrogen-receptor positive breast cancer. </a:t>
            </a:r>
            <a:r>
              <a:rPr lang="en-US" dirty="0" err="1" smtClean="0"/>
              <a:t>Tamoxifen</a:t>
            </a:r>
            <a:r>
              <a:rPr lang="en-US" dirty="0" smtClean="0"/>
              <a:t> and </a:t>
            </a:r>
            <a:r>
              <a:rPr lang="en-US" dirty="0" err="1" smtClean="0"/>
              <a:t>raloxifene</a:t>
            </a:r>
            <a:r>
              <a:rPr lang="en-US" dirty="0" smtClean="0"/>
              <a:t> reduce the risk of breast cancer in high-risk women by approximately 50% and are approved for this indication (85). The risk of venous </a:t>
            </a:r>
            <a:r>
              <a:rPr lang="en-US" dirty="0" err="1" smtClean="0"/>
              <a:t>thromboembolism</a:t>
            </a:r>
            <a:r>
              <a:rPr lang="en-US" dirty="0" smtClean="0"/>
              <a:t> is increased approximately threefold with the use of </a:t>
            </a:r>
            <a:r>
              <a:rPr lang="en-US" dirty="0" err="1" smtClean="0"/>
              <a:t>tamoxifen</a:t>
            </a:r>
            <a:r>
              <a:rPr lang="en-US" dirty="0" smtClean="0"/>
              <a:t> and </a:t>
            </a:r>
            <a:r>
              <a:rPr lang="en-US" dirty="0" err="1" smtClean="0"/>
              <a:t>raloxifene</a:t>
            </a:r>
            <a:r>
              <a:rPr lang="en-US" dirty="0" smtClean="0"/>
              <a:t>, similar to the increase seen with HT. </a:t>
            </a:r>
            <a:r>
              <a:rPr lang="en-US" dirty="0" err="1" smtClean="0"/>
              <a:t>Tamoxifen</a:t>
            </a:r>
            <a:r>
              <a:rPr lang="en-US" dirty="0" smtClean="0"/>
              <a:t> acts as an estrogen agonist in the </a:t>
            </a:r>
            <a:r>
              <a:rPr lang="en-US" dirty="0" err="1" smtClean="0"/>
              <a:t>endometrium</a:t>
            </a:r>
            <a:r>
              <a:rPr lang="en-US" dirty="0" smtClean="0"/>
              <a:t>, increasing the risk of endometrial polyps, hyperplasia, and cancer, whereas no endometrial stimulation is seen with</a:t>
            </a:r>
            <a:br>
              <a:rPr lang="en-US" dirty="0" smtClean="0"/>
            </a:br>
            <a:r>
              <a:rPr lang="en-US" dirty="0" err="1" smtClean="0"/>
              <a:t>raloxifene</a:t>
            </a:r>
            <a:r>
              <a:rPr lang="en-US" dirty="0" smtClean="0"/>
              <a:t>.</a:t>
            </a:r>
            <a:endParaRPr lang="fa-I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Dementia:</a:t>
            </a:r>
            <a:endParaRPr lang="fa-IR" dirty="0"/>
          </a:p>
        </p:txBody>
      </p:sp>
      <p:sp>
        <p:nvSpPr>
          <p:cNvPr id="3" name="Content Placeholder 2"/>
          <p:cNvSpPr>
            <a:spLocks noGrp="1"/>
          </p:cNvSpPr>
          <p:nvPr>
            <p:ph idx="1"/>
          </p:nvPr>
        </p:nvSpPr>
        <p:spPr/>
        <p:txBody>
          <a:bodyPr>
            <a:normAutofit fontScale="92500" lnSpcReduction="20000"/>
          </a:bodyPr>
          <a:lstStyle/>
          <a:p>
            <a:pPr algn="l">
              <a:buNone/>
            </a:pPr>
            <a:r>
              <a:rPr lang="en-US" dirty="0" smtClean="0"/>
              <a:t>Alzheimer disease is the most common form of dementia</a:t>
            </a:r>
            <a:br>
              <a:rPr lang="en-US" dirty="0" smtClean="0"/>
            </a:br>
            <a:r>
              <a:rPr lang="en-US" dirty="0" smtClean="0"/>
              <a:t/>
            </a:r>
            <a:br>
              <a:rPr lang="en-US" dirty="0" smtClean="0"/>
            </a:br>
            <a:r>
              <a:rPr lang="en-US" dirty="0" smtClean="0"/>
              <a:t/>
            </a:r>
            <a:br>
              <a:rPr lang="en-US" dirty="0" smtClean="0"/>
            </a:br>
            <a:r>
              <a:rPr lang="en-US" dirty="0" smtClean="0"/>
              <a:t>Women should be encouraged to engage in behaviors that are associated with a lower risk of dementia, including exercising regularly, not smoking, treating underlying hypertension and diabetes, avoiding head injury, improving hearing, active learning, and staying socially engaged</a:t>
            </a:r>
            <a:br>
              <a:rPr lang="en-US" dirty="0" smtClean="0"/>
            </a:b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HORMONE THERAPY USE:</a:t>
            </a:r>
            <a:endParaRPr lang="fa-IR" dirty="0"/>
          </a:p>
        </p:txBody>
      </p:sp>
      <p:sp>
        <p:nvSpPr>
          <p:cNvPr id="3" name="Content Placeholder 2"/>
          <p:cNvSpPr>
            <a:spLocks noGrp="1"/>
          </p:cNvSpPr>
          <p:nvPr>
            <p:ph idx="1"/>
          </p:nvPr>
        </p:nvSpPr>
        <p:spPr/>
        <p:txBody>
          <a:bodyPr>
            <a:normAutofit fontScale="62500" lnSpcReduction="20000"/>
          </a:bodyPr>
          <a:lstStyle/>
          <a:p>
            <a:pPr algn="l"/>
            <a:r>
              <a:rPr lang="en-US" dirty="0" smtClean="0"/>
              <a:t>The use of unopposed estrogen is associated with an increased risk of</a:t>
            </a:r>
            <a:br>
              <a:rPr lang="en-US" dirty="0" smtClean="0"/>
            </a:br>
            <a:r>
              <a:rPr lang="en-US" dirty="0" smtClean="0"/>
              <a:t>endometrial hyperplasia and cancer. Therefore, combination EPT is</a:t>
            </a:r>
            <a:br>
              <a:rPr lang="en-US" dirty="0" smtClean="0"/>
            </a:br>
            <a:r>
              <a:rPr lang="en-US" dirty="0" smtClean="0"/>
              <a:t>necessary for all women with a uterus. Treatment may be provided in a</a:t>
            </a:r>
            <a:br>
              <a:rPr lang="en-US" dirty="0" smtClean="0"/>
            </a:br>
            <a:r>
              <a:rPr lang="en-US" dirty="0" smtClean="0"/>
              <a:t>sequential manner, with estrogen daily and progestin for 12 to 14 days of</a:t>
            </a:r>
            <a:br>
              <a:rPr lang="en-US" dirty="0" smtClean="0"/>
            </a:br>
            <a:r>
              <a:rPr lang="en-US" dirty="0" smtClean="0"/>
              <a:t>each month, or in a continuous-combined fashion with estrogen and a lower dose of progestin daily.</a:t>
            </a:r>
            <a:br>
              <a:rPr lang="en-US" dirty="0" smtClean="0"/>
            </a:br>
            <a:r>
              <a:rPr lang="en-US" dirty="0" smtClean="0"/>
              <a:t/>
            </a:r>
            <a:br>
              <a:rPr lang="en-US" dirty="0" smtClean="0"/>
            </a:br>
            <a:r>
              <a:rPr lang="en-US" dirty="0" smtClean="0"/>
              <a:t/>
            </a:r>
            <a:br>
              <a:rPr lang="en-US" dirty="0" smtClean="0"/>
            </a:br>
            <a:r>
              <a:rPr lang="en-US" dirty="0" smtClean="0"/>
              <a:t>Contraindications to HT use include known or suspected breast or</a:t>
            </a:r>
            <a:br>
              <a:rPr lang="en-US" dirty="0" smtClean="0"/>
            </a:br>
            <a:r>
              <a:rPr lang="en-US" dirty="0" smtClean="0"/>
              <a:t>endometrial cancer, undiagnosed abnormal genital bleeding, CVD (including CHD, </a:t>
            </a:r>
            <a:r>
              <a:rPr lang="en-US" dirty="0" err="1" smtClean="0"/>
              <a:t>cerebrovascular</a:t>
            </a:r>
            <a:r>
              <a:rPr lang="en-US" dirty="0" smtClean="0"/>
              <a:t> disease, and </a:t>
            </a:r>
            <a:r>
              <a:rPr lang="en-US" dirty="0" err="1" smtClean="0"/>
              <a:t>thromboembolic</a:t>
            </a:r>
            <a:r>
              <a:rPr lang="en-US" dirty="0" smtClean="0"/>
              <a:t> disorders), and active liver or gallbladder disease. Relative contraindications include high-risk states for the above disorders</a:t>
            </a:r>
            <a:br>
              <a:rPr lang="en-US" dirty="0" smtClean="0"/>
            </a:br>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a:buNone/>
            </a:pPr>
            <a:r>
              <a:rPr lang="en-US" sz="5400" dirty="0" smtClean="0"/>
              <a:t>THANKS FOR ATTENTION   </a:t>
            </a:r>
            <a:endParaRPr lang="fa-IR" sz="5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l"/>
            <a:r>
              <a:rPr lang="en-US" sz="2400" dirty="0" smtClean="0"/>
              <a:t>Menopause, the permanent cessation of menstruation caused by ovarian failure, occurs at an average age of 52 years, with a range of 40 to 58 years.</a:t>
            </a:r>
            <a:br>
              <a:rPr lang="en-US" sz="2400" dirty="0" smtClean="0"/>
            </a:br>
            <a:r>
              <a:rPr lang="en-US" sz="2400" dirty="0" smtClean="0"/>
              <a:t/>
            </a:r>
            <a:br>
              <a:rPr lang="en-US" sz="2400" dirty="0" smtClean="0"/>
            </a:br>
            <a:r>
              <a:rPr lang="en-US" sz="2400" dirty="0" smtClean="0"/>
              <a:t>The age at menopause appears to be genetically determined and is unaffected by race/ethnicity or age at menarche</a:t>
            </a:r>
          </a:p>
          <a:p>
            <a:pPr algn="l"/>
            <a:endParaRPr lang="en-US" sz="2400" dirty="0"/>
          </a:p>
          <a:p>
            <a:pPr algn="l">
              <a:buNone/>
            </a:pPr>
            <a:r>
              <a:rPr lang="en-US" sz="2400" dirty="0" smtClean="0"/>
              <a:t>Factors associated with early menopause or POI include toxic exposures, genetic abnormalities, autoimmune disorders, and pelvic surgery. Women who smoke experience an earlier menopause (1), as do many women exposed to chemotherapy or pelvic radiation. Fragile X </a:t>
            </a:r>
            <a:r>
              <a:rPr lang="en-US" sz="2400" dirty="0" err="1" smtClean="0"/>
              <a:t>premutations</a:t>
            </a:r>
            <a:r>
              <a:rPr lang="en-US" sz="2400" dirty="0" smtClean="0"/>
              <a:t>, Turner mosaic </a:t>
            </a:r>
            <a:r>
              <a:rPr lang="en-US" sz="2400" dirty="0" err="1" smtClean="0"/>
              <a:t>karyotypes</a:t>
            </a:r>
            <a:r>
              <a:rPr lang="en-US" sz="2400" dirty="0" smtClean="0"/>
              <a:t>, and ovarian surgery or hysterectomy, despite retention of ovaries, may result in early menopause or PO</a:t>
            </a:r>
            <a:endParaRPr lang="fa-I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l">
              <a:buNone/>
            </a:pPr>
            <a:r>
              <a:rPr lang="en-US" sz="2800" dirty="0" smtClean="0"/>
              <a:t>The ovarian–hypothalamic–pituitary axis remains intact during the menopausal transition; thus, FSH levels rise in response to ovarian failure and the absence of negative feedback from the ovary. </a:t>
            </a:r>
            <a:r>
              <a:rPr lang="en-US" sz="2800" dirty="0" err="1" smtClean="0"/>
              <a:t>Atresia</a:t>
            </a:r>
            <a:r>
              <a:rPr lang="en-US" sz="2800" dirty="0" smtClean="0"/>
              <a:t> of the follicular apparatus, in particular </a:t>
            </a:r>
            <a:r>
              <a:rPr lang="en-US" sz="2800" dirty="0" err="1" smtClean="0"/>
              <a:t>granulosa</a:t>
            </a:r>
            <a:r>
              <a:rPr lang="en-US" sz="2800" dirty="0" smtClean="0"/>
              <a:t> cells, leads to decreased production of estrogen and </a:t>
            </a:r>
            <a:r>
              <a:rPr lang="en-US" sz="2800" dirty="0" err="1" smtClean="0"/>
              <a:t>inhibin</a:t>
            </a:r>
            <a:r>
              <a:rPr lang="en-US" sz="2800" dirty="0" smtClean="0"/>
              <a:t>, resulting in elevated FSH levels, a cardinal sign of menopause. </a:t>
            </a:r>
            <a:r>
              <a:rPr lang="en-US" sz="2800" dirty="0" err="1" smtClean="0"/>
              <a:t>Antimüllerian</a:t>
            </a:r>
            <a:r>
              <a:rPr lang="en-US" sz="2800" dirty="0" smtClean="0"/>
              <a:t> hormone (AMH) is produced by small ovarian follicles, so levels decrease with declining ovarian reserve</a:t>
            </a:r>
            <a:br>
              <a:rPr lang="en-US" sz="2800" dirty="0" smtClean="0"/>
            </a:b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pPr algn="l">
              <a:buNone/>
            </a:pPr>
            <a:r>
              <a:rPr lang="en-US" dirty="0" smtClean="0"/>
              <a:t>The late reproductive stage is marked by decreased fertility and onset of menstrual cycle changes. The early menopausal transition is characterized by increased variability in menstrual cycle lengths (≥7 days), and the late menopausal transition by amenorrhea of ≥60 days. Early </a:t>
            </a:r>
            <a:r>
              <a:rPr lang="en-US" dirty="0" err="1" smtClean="0"/>
              <a:t>postmenopause</a:t>
            </a:r>
            <a:r>
              <a:rPr lang="en-US" dirty="0" smtClean="0"/>
              <a:t/>
            </a:r>
            <a:br>
              <a:rPr lang="en-US" dirty="0" smtClean="0"/>
            </a:br>
            <a:r>
              <a:rPr lang="en-US" dirty="0" smtClean="0"/>
              <a:t>describes approximately 5 to 8 years after the final menstrual period and is followed by late </a:t>
            </a:r>
            <a:r>
              <a:rPr lang="en-US" dirty="0" err="1" smtClean="0"/>
              <a:t>postmenopause</a:t>
            </a: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Vasomotor symptoms:</a:t>
            </a:r>
            <a:endParaRPr lang="fa-IR" dirty="0"/>
          </a:p>
        </p:txBody>
      </p:sp>
      <p:sp>
        <p:nvSpPr>
          <p:cNvPr id="3" name="Content Placeholder 2"/>
          <p:cNvSpPr>
            <a:spLocks noGrp="1"/>
          </p:cNvSpPr>
          <p:nvPr>
            <p:ph idx="1"/>
          </p:nvPr>
        </p:nvSpPr>
        <p:spPr/>
        <p:txBody>
          <a:bodyPr>
            <a:normAutofit/>
          </a:bodyPr>
          <a:lstStyle/>
          <a:p>
            <a:pPr algn="l"/>
            <a:r>
              <a:rPr lang="en-US" dirty="0" smtClean="0"/>
              <a:t>Vasomotor symptoms affect up to 75% of </a:t>
            </a:r>
            <a:r>
              <a:rPr lang="en-US" dirty="0" err="1" smtClean="0"/>
              <a:t>perimenopausal</a:t>
            </a:r>
            <a:r>
              <a:rPr lang="en-US" dirty="0" smtClean="0"/>
              <a:t> women.</a:t>
            </a:r>
            <a:br>
              <a:rPr lang="en-US" dirty="0" smtClean="0"/>
            </a:br>
            <a:r>
              <a:rPr lang="en-US" dirty="0" smtClean="0"/>
              <a:t>Symptoms last for 1 to 2 years after menopause in most women, but may</a:t>
            </a:r>
            <a:br>
              <a:rPr lang="en-US" dirty="0" smtClean="0"/>
            </a:br>
            <a:r>
              <a:rPr lang="en-US" dirty="0" smtClean="0"/>
              <a:t>continue for up to 10 years or longer in others (5,6). Hot flashes are the primary reason women seek care at menopause. Hot flashes interrupt daily activities, disrupt sleep, and disturb women at work</a:t>
            </a: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1026" name="Picture 2" descr="C:\Users\arshi\Downloads\IMG-20191027-WA0006.jpg"/>
          <p:cNvPicPr>
            <a:picLocks noGrp="1" noChangeAspect="1" noChangeArrowheads="1"/>
          </p:cNvPicPr>
          <p:nvPr>
            <p:ph idx="1"/>
          </p:nvPr>
        </p:nvPicPr>
        <p:blipFill>
          <a:blip r:embed="rId2"/>
          <a:srcRect/>
          <a:stretch>
            <a:fillRect/>
          </a:stretch>
        </p:blipFill>
        <p:spPr bwMode="auto">
          <a:xfrm>
            <a:off x="1285852" y="142852"/>
            <a:ext cx="6500858" cy="671514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2050" name="Picture 2" descr="C:\Users\arshi\Downloads\IMG-20191027-WA0012.jpg"/>
          <p:cNvPicPr>
            <a:picLocks noGrp="1" noChangeAspect="1" noChangeArrowheads="1"/>
          </p:cNvPicPr>
          <p:nvPr>
            <p:ph idx="1"/>
          </p:nvPr>
        </p:nvPicPr>
        <p:blipFill>
          <a:blip r:embed="rId2"/>
          <a:srcRect/>
          <a:stretch>
            <a:fillRect/>
          </a:stretch>
        </p:blipFill>
        <p:spPr bwMode="auto">
          <a:xfrm>
            <a:off x="1000100" y="0"/>
            <a:ext cx="7215237" cy="707233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3074" name="Picture 2" descr="C:\Users\arshi\Downloads\IMG-20191027-WA0011.jpg"/>
          <p:cNvPicPr>
            <a:picLocks noGrp="1" noChangeAspect="1" noChangeArrowheads="1"/>
          </p:cNvPicPr>
          <p:nvPr>
            <p:ph idx="1"/>
          </p:nvPr>
        </p:nvPicPr>
        <p:blipFill>
          <a:blip r:embed="rId2"/>
          <a:srcRect/>
          <a:stretch>
            <a:fillRect/>
          </a:stretch>
        </p:blipFill>
        <p:spPr bwMode="auto">
          <a:xfrm>
            <a:off x="500034" y="0"/>
            <a:ext cx="8643966" cy="642939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693</Words>
  <Application>Microsoft Office PowerPoint</Application>
  <PresentationFormat>On-screen Show (4:3)</PresentationFormat>
  <Paragraphs>34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In the name of GOD </vt:lpstr>
      <vt:lpstr>Slide 2</vt:lpstr>
      <vt:lpstr>Slide 3</vt:lpstr>
      <vt:lpstr>Slide 4</vt:lpstr>
      <vt:lpstr>Slide 5</vt:lpstr>
      <vt:lpstr>Vasomotor symptoms:</vt:lpstr>
      <vt:lpstr>Slide 7</vt:lpstr>
      <vt:lpstr>Slide 8</vt:lpstr>
      <vt:lpstr>Slide 9</vt:lpstr>
      <vt:lpstr>Genitourinary syndrom of menopause:</vt:lpstr>
      <vt:lpstr>Slide 11</vt:lpstr>
      <vt:lpstr>Sexual dysfunction:</vt:lpstr>
      <vt:lpstr>Osteoprosis:</vt:lpstr>
      <vt:lpstr>Slide 14</vt:lpstr>
      <vt:lpstr>Reduce risk of fall and fractures:</vt:lpstr>
      <vt:lpstr>Slide 16</vt:lpstr>
      <vt:lpstr>Slide 17</vt:lpstr>
      <vt:lpstr>Cardiovascular disease:</vt:lpstr>
      <vt:lpstr>Breast cancer:</vt:lpstr>
      <vt:lpstr>Slide 20</vt:lpstr>
      <vt:lpstr>Slide 21</vt:lpstr>
      <vt:lpstr>Dementia:</vt:lpstr>
      <vt:lpstr>HORMONE THERAPY USE:</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arshi</dc:creator>
  <cp:lastModifiedBy>arshi</cp:lastModifiedBy>
  <cp:revision>5</cp:revision>
  <dcterms:created xsi:type="dcterms:W3CDTF">2019-10-27T13:37:48Z</dcterms:created>
  <dcterms:modified xsi:type="dcterms:W3CDTF">2019-10-27T15:27:45Z</dcterms:modified>
</cp:coreProperties>
</file>