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8" r:id="rId27"/>
    <p:sldId id="291" r:id="rId28"/>
    <p:sldId id="290" r:id="rId29"/>
    <p:sldId id="289" r:id="rId30"/>
    <p:sldId id="286" r:id="rId31"/>
    <p:sldId id="285" r:id="rId32"/>
    <p:sldId id="284" r:id="rId33"/>
    <p:sldId id="283" r:id="rId34"/>
    <p:sldId id="282" r:id="rId35"/>
    <p:sldId id="292" r:id="rId36"/>
    <p:sldId id="293" r:id="rId37"/>
    <p:sldId id="294" r:id="rId38"/>
    <p:sldId id="296" r:id="rId39"/>
    <p:sldId id="295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0" y="90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343" y="953391"/>
            <a:ext cx="7315200" cy="3255264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THYROID DISORDERS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453" y="3429000"/>
            <a:ext cx="2182484" cy="2614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453" y="888519"/>
            <a:ext cx="2177172" cy="194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7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71768" cy="4601183"/>
          </a:xfrm>
        </p:spPr>
        <p:txBody>
          <a:bodyPr/>
          <a:lstStyle/>
          <a:p>
            <a:r>
              <a:rPr lang="en-US" dirty="0" smtClean="0"/>
              <a:t>Fetal</a:t>
            </a:r>
            <a:br>
              <a:rPr lang="en-US" dirty="0" smtClean="0"/>
            </a:br>
            <a:r>
              <a:rPr lang="en-US" dirty="0" err="1"/>
              <a:t>M</a:t>
            </a:r>
            <a:r>
              <a:rPr lang="en-US" dirty="0" err="1" smtClean="0"/>
              <a:t>icrochimerism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534839"/>
            <a:ext cx="7315200" cy="577107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/>
              <a:t>Autoimmune thyroid disease is much more common in women than in men. One intriguing explanation for this disparity is fetal-to-maternal cell </a:t>
            </a:r>
            <a:r>
              <a:rPr lang="en-US" sz="3200" dirty="0" smtClean="0"/>
              <a:t>trafficking.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Fetal </a:t>
            </a:r>
            <a:r>
              <a:rPr lang="en-US" sz="3200" dirty="0"/>
              <a:t>cells are known to enter maternal circulation during pregnancy</a:t>
            </a:r>
            <a:r>
              <a:rPr lang="en-US" sz="3200" dirty="0" smtClean="0"/>
              <a:t>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Stem </a:t>
            </a:r>
            <a:r>
              <a:rPr lang="en-US" sz="3200" dirty="0"/>
              <a:t>cell interchange can lead to </a:t>
            </a:r>
            <a:r>
              <a:rPr lang="en-US" sz="3200" dirty="0" smtClean="0"/>
              <a:t>engraftment in </a:t>
            </a:r>
            <a:r>
              <a:rPr lang="en-US" sz="3200" dirty="0"/>
              <a:t>several maternal tissues and is termed fetal </a:t>
            </a:r>
            <a:r>
              <a:rPr lang="en-US" sz="3200" dirty="0" err="1" smtClean="0"/>
              <a:t>microchimerism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87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37"/>
            <a:ext cx="3424687" cy="4601183"/>
          </a:xfrm>
        </p:spPr>
        <p:txBody>
          <a:bodyPr>
            <a:normAutofit/>
          </a:bodyPr>
          <a:lstStyle/>
          <a:p>
            <a:r>
              <a:rPr lang="en-US" dirty="0" smtClean="0"/>
              <a:t>Hyperthyroidism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6611" y="0"/>
            <a:ext cx="7884544" cy="6858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The incidence of thyrotoxicosis or hyperthyroidism in pregnancy is varied and complicates between 2 and 17 per 1000 births when gestational-age appropriate </a:t>
            </a:r>
            <a:r>
              <a:rPr lang="en-US" sz="2800" dirty="0" smtClean="0"/>
              <a:t>TSH threshold </a:t>
            </a:r>
            <a:r>
              <a:rPr lang="en-US" sz="2800" dirty="0"/>
              <a:t>values are </a:t>
            </a:r>
            <a:r>
              <a:rPr lang="en-US" sz="2800" dirty="0" smtClean="0"/>
              <a:t>used.</a:t>
            </a:r>
          </a:p>
          <a:p>
            <a:pPr algn="just"/>
            <a:r>
              <a:rPr lang="en-US" sz="2800" dirty="0" smtClean="0"/>
              <a:t>mild </a:t>
            </a:r>
            <a:r>
              <a:rPr lang="en-US" sz="2800" dirty="0"/>
              <a:t>thyrotoxicosis may </a:t>
            </a:r>
            <a:r>
              <a:rPr lang="en-US" sz="2800" dirty="0" smtClean="0"/>
              <a:t>be difficult to </a:t>
            </a:r>
            <a:r>
              <a:rPr lang="en-US" sz="2800" dirty="0"/>
              <a:t>diagnose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 </a:t>
            </a:r>
            <a:r>
              <a:rPr lang="en-US" sz="2800" dirty="0"/>
              <a:t>Suggestive findings include </a:t>
            </a:r>
            <a:r>
              <a:rPr lang="en-US" sz="2800" dirty="0">
                <a:solidFill>
                  <a:srgbClr val="FF0000"/>
                </a:solidFill>
              </a:rPr>
              <a:t>tachycardia</a:t>
            </a:r>
            <a:r>
              <a:rPr lang="en-US" sz="2800" dirty="0"/>
              <a:t> that exceeds that usually seen with normal pregnancy, </a:t>
            </a:r>
            <a:r>
              <a:rPr lang="en-US" sz="2800" dirty="0" err="1">
                <a:solidFill>
                  <a:srgbClr val="FF0000"/>
                </a:solidFill>
              </a:rPr>
              <a:t>thyromegaly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exophthalmos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FF0000"/>
                </a:solidFill>
              </a:rPr>
              <a:t>failure to </a:t>
            </a:r>
            <a:r>
              <a:rPr lang="en-US" sz="2800" dirty="0" smtClean="0">
                <a:solidFill>
                  <a:srgbClr val="FF0000"/>
                </a:solidFill>
              </a:rPr>
              <a:t>gain weight </a:t>
            </a:r>
            <a:r>
              <a:rPr lang="en-US" sz="2800" dirty="0">
                <a:solidFill>
                  <a:srgbClr val="FF0000"/>
                </a:solidFill>
              </a:rPr>
              <a:t>despite adequate food intake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 </a:t>
            </a:r>
            <a:r>
              <a:rPr lang="en-US" sz="2800" dirty="0"/>
              <a:t>Laboratory testing is confirmatory. TSH levels are markedly depressed, while serum free T4 (fT4) levels are elevated </a:t>
            </a:r>
            <a:endParaRPr lang="en-US" sz="2800" dirty="0" smtClean="0"/>
          </a:p>
          <a:p>
            <a:pPr algn="just"/>
            <a:r>
              <a:rPr lang="en-US" sz="2800" dirty="0" smtClean="0"/>
              <a:t>Rarely</a:t>
            </a:r>
            <a:r>
              <a:rPr lang="en-US" sz="2800" dirty="0"/>
              <a:t>, hyperthyroidism is caused by abnormally high serum </a:t>
            </a:r>
            <a:r>
              <a:rPr lang="en-US" sz="2800" dirty="0" err="1"/>
              <a:t>triiodothyronine</a:t>
            </a:r>
            <a:r>
              <a:rPr lang="en-US" sz="2800" dirty="0"/>
              <a:t> (T3) levels—so-called T3-toxicosis.</a:t>
            </a:r>
          </a:p>
        </p:txBody>
      </p:sp>
    </p:spTree>
    <p:extLst>
      <p:ext uri="{BB962C8B-B14F-4D97-AF65-F5344CB8AC3E}">
        <p14:creationId xmlns:p14="http://schemas.microsoft.com/office/powerpoint/2010/main" val="39791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Thyrotoxicosis 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Pregnancy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6007" y="0"/>
            <a:ext cx="7936301" cy="6858000"/>
          </a:xfrm>
        </p:spPr>
        <p:txBody>
          <a:bodyPr>
            <a:normAutofit lnSpcReduction="10000"/>
          </a:bodyPr>
          <a:lstStyle/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dirty="0"/>
              <a:t>overwhelming cause of thyrotoxicosis in pregnancy is Graves disease, an organ-specific autoimmune process associated with thyroid-stimulating </a:t>
            </a:r>
            <a:r>
              <a:rPr lang="en-US" sz="2800" dirty="0" smtClean="0"/>
              <a:t>TSH-receptor antibodies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At </a:t>
            </a:r>
            <a:r>
              <a:rPr lang="en-US" sz="2800" dirty="0"/>
              <a:t>Parkland Hospital, these receptor antibody assays are </a:t>
            </a:r>
            <a:r>
              <a:rPr lang="en-US" sz="2800" dirty="0" smtClean="0"/>
              <a:t>generally reserved </a:t>
            </a:r>
            <a:r>
              <a:rPr lang="en-US" sz="2800" dirty="0"/>
              <a:t>for cases in which fetal thyrotoxicosis is </a:t>
            </a:r>
            <a:r>
              <a:rPr lang="en-US" sz="2800" dirty="0" smtClean="0"/>
              <a:t>suspected.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during </a:t>
            </a:r>
            <a:r>
              <a:rPr lang="en-US" sz="2800" dirty="0"/>
              <a:t>the course of pregnancy, hyperthyroid symptoms may initially </a:t>
            </a:r>
            <a:r>
              <a:rPr lang="en-US" sz="2800" dirty="0" smtClean="0"/>
              <a:t>worsen because </a:t>
            </a:r>
            <a:r>
              <a:rPr lang="en-US" sz="2800" dirty="0"/>
              <a:t>of </a:t>
            </a:r>
            <a:r>
              <a:rPr lang="en-US" sz="2800" dirty="0" err="1"/>
              <a:t>hCG</a:t>
            </a:r>
            <a:r>
              <a:rPr lang="en-US" sz="2800" dirty="0"/>
              <a:t> stimulation but then subsequently diminish with drops in receptor antibody titers in the second half of </a:t>
            </a:r>
            <a:r>
              <a:rPr lang="en-US" sz="2800" dirty="0" smtClean="0"/>
              <a:t>pregnancy. (</a:t>
            </a:r>
            <a:r>
              <a:rPr lang="en-US" sz="2800" dirty="0"/>
              <a:t>levels of blocking antibodies also decline during </a:t>
            </a:r>
            <a:r>
              <a:rPr lang="en-US" sz="2800" dirty="0" smtClean="0"/>
              <a:t>pregnancy.)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973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215" y="0"/>
            <a:ext cx="8134710" cy="6858000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Thyrotoxicosis during pregnancy can nearly always be controlled by </a:t>
            </a:r>
            <a:r>
              <a:rPr lang="en-US" sz="2400" dirty="0" err="1"/>
              <a:t>thionamide</a:t>
            </a:r>
            <a:r>
              <a:rPr lang="en-US" sz="2400" dirty="0"/>
              <a:t> drugs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/>
              <a:t>(PTU) has been historically preferred because it </a:t>
            </a:r>
            <a:r>
              <a:rPr lang="en-US" sz="2400" dirty="0" smtClean="0"/>
              <a:t>partially inhibits </a:t>
            </a:r>
            <a:r>
              <a:rPr lang="en-US" sz="2400" dirty="0"/>
              <a:t>the conversion of T4 to T3 and crosses the placenta less readily than </a:t>
            </a:r>
            <a:r>
              <a:rPr lang="en-US" sz="2400" dirty="0" err="1"/>
              <a:t>methimazole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endParaRPr lang="en-US" sz="2400" dirty="0" smtClean="0"/>
          </a:p>
          <a:p>
            <a:pPr algn="just"/>
            <a:r>
              <a:rPr lang="en-US" sz="2400" dirty="0" smtClean="0"/>
              <a:t>rare </a:t>
            </a:r>
            <a:r>
              <a:rPr lang="en-US" sz="2400" dirty="0" err="1"/>
              <a:t>methimazole</a:t>
            </a:r>
            <a:r>
              <a:rPr lang="en-US" sz="2400" dirty="0"/>
              <a:t> </a:t>
            </a:r>
            <a:r>
              <a:rPr lang="en-US" sz="2400" dirty="0" err="1" smtClean="0"/>
              <a:t>embryopathy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characterized </a:t>
            </a:r>
            <a:r>
              <a:rPr lang="en-US" sz="2400" dirty="0">
                <a:solidFill>
                  <a:srgbClr val="FF0000"/>
                </a:solidFill>
              </a:rPr>
              <a:t>by esophageal or </a:t>
            </a:r>
            <a:r>
              <a:rPr lang="en-US" sz="2400" dirty="0" err="1">
                <a:solidFill>
                  <a:srgbClr val="FF0000"/>
                </a:solidFill>
              </a:rPr>
              <a:t>choanal</a:t>
            </a:r>
            <a:r>
              <a:rPr lang="en-US" sz="2400" dirty="0">
                <a:solidFill>
                  <a:srgbClr val="FF0000"/>
                </a:solidFill>
              </a:rPr>
              <a:t> atresia as well as aplasia cutis, a congenital skin </a:t>
            </a:r>
            <a:r>
              <a:rPr lang="en-US" sz="2400" dirty="0" smtClean="0">
                <a:solidFill>
                  <a:srgbClr val="FF0000"/>
                </a:solidFill>
              </a:rPr>
              <a:t>defect</a:t>
            </a:r>
          </a:p>
          <a:p>
            <a:pPr algn="just"/>
            <a:r>
              <a:rPr lang="en-US" sz="2400" dirty="0" smtClean="0"/>
              <a:t>the FDA issued </a:t>
            </a:r>
            <a:r>
              <a:rPr lang="en-US" sz="2400" dirty="0"/>
              <a:t>a safety alert on </a:t>
            </a:r>
            <a:r>
              <a:rPr lang="en-US" sz="2400" dirty="0">
                <a:solidFill>
                  <a:srgbClr val="FF0000"/>
                </a:solidFill>
              </a:rPr>
              <a:t>PTU-associated hepatotoxicity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400" dirty="0" smtClean="0"/>
              <a:t>to </a:t>
            </a:r>
            <a:r>
              <a:rPr lang="en-US" sz="2400" dirty="0"/>
              <a:t>recommend PTU therapy during the first trimester followed by </a:t>
            </a:r>
            <a:r>
              <a:rPr lang="en-US" sz="2400" dirty="0" err="1"/>
              <a:t>methimazole</a:t>
            </a:r>
            <a:r>
              <a:rPr lang="en-US" sz="2400" dirty="0"/>
              <a:t> beginning in the </a:t>
            </a:r>
            <a:r>
              <a:rPr lang="en-US" sz="2400" dirty="0" smtClean="0"/>
              <a:t>second trimester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obvious </a:t>
            </a:r>
            <a:r>
              <a:rPr lang="en-US" sz="2400" dirty="0" smtClean="0"/>
              <a:t>disadvantage: poorly </a:t>
            </a:r>
            <a:r>
              <a:rPr lang="en-US" sz="2400" dirty="0"/>
              <a:t>controlled thyroid function. </a:t>
            </a:r>
            <a:endParaRPr lang="en-US" sz="2400" dirty="0" smtClean="0"/>
          </a:p>
          <a:p>
            <a:pPr algn="just"/>
            <a:r>
              <a:rPr lang="en-US" sz="2400" dirty="0" smtClean="0"/>
              <a:t>Accordingly</a:t>
            </a:r>
            <a:r>
              <a:rPr lang="en-US" sz="2400" dirty="0"/>
              <a:t>, at Parkland Hospital, we continue to prescribe </a:t>
            </a:r>
            <a:r>
              <a:rPr lang="en-US" sz="2400" dirty="0" smtClean="0"/>
              <a:t>PTU treatment </a:t>
            </a:r>
            <a:r>
              <a:rPr lang="en-US" sz="2400" dirty="0"/>
              <a:t>throughout pregnancy.</a:t>
            </a:r>
            <a:endParaRPr lang="en-US" sz="2400" dirty="0" smtClean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70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3362" y="112143"/>
            <a:ext cx="115852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Transient </a:t>
            </a:r>
            <a:r>
              <a:rPr lang="en-US" sz="2400" dirty="0" smtClean="0"/>
              <a:t>leukopenia :in </a:t>
            </a:r>
            <a:r>
              <a:rPr lang="en-US" sz="2400" dirty="0"/>
              <a:t>up to 10 percent of women taking </a:t>
            </a:r>
            <a:r>
              <a:rPr lang="en-US" sz="2400" dirty="0" err="1"/>
              <a:t>antithyroid</a:t>
            </a:r>
            <a:r>
              <a:rPr lang="en-US" sz="2400" dirty="0"/>
              <a:t> drugs, but this does not require therapy </a:t>
            </a:r>
            <a:r>
              <a:rPr lang="en-US" sz="2400" dirty="0" smtClean="0"/>
              <a:t>cessation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In approximately 0.3 percent, however, </a:t>
            </a:r>
            <a:r>
              <a:rPr lang="en-US" sz="2400" dirty="0" err="1"/>
              <a:t>agranulocytosis</a:t>
            </a:r>
            <a:r>
              <a:rPr lang="en-US" sz="2400" dirty="0"/>
              <a:t> develops suddenly and mandates drug </a:t>
            </a:r>
            <a:r>
              <a:rPr lang="en-US" sz="2400" dirty="0" smtClean="0"/>
              <a:t>discontinuance It </a:t>
            </a:r>
            <a:r>
              <a:rPr lang="en-US" sz="2400" dirty="0"/>
              <a:t>is not dose related, and because of its acute onset, serial leukocyte counts during therapy are not helpful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/>
              <a:t>Thus, if fever or sore throat develops, women </a:t>
            </a:r>
            <a:r>
              <a:rPr lang="en-US" sz="2400" dirty="0" smtClean="0"/>
              <a:t>are instructed </a:t>
            </a:r>
            <a:r>
              <a:rPr lang="en-US" sz="2400" dirty="0"/>
              <a:t>to discontinue medication immediately and report for a complete blood count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/>
              <a:t>Therapy may have other side </a:t>
            </a:r>
            <a:r>
              <a:rPr lang="en-US" sz="2400" dirty="0" smtClean="0"/>
              <a:t>effects. </a:t>
            </a:r>
          </a:p>
          <a:p>
            <a:pPr algn="just"/>
            <a:r>
              <a:rPr lang="en-US" sz="2400" dirty="0" smtClean="0"/>
              <a:t>First</a:t>
            </a:r>
            <a:r>
              <a:rPr lang="en-US" sz="2400" dirty="0"/>
              <a:t>, as noted, hepatotoxicity is a possibility and develops in approximately 0.1 percent of treated women. Serial </a:t>
            </a:r>
            <a:r>
              <a:rPr lang="en-US" sz="2400" dirty="0" smtClean="0"/>
              <a:t>measurement of </a:t>
            </a:r>
            <a:r>
              <a:rPr lang="en-US" sz="2400" dirty="0"/>
              <a:t>hepatic enzyme levels does not prevent fulminant PTU-related hepatotoxicity. </a:t>
            </a:r>
            <a:endParaRPr lang="en-US" sz="2400" dirty="0" smtClean="0"/>
          </a:p>
          <a:p>
            <a:pPr algn="just"/>
            <a:r>
              <a:rPr lang="en-US" sz="2400" dirty="0" smtClean="0"/>
              <a:t>Second</a:t>
            </a:r>
            <a:r>
              <a:rPr lang="en-US" sz="2400" dirty="0"/>
              <a:t>, approximately 20 percent of patients treated with PTU </a:t>
            </a:r>
            <a:r>
              <a:rPr lang="en-US" sz="2400" dirty="0" smtClean="0"/>
              <a:t>develop </a:t>
            </a:r>
            <a:r>
              <a:rPr lang="en-US" sz="2400" dirty="0" err="1" smtClean="0"/>
              <a:t>antineutrophil</a:t>
            </a:r>
            <a:r>
              <a:rPr lang="en-US" sz="2400" dirty="0" smtClean="0"/>
              <a:t> </a:t>
            </a:r>
            <a:r>
              <a:rPr lang="en-US" sz="2400" dirty="0"/>
              <a:t>cytoplasmic antibodies (ANCA). Despite this, only a small percentage of these subsequently develops serious vasculitis 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although </a:t>
            </a:r>
            <a:r>
              <a:rPr lang="en-US" sz="2400" dirty="0" err="1"/>
              <a:t>thionamides</a:t>
            </a:r>
            <a:r>
              <a:rPr lang="en-US" sz="2400" dirty="0"/>
              <a:t> have the potential to cause fetal complications, these are uncommon.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446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804" y="0"/>
            <a:ext cx="118641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initial </a:t>
            </a:r>
            <a:r>
              <a:rPr lang="en-US" sz="2800" dirty="0" err="1"/>
              <a:t>thionamide</a:t>
            </a:r>
            <a:r>
              <a:rPr lang="en-US" sz="2800" dirty="0"/>
              <a:t> dose is empirical.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For </a:t>
            </a:r>
            <a:r>
              <a:rPr lang="en-US" sz="2800" dirty="0" err="1"/>
              <a:t>nonpregnant</a:t>
            </a:r>
            <a:r>
              <a:rPr lang="en-US" sz="2800" dirty="0"/>
              <a:t> patients, the American Thyroid Association recommends that </a:t>
            </a:r>
            <a:r>
              <a:rPr lang="en-US" sz="2800" dirty="0" err="1"/>
              <a:t>methimazole</a:t>
            </a:r>
            <a:r>
              <a:rPr lang="en-US" sz="2800" dirty="0"/>
              <a:t> be used at an initial </a:t>
            </a:r>
            <a:r>
              <a:rPr lang="en-US" sz="2800" dirty="0" smtClean="0"/>
              <a:t>higher daily </a:t>
            </a:r>
            <a:r>
              <a:rPr lang="en-US" sz="2800" dirty="0"/>
              <a:t>dose of 10 to 20 mg orally followed by a lower maintenance dose of 5 to 10 mg</a:t>
            </a:r>
            <a:r>
              <a:rPr lang="en-U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If PTU is selected, a dose of 50 to 150 mg orally three times daily may be </a:t>
            </a:r>
            <a:r>
              <a:rPr lang="en-US" sz="2800" dirty="0" smtClean="0"/>
              <a:t>initiated depending </a:t>
            </a:r>
            <a:r>
              <a:rPr lang="en-US" sz="2800" dirty="0"/>
              <a:t>on clinical </a:t>
            </a:r>
            <a:r>
              <a:rPr lang="en-U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At </a:t>
            </a:r>
            <a:r>
              <a:rPr lang="en-US" sz="2800" dirty="0"/>
              <a:t>Parkland Hospital, we usually initially give 300 or 450 mg of PTU daily in three divided doses for pregnant women.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Occasionally, daily doses of 600 mg or higher are necessary</a:t>
            </a:r>
            <a:r>
              <a:rPr lang="en-U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As discussed, we generally do not transition women to </a:t>
            </a:r>
            <a:r>
              <a:rPr lang="en-US" sz="2800" dirty="0" err="1"/>
              <a:t>methimazole</a:t>
            </a:r>
            <a:r>
              <a:rPr lang="en-US" sz="2800" dirty="0"/>
              <a:t> during the second trimester.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goal </a:t>
            </a:r>
            <a:r>
              <a:rPr lang="en-US" sz="2800" dirty="0"/>
              <a:t>is treatment with the lowest possible </a:t>
            </a:r>
            <a:r>
              <a:rPr lang="en-US" sz="2800" dirty="0" err="1"/>
              <a:t>thionamide</a:t>
            </a:r>
            <a:r>
              <a:rPr lang="en-US" sz="2800" dirty="0"/>
              <a:t> dose to maintain thyroid hormone levels slightly above or in the high normal range, while TSH levels </a:t>
            </a:r>
            <a:r>
              <a:rPr lang="en-US" sz="2800" dirty="0" smtClean="0"/>
              <a:t>remains suppressed.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Serum </a:t>
            </a:r>
            <a:r>
              <a:rPr lang="en-US" sz="2800" dirty="0"/>
              <a:t>free T4 concentrations are measured every 4 to 6 weeks.</a:t>
            </a:r>
          </a:p>
        </p:txBody>
      </p:sp>
    </p:spTree>
    <p:extLst>
      <p:ext uri="{BB962C8B-B14F-4D97-AF65-F5344CB8AC3E}">
        <p14:creationId xmlns:p14="http://schemas.microsoft.com/office/powerpoint/2010/main" val="90415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Subtotal thyroidectomy can be performed </a:t>
            </a:r>
            <a:r>
              <a:rPr lang="en-US" sz="3200" dirty="0" smtClean="0"/>
              <a:t>after thyrotoxicosis </a:t>
            </a:r>
            <a:r>
              <a:rPr lang="en-US" sz="3200" dirty="0"/>
              <a:t>is medically controlled.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This </a:t>
            </a:r>
            <a:r>
              <a:rPr lang="en-US" sz="3200" dirty="0"/>
              <a:t>seldom is done during pregnancy but may be appropriate for the very </a:t>
            </a:r>
            <a:r>
              <a:rPr lang="en-US" sz="3200" dirty="0" smtClean="0"/>
              <a:t>few women </a:t>
            </a:r>
            <a:r>
              <a:rPr lang="en-US" sz="3200" dirty="0"/>
              <a:t>who cannot adhere to medical treatment or in whom drug therapy proves toxic 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Surgery </a:t>
            </a:r>
            <a:r>
              <a:rPr lang="en-US" sz="3200" dirty="0"/>
              <a:t>is best accomplished in the </a:t>
            </a:r>
            <a:r>
              <a:rPr lang="en-US" sz="3200" dirty="0" smtClean="0"/>
              <a:t>second trimester</a:t>
            </a:r>
            <a:r>
              <a:rPr lang="en-US" sz="3200" dirty="0"/>
              <a:t>.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Potential </a:t>
            </a:r>
            <a:r>
              <a:rPr lang="en-US" sz="3200" dirty="0"/>
              <a:t>drawbacks of thyroidectomy include inadvertent resection of parathyroid glands and injury to the recurrent laryngeal nerve</a:t>
            </a:r>
          </a:p>
        </p:txBody>
      </p:sp>
    </p:spTree>
    <p:extLst>
      <p:ext uri="{BB962C8B-B14F-4D97-AF65-F5344CB8AC3E}">
        <p14:creationId xmlns:p14="http://schemas.microsoft.com/office/powerpoint/2010/main" val="13037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Thyroid ablation with therapeutic radioactive iodine is contraindicated during pregnancy. </a:t>
            </a:r>
            <a:r>
              <a:rPr lang="en-US" sz="3200" dirty="0"/>
              <a:t>The necessary doses may also cause fetal thyroid gland destruction. </a:t>
            </a:r>
            <a:endParaRPr lang="en-US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when </a:t>
            </a:r>
            <a:r>
              <a:rPr lang="en-US" sz="3200" dirty="0"/>
              <a:t>radioactive iodine is given unintentionally, many clinicians recommend abortion</a:t>
            </a:r>
            <a:r>
              <a:rPr lang="en-US" sz="32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International Commission </a:t>
            </a:r>
            <a:r>
              <a:rPr lang="en-US" sz="3200" dirty="0" smtClean="0"/>
              <a:t>on Radiological </a:t>
            </a:r>
            <a:r>
              <a:rPr lang="en-US" sz="3200" dirty="0"/>
              <a:t>Protection has recommended that women avoid pregnancy for </a:t>
            </a:r>
            <a:r>
              <a:rPr lang="en-US" sz="3200" dirty="0">
                <a:solidFill>
                  <a:srgbClr val="FF0000"/>
                </a:solidFill>
              </a:rPr>
              <a:t>6 months </a:t>
            </a:r>
            <a:r>
              <a:rPr lang="en-US" sz="3200" dirty="0" smtClean="0"/>
              <a:t>after </a:t>
            </a:r>
            <a:r>
              <a:rPr lang="en-US" sz="3200" dirty="0" err="1" smtClean="0"/>
              <a:t>radioablative</a:t>
            </a:r>
            <a:r>
              <a:rPr lang="en-US" sz="3200" dirty="0" smtClean="0"/>
              <a:t> therapy.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Moreover</a:t>
            </a:r>
            <a:r>
              <a:rPr lang="en-US" sz="3200" dirty="0"/>
              <a:t>, during lactation, </a:t>
            </a:r>
            <a:r>
              <a:rPr lang="en-US" sz="3200" dirty="0" smtClean="0"/>
              <a:t>the breast </a:t>
            </a:r>
            <a:r>
              <a:rPr lang="en-US" sz="3200" dirty="0"/>
              <a:t>also concentrates a substantial amount of </a:t>
            </a:r>
            <a:r>
              <a:rPr lang="en-US" sz="3200" dirty="0" smtClean="0"/>
              <a:t>iodine. </a:t>
            </a:r>
            <a:r>
              <a:rPr lang="en-US" sz="3200" dirty="0"/>
              <a:t>To limit the latter, a delay of </a:t>
            </a:r>
            <a:r>
              <a:rPr lang="en-US" sz="3200" dirty="0">
                <a:solidFill>
                  <a:srgbClr val="FF0000"/>
                </a:solidFill>
              </a:rPr>
              <a:t>3 months </a:t>
            </a:r>
            <a:r>
              <a:rPr lang="en-US" sz="3200" dirty="0" smtClean="0"/>
              <a:t>after breastfeeding </a:t>
            </a:r>
            <a:r>
              <a:rPr lang="en-US" sz="3200" dirty="0"/>
              <a:t>cessation will more reliably ensure complete breast involution.</a:t>
            </a:r>
          </a:p>
        </p:txBody>
      </p:sp>
    </p:spTree>
    <p:extLst>
      <p:ext uri="{BB962C8B-B14F-4D97-AF65-F5344CB8AC3E}">
        <p14:creationId xmlns:p14="http://schemas.microsoft.com/office/powerpoint/2010/main" val="30043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</a:t>
            </a:r>
            <a:br>
              <a:rPr lang="en-US" dirty="0" smtClean="0"/>
            </a:br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/>
              <a:t>Women with thyrotoxicosis have pregnancy outcomes that largely depend on whether metabolic control is achieved. </a:t>
            </a:r>
            <a:endParaRPr lang="en-US" sz="2800" dirty="0" smtClean="0"/>
          </a:p>
          <a:p>
            <a:pPr algn="just"/>
            <a:r>
              <a:rPr lang="en-US" sz="2800" dirty="0" smtClean="0"/>
              <a:t>For </a:t>
            </a:r>
            <a:r>
              <a:rPr lang="en-US" sz="2800" dirty="0"/>
              <a:t>example, excess </a:t>
            </a:r>
            <a:r>
              <a:rPr lang="en-US" sz="2800" dirty="0" err="1"/>
              <a:t>thyroxine</a:t>
            </a:r>
            <a:r>
              <a:rPr lang="en-US" sz="2800" dirty="0"/>
              <a:t> may </a:t>
            </a:r>
            <a:r>
              <a:rPr lang="en-US" sz="2800" dirty="0" smtClean="0"/>
              <a:t>cause miscarriage </a:t>
            </a:r>
            <a:r>
              <a:rPr lang="en-US" sz="2800" dirty="0"/>
              <a:t>or preterm birth </a:t>
            </a:r>
            <a:r>
              <a:rPr lang="en-US" sz="2800" dirty="0" smtClean="0"/>
              <a:t>. </a:t>
            </a:r>
          </a:p>
          <a:p>
            <a:pPr algn="just"/>
            <a:r>
              <a:rPr lang="en-US" sz="2800" dirty="0" smtClean="0"/>
              <a:t>In </a:t>
            </a:r>
            <a:r>
              <a:rPr lang="en-US" sz="2800" dirty="0"/>
              <a:t>untreated women or in those who remain hyperthyroid despite therapy, incidences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FF0000"/>
                </a:solidFill>
              </a:rPr>
              <a:t>preeclampsia</a:t>
            </a:r>
            <a:r>
              <a:rPr lang="en-US" sz="2800" dirty="0">
                <a:solidFill>
                  <a:srgbClr val="FF0000"/>
                </a:solidFill>
              </a:rPr>
              <a:t>, heart failure, and adverse perinatal outcomes are higher 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800" dirty="0" smtClean="0"/>
              <a:t>A </a:t>
            </a:r>
            <a:r>
              <a:rPr lang="en-US" sz="2800" dirty="0"/>
              <a:t>prospective cohort study from China showed that women with </a:t>
            </a:r>
            <a:r>
              <a:rPr lang="en-US" sz="2800" dirty="0" smtClean="0"/>
              <a:t>clinical hyperthyroidism </a:t>
            </a:r>
            <a:r>
              <a:rPr lang="en-US" sz="2800" dirty="0"/>
              <a:t>had a </a:t>
            </a:r>
            <a:r>
              <a:rPr lang="en-US" sz="2800" dirty="0">
                <a:solidFill>
                  <a:srgbClr val="FF0000"/>
                </a:solidFill>
              </a:rPr>
              <a:t>12-fold greater risk of delivering an infant with hearing </a:t>
            </a:r>
            <a:r>
              <a:rPr lang="en-US" sz="2800" dirty="0" smtClean="0">
                <a:solidFill>
                  <a:srgbClr val="FF0000"/>
                </a:solidFill>
              </a:rPr>
              <a:t>loss 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44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Fetal and Neonatal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325" y="0"/>
            <a:ext cx="8186467" cy="67717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algn="just"/>
            <a:r>
              <a:rPr lang="en-US" sz="2600" dirty="0" smtClean="0"/>
              <a:t>In </a:t>
            </a:r>
            <a:r>
              <a:rPr lang="en-US" sz="2600" dirty="0"/>
              <a:t>most cases, the </a:t>
            </a:r>
            <a:r>
              <a:rPr lang="en-US" sz="2600" dirty="0" err="1"/>
              <a:t>perinate</a:t>
            </a:r>
            <a:r>
              <a:rPr lang="en-US" sz="2600" dirty="0"/>
              <a:t> is </a:t>
            </a:r>
            <a:r>
              <a:rPr lang="en-US" sz="2600" dirty="0" err="1"/>
              <a:t>euthyroid</a:t>
            </a:r>
            <a:r>
              <a:rPr lang="en-US" sz="2600" dirty="0"/>
              <a:t>. In some, however, hyper- or hypothyroidism can develop with or without a </a:t>
            </a:r>
            <a:r>
              <a:rPr lang="en-US" sz="2600" dirty="0" smtClean="0"/>
              <a:t>.Clinical hyperthyroidism.</a:t>
            </a:r>
          </a:p>
          <a:p>
            <a:pPr algn="just"/>
            <a:r>
              <a:rPr lang="en-US" sz="2600" dirty="0" smtClean="0"/>
              <a:t>goitrous </a:t>
            </a:r>
            <a:r>
              <a:rPr lang="en-US" sz="2600" dirty="0"/>
              <a:t>thyrotoxicosis is caused by placental transfer of thyroid-stimulating immunoglobulins.</a:t>
            </a:r>
          </a:p>
          <a:p>
            <a:pPr algn="just"/>
            <a:endParaRPr lang="en-US" sz="2600" dirty="0"/>
          </a:p>
          <a:p>
            <a:pPr algn="just"/>
            <a:r>
              <a:rPr lang="en-US" sz="2600" dirty="0"/>
              <a:t>develops in up to 1 percent of neonates born to women with Graves </a:t>
            </a:r>
            <a:r>
              <a:rPr lang="en-US" sz="2600" dirty="0" smtClean="0"/>
              <a:t>disease</a:t>
            </a:r>
          </a:p>
          <a:p>
            <a:pPr algn="just"/>
            <a:r>
              <a:rPr lang="en-US" sz="2600" dirty="0"/>
              <a:t>The best predictor of perinatal thyrotoxicosis is presence of thyroid-stimulating TSH-receptor antibodies in women with Graves </a:t>
            </a:r>
            <a:r>
              <a:rPr lang="en-US" sz="2600" dirty="0" smtClean="0"/>
              <a:t>disease</a:t>
            </a:r>
          </a:p>
          <a:p>
            <a:pPr algn="just"/>
            <a:r>
              <a:rPr lang="en-US" sz="2600" dirty="0"/>
              <a:t>Thyroid Association and American Association of Clinical Endocrinologists (2011) </a:t>
            </a:r>
            <a:r>
              <a:rPr lang="en-US" sz="2600" dirty="0">
                <a:solidFill>
                  <a:srgbClr val="FF0000"/>
                </a:solidFill>
              </a:rPr>
              <a:t>recommend</a:t>
            </a:r>
            <a:r>
              <a:rPr lang="en-US" sz="2600" dirty="0"/>
              <a:t> routine evaluation of TSH-receptor antibodies between 22 and </a:t>
            </a:r>
            <a:r>
              <a:rPr lang="en-US" sz="2600" dirty="0" smtClean="0"/>
              <a:t>26 weeks</a:t>
            </a:r>
            <a:r>
              <a:rPr lang="en-US" sz="2600" dirty="0"/>
              <a:t>’ gestation in women with Graves disease. The American College of Obstetricians and Gynecologists (2017), however, </a:t>
            </a:r>
            <a:r>
              <a:rPr lang="en-US" sz="2600" dirty="0">
                <a:solidFill>
                  <a:srgbClr val="FF0000"/>
                </a:solidFill>
              </a:rPr>
              <a:t>does not </a:t>
            </a:r>
            <a:r>
              <a:rPr lang="en-US" sz="2600" dirty="0"/>
              <a:t>recommend such testing</a:t>
            </a:r>
          </a:p>
        </p:txBody>
      </p:sp>
    </p:spTree>
    <p:extLst>
      <p:ext uri="{BB962C8B-B14F-4D97-AF65-F5344CB8AC3E}">
        <p14:creationId xmlns:p14="http://schemas.microsoft.com/office/powerpoint/2010/main" val="98712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THYROID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dirty="0" smtClean="0"/>
              <a:t>are </a:t>
            </a:r>
            <a:r>
              <a:rPr lang="en-US" sz="3200" dirty="0"/>
              <a:t>common in young women and thus frequently encountered in pregnancy. </a:t>
            </a:r>
            <a:endParaRPr lang="en-US" sz="3200" dirty="0" smtClean="0"/>
          </a:p>
          <a:p>
            <a:pPr algn="just"/>
            <a:endParaRPr lang="en-US" sz="3200" dirty="0" smtClean="0"/>
          </a:p>
          <a:p>
            <a:r>
              <a:rPr lang="en-US" sz="3200" dirty="0" smtClean="0"/>
              <a:t>Maternal </a:t>
            </a:r>
            <a:r>
              <a:rPr lang="en-US" sz="3200" dirty="0"/>
              <a:t>and fetal thyroid </a:t>
            </a:r>
            <a:r>
              <a:rPr lang="en-US" sz="3200" dirty="0" err="1" smtClean="0"/>
              <a:t>functionare</a:t>
            </a:r>
            <a:r>
              <a:rPr lang="en-US" sz="3200" dirty="0" smtClean="0"/>
              <a:t> </a:t>
            </a:r>
            <a:r>
              <a:rPr lang="en-US" sz="3200" dirty="0"/>
              <a:t>intimately related, and drugs that </a:t>
            </a:r>
            <a:r>
              <a:rPr lang="en-US" sz="3200" dirty="0" smtClean="0"/>
              <a:t>affect the </a:t>
            </a:r>
            <a:r>
              <a:rPr lang="en-US" sz="3200" dirty="0"/>
              <a:t>maternal thyroid also </a:t>
            </a:r>
            <a:r>
              <a:rPr lang="en-US" sz="3200" dirty="0" smtClean="0"/>
              <a:t>affect </a:t>
            </a:r>
            <a:r>
              <a:rPr lang="en-US" sz="3200" dirty="0"/>
              <a:t>the fetal gland. </a:t>
            </a:r>
            <a:endParaRPr lang="en-US" sz="3200" dirty="0" smtClean="0"/>
          </a:p>
          <a:p>
            <a:r>
              <a:rPr lang="en-US" sz="3200" dirty="0" smtClean="0"/>
              <a:t>thyroid </a:t>
            </a:r>
            <a:r>
              <a:rPr lang="en-US" sz="3200" dirty="0"/>
              <a:t>autoantibodies have been associated with </a:t>
            </a:r>
            <a:r>
              <a:rPr lang="en-US" sz="3200" dirty="0" smtClean="0"/>
              <a:t>increased rates </a:t>
            </a:r>
            <a:r>
              <a:rPr lang="en-US" sz="3200" dirty="0"/>
              <a:t>of early pregnancy wastage.</a:t>
            </a:r>
            <a:endParaRPr lang="en-US" sz="3200" dirty="0" smtClean="0"/>
          </a:p>
          <a:p>
            <a:pPr algn="just"/>
            <a:r>
              <a:rPr lang="en-US" sz="3200" dirty="0" smtClean="0"/>
              <a:t>evidence </a:t>
            </a:r>
            <a:r>
              <a:rPr lang="en-US" sz="3200" dirty="0"/>
              <a:t>suggests that the severity of some autoimmune thyroid disorders may be ameliorated during pregnancy, only to be exacerbated postpartum.</a:t>
            </a:r>
          </a:p>
        </p:txBody>
      </p:sp>
    </p:spTree>
    <p:extLst>
      <p:ext uri="{BB962C8B-B14F-4D97-AF65-F5344CB8AC3E}">
        <p14:creationId xmlns:p14="http://schemas.microsoft.com/office/powerpoint/2010/main" val="7530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561" y="1"/>
            <a:ext cx="1149038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A </a:t>
            </a:r>
            <a:r>
              <a:rPr lang="en-US" sz="2800" dirty="0"/>
              <a:t>second presentation is goitrous hypothyroidism caused by fetal exposure to maternally administered </a:t>
            </a:r>
            <a:r>
              <a:rPr lang="en-US" sz="2800" dirty="0" err="1" smtClean="0"/>
              <a:t>thionamides</a:t>
            </a:r>
            <a:r>
              <a:rPr lang="en-US" sz="28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 Available </a:t>
            </a:r>
            <a:r>
              <a:rPr lang="en-US" sz="2800" dirty="0"/>
              <a:t>data indicate that </a:t>
            </a:r>
            <a:r>
              <a:rPr lang="en-US" sz="2800" dirty="0" err="1"/>
              <a:t>thionamides</a:t>
            </a:r>
            <a:r>
              <a:rPr lang="en-US" sz="2800" dirty="0"/>
              <a:t> carry an extremely small risk for</a:t>
            </a:r>
          </a:p>
          <a:p>
            <a:pPr algn="just"/>
            <a:r>
              <a:rPr lang="en-US" sz="2800" dirty="0" smtClean="0"/>
              <a:t>       causing </a:t>
            </a:r>
            <a:r>
              <a:rPr lang="en-US" sz="2800" dirty="0"/>
              <a:t>neonatal </a:t>
            </a:r>
            <a:r>
              <a:rPr lang="en-US" sz="2800" dirty="0" smtClean="0"/>
              <a:t>hypothyroidism.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If </a:t>
            </a:r>
            <a:r>
              <a:rPr lang="en-US" sz="2800" dirty="0"/>
              <a:t>maternal hypothyroidism developed, the fetus can be treated by a reduced maternal </a:t>
            </a:r>
            <a:r>
              <a:rPr lang="en-US" sz="2800" dirty="0" err="1"/>
              <a:t>antithyroid</a:t>
            </a:r>
            <a:r>
              <a:rPr lang="en-US" sz="2800" dirty="0"/>
              <a:t> medication dose and injections </a:t>
            </a:r>
            <a:r>
              <a:rPr lang="en-US" sz="2800" dirty="0" smtClean="0"/>
              <a:t>of </a:t>
            </a:r>
            <a:r>
              <a:rPr lang="en-US" sz="2800" dirty="0" err="1" smtClean="0"/>
              <a:t>intraamnionic</a:t>
            </a:r>
            <a:r>
              <a:rPr lang="en-US" sz="2800" dirty="0" smtClean="0"/>
              <a:t> </a:t>
            </a:r>
            <a:r>
              <a:rPr lang="en-US" sz="2800" dirty="0" err="1"/>
              <a:t>thyroxine</a:t>
            </a:r>
            <a:r>
              <a:rPr lang="en-US" sz="2800" dirty="0"/>
              <a:t>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5715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935" y="163901"/>
            <a:ext cx="1141274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A third presentation, </a:t>
            </a:r>
            <a:r>
              <a:rPr lang="en-US" sz="2800" dirty="0" err="1"/>
              <a:t>nongoitrous</a:t>
            </a:r>
            <a:r>
              <a:rPr lang="en-US" sz="2800" dirty="0"/>
              <a:t> hypothyroidism, may develop from </a:t>
            </a:r>
            <a:r>
              <a:rPr lang="en-US" sz="2800" dirty="0" err="1"/>
              <a:t>transplacental</a:t>
            </a:r>
            <a:r>
              <a:rPr lang="en-US" sz="2800" dirty="0"/>
              <a:t> passage of maternal TSH-receptor blocking </a:t>
            </a:r>
            <a:r>
              <a:rPr lang="en-US" sz="2800" dirty="0" smtClean="0"/>
              <a:t>antibodies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Although </a:t>
            </a:r>
            <a:r>
              <a:rPr lang="en-US" sz="2800" dirty="0"/>
              <a:t>the fetal thyroid volume can be measured </a:t>
            </a:r>
            <a:r>
              <a:rPr lang="en-US" sz="2800" dirty="0" err="1">
                <a:solidFill>
                  <a:srgbClr val="FF0000"/>
                </a:solidFill>
              </a:rPr>
              <a:t>sonographically</a:t>
            </a:r>
            <a:r>
              <a:rPr lang="en-US" sz="2800" dirty="0"/>
              <a:t> in women taking </a:t>
            </a:r>
            <a:r>
              <a:rPr lang="en-US" sz="2800" dirty="0" err="1" smtClean="0"/>
              <a:t>thionamide</a:t>
            </a:r>
            <a:r>
              <a:rPr lang="en-US" sz="2800" dirty="0" smtClean="0"/>
              <a:t> drugs </a:t>
            </a:r>
            <a:r>
              <a:rPr lang="en-US" sz="2800" dirty="0"/>
              <a:t>or in those with thyroid-stimulating antibodies, most investigators </a:t>
            </a:r>
            <a:r>
              <a:rPr lang="en-US" sz="2800" dirty="0">
                <a:solidFill>
                  <a:srgbClr val="FF0000"/>
                </a:solidFill>
              </a:rPr>
              <a:t>do not currently recommend </a:t>
            </a:r>
            <a:r>
              <a:rPr lang="en-US" sz="2800" dirty="0"/>
              <a:t>this </a:t>
            </a:r>
            <a:r>
              <a:rPr lang="en-US" sz="2800" dirty="0" smtClean="0"/>
              <a:t>routinely</a:t>
            </a:r>
          </a:p>
          <a:p>
            <a:pPr algn="just"/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umbilical </a:t>
            </a:r>
            <a:r>
              <a:rPr lang="en-US" sz="2800" dirty="0"/>
              <a:t>cord blood sampling and fetal antibody testing only if the mother has previously undergone radioiodine ablation</a:t>
            </a:r>
            <a:r>
              <a:rPr lang="en-US" sz="28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Endocrine </a:t>
            </a:r>
            <a:r>
              <a:rPr lang="en-US" sz="2800" dirty="0"/>
              <a:t>Society clinical practice guidelines recommend umbilical cord blood sampling only when the diagnosis of fetal thyroid disease cannot be </a:t>
            </a:r>
            <a:r>
              <a:rPr lang="en-US" sz="2800" dirty="0" smtClean="0"/>
              <a:t>reasonably ascertained </a:t>
            </a:r>
            <a:r>
              <a:rPr lang="en-US" sz="2800" dirty="0"/>
              <a:t>based on clinical and </a:t>
            </a:r>
            <a:r>
              <a:rPr lang="en-US" sz="2800" dirty="0" err="1"/>
              <a:t>sonographic</a:t>
            </a:r>
            <a:r>
              <a:rPr lang="en-US" sz="2800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41473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Thyroid Storm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Heart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4687" y="-1"/>
            <a:ext cx="8324490" cy="6763109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Thyroid storm is a </a:t>
            </a:r>
            <a:r>
              <a:rPr lang="en-US" sz="2400" dirty="0" err="1"/>
              <a:t>hypermetabolic</a:t>
            </a:r>
            <a:r>
              <a:rPr lang="en-US" sz="2400" dirty="0"/>
              <a:t> state and is rare in </a:t>
            </a:r>
            <a:r>
              <a:rPr lang="en-US" sz="2400" dirty="0" smtClean="0"/>
              <a:t>pregnancy</a:t>
            </a:r>
          </a:p>
          <a:p>
            <a:pPr algn="just"/>
            <a:r>
              <a:rPr lang="en-US" sz="2400" dirty="0"/>
              <a:t>pulmonary hypertension </a:t>
            </a:r>
            <a:r>
              <a:rPr lang="en-US" sz="2400" dirty="0" smtClean="0"/>
              <a:t>and heart </a:t>
            </a:r>
            <a:r>
              <a:rPr lang="en-US" sz="2400" dirty="0"/>
              <a:t>failure from cardiomyopathy caused by the profound myocardial </a:t>
            </a:r>
            <a:r>
              <a:rPr lang="en-US" sz="2400" dirty="0" smtClean="0"/>
              <a:t>effects of </a:t>
            </a:r>
            <a:r>
              <a:rPr lang="en-US" sz="2400" dirty="0" err="1"/>
              <a:t>thyroxine</a:t>
            </a:r>
            <a:r>
              <a:rPr lang="en-US" sz="2400" dirty="0"/>
              <a:t> are common in pregnant </a:t>
            </a:r>
            <a:r>
              <a:rPr lang="en-US" sz="2400" dirty="0" smtClean="0"/>
              <a:t>women.</a:t>
            </a:r>
          </a:p>
          <a:p>
            <a:pPr algn="just"/>
            <a:r>
              <a:rPr lang="en-US" sz="2400" dirty="0"/>
              <a:t>In these women, cardiomyopathy is characterized by a high-output state, </a:t>
            </a:r>
            <a:r>
              <a:rPr lang="en-US" sz="2400" dirty="0" smtClean="0"/>
              <a:t>which may </a:t>
            </a:r>
            <a:r>
              <a:rPr lang="en-US" sz="2400" dirty="0"/>
              <a:t>lead to a dilated </a:t>
            </a:r>
            <a:r>
              <a:rPr lang="en-US" sz="2400" dirty="0" smtClean="0"/>
              <a:t>cardiomyopathy.</a:t>
            </a:r>
          </a:p>
          <a:p>
            <a:pPr algn="just"/>
            <a:r>
              <a:rPr lang="en-US" sz="2400" dirty="0"/>
              <a:t>Treatment </a:t>
            </a:r>
            <a:r>
              <a:rPr lang="en-US" sz="2400" dirty="0" smtClean="0"/>
              <a:t>should </a:t>
            </a:r>
            <a:r>
              <a:rPr lang="en-US" sz="2400" dirty="0"/>
              <a:t>be carried out in an intensive care area that may include special-care units within labor and</a:t>
            </a:r>
          </a:p>
          <a:p>
            <a:pPr algn="just"/>
            <a:r>
              <a:rPr lang="en-US" sz="2400" dirty="0" smtClean="0"/>
              <a:t>Delivery An </a:t>
            </a:r>
            <a:r>
              <a:rPr lang="en-US" sz="2400" dirty="0"/>
              <a:t>hour or two </a:t>
            </a:r>
            <a:r>
              <a:rPr lang="en-US" sz="2400" dirty="0" smtClean="0"/>
              <a:t>after initial </a:t>
            </a:r>
            <a:r>
              <a:rPr lang="en-US" sz="2400" dirty="0" err="1"/>
              <a:t>thionamide</a:t>
            </a:r>
            <a:r>
              <a:rPr lang="en-US" sz="2400" dirty="0"/>
              <a:t> administration, iodide is given to inhibit thyroidal release of T3 and </a:t>
            </a:r>
            <a:r>
              <a:rPr lang="en-US" sz="2400" dirty="0" smtClean="0"/>
              <a:t>T4</a:t>
            </a:r>
          </a:p>
          <a:p>
            <a:pPr algn="just"/>
            <a:r>
              <a:rPr lang="en-US" sz="2400" dirty="0"/>
              <a:t>Most authorities recommend dexamethasone, 2 mg intravenously every 6 hours for four doses, to further block </a:t>
            </a:r>
            <a:r>
              <a:rPr lang="en-US" sz="2400" dirty="0" smtClean="0"/>
              <a:t>peripheral conversion </a:t>
            </a:r>
            <a:r>
              <a:rPr lang="en-US" sz="2400" dirty="0"/>
              <a:t>of T4 to T3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/>
              <a:t>If a β-blocker drug is given to control tachycardia, </a:t>
            </a:r>
            <a:r>
              <a:rPr lang="en-US" sz="2400" dirty="0" smtClean="0"/>
              <a:t>its </a:t>
            </a:r>
            <a:r>
              <a:rPr lang="en-US" sz="2400" dirty="0" err="1" smtClean="0"/>
              <a:t>effecton</a:t>
            </a:r>
            <a:r>
              <a:rPr lang="en-US" sz="2400" dirty="0" smtClean="0"/>
              <a:t> </a:t>
            </a:r>
            <a:r>
              <a:rPr lang="en-US" sz="2400" dirty="0"/>
              <a:t>heart failure must be considered. Propranolol, labetalol, and </a:t>
            </a:r>
            <a:r>
              <a:rPr lang="en-US" sz="2400" dirty="0" err="1"/>
              <a:t>esmolol</a:t>
            </a:r>
            <a:r>
              <a:rPr lang="en-US" sz="2400" dirty="0"/>
              <a:t> have </a:t>
            </a:r>
            <a:r>
              <a:rPr lang="en-US" sz="2400" dirty="0" smtClean="0"/>
              <a:t>all been </a:t>
            </a:r>
            <a:r>
              <a:rPr lang="en-US" sz="2400" dirty="0"/>
              <a:t>used successfully.</a:t>
            </a:r>
          </a:p>
        </p:txBody>
      </p:sp>
    </p:spTree>
    <p:extLst>
      <p:ext uri="{BB962C8B-B14F-4D97-AF65-F5344CB8AC3E}">
        <p14:creationId xmlns:p14="http://schemas.microsoft.com/office/powerpoint/2010/main" val="187443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Hyperemesis </a:t>
            </a:r>
            <a:r>
              <a:rPr lang="en-US" dirty="0" err="1"/>
              <a:t>Gravidarum</a:t>
            </a:r>
            <a:r>
              <a:rPr lang="en-US" dirty="0"/>
              <a:t> and Gestational Transient Thyrotoxicosis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8204" y="129395"/>
            <a:ext cx="8238226" cy="6461185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Many women </a:t>
            </a:r>
            <a:r>
              <a:rPr lang="en-US" sz="2800" dirty="0" smtClean="0"/>
              <a:t>with hyperemesis </a:t>
            </a:r>
            <a:r>
              <a:rPr lang="en-US" sz="2800" dirty="0" err="1"/>
              <a:t>gravidarum</a:t>
            </a:r>
            <a:r>
              <a:rPr lang="en-US" sz="2800" dirty="0"/>
              <a:t> have abnormally high serum </a:t>
            </a:r>
            <a:r>
              <a:rPr lang="en-US" sz="2800" dirty="0" err="1"/>
              <a:t>thyroxine</a:t>
            </a:r>
            <a:r>
              <a:rPr lang="en-US" sz="2800" dirty="0"/>
              <a:t> levels and low TSH </a:t>
            </a:r>
            <a:r>
              <a:rPr lang="en-US" sz="2800" dirty="0" smtClean="0"/>
              <a:t>levels</a:t>
            </a:r>
          </a:p>
          <a:p>
            <a:pPr algn="just"/>
            <a:r>
              <a:rPr lang="en-US" sz="2800" dirty="0"/>
              <a:t>This results from TSH-receptor stimulation </a:t>
            </a:r>
            <a:r>
              <a:rPr lang="en-US" sz="2800" dirty="0" smtClean="0"/>
              <a:t>from massive—but </a:t>
            </a:r>
            <a:r>
              <a:rPr lang="en-US" sz="2800" dirty="0"/>
              <a:t>normal for pregnancy— concentrations of </a:t>
            </a:r>
            <a:r>
              <a:rPr lang="en-US" sz="2800" dirty="0" err="1"/>
              <a:t>hCG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smtClean="0"/>
              <a:t>This </a:t>
            </a:r>
            <a:r>
              <a:rPr lang="en-US" sz="2800" dirty="0"/>
              <a:t>transient condition is also termed </a:t>
            </a:r>
            <a:r>
              <a:rPr lang="en-US" sz="2800" dirty="0">
                <a:solidFill>
                  <a:srgbClr val="FF0000"/>
                </a:solidFill>
              </a:rPr>
              <a:t>gestational transient thyrotoxicosis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800" dirty="0"/>
              <a:t>Even if associated </a:t>
            </a:r>
            <a:r>
              <a:rPr lang="en-US" sz="2800" dirty="0" smtClean="0"/>
              <a:t>with hyperemesis</a:t>
            </a:r>
            <a:r>
              <a:rPr lang="en-US" sz="2800" dirty="0"/>
              <a:t>, </a:t>
            </a:r>
            <a:r>
              <a:rPr lang="en-US" sz="2800" dirty="0" err="1"/>
              <a:t>antithyroid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drugs are not </a:t>
            </a:r>
            <a:r>
              <a:rPr lang="en-US" sz="2800" dirty="0" smtClean="0">
                <a:solidFill>
                  <a:srgbClr val="FF0000"/>
                </a:solidFill>
              </a:rPr>
              <a:t>warranted.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5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Thyrotoxicosis and Gestational Trophoblastic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The prevalence of increased </a:t>
            </a:r>
            <a:r>
              <a:rPr lang="en-US" sz="3200" dirty="0" err="1"/>
              <a:t>thyroxine</a:t>
            </a:r>
            <a:r>
              <a:rPr lang="en-US" sz="3200" dirty="0"/>
              <a:t> levels in women with a molar pregnancy ranges between 25 and 65 </a:t>
            </a:r>
            <a:r>
              <a:rPr lang="en-US" sz="3200" dirty="0" smtClean="0"/>
              <a:t>percent</a:t>
            </a:r>
          </a:p>
          <a:p>
            <a:pPr algn="just"/>
            <a:r>
              <a:rPr lang="en-US" sz="3200" dirty="0"/>
              <a:t>abnormally </a:t>
            </a:r>
            <a:r>
              <a:rPr lang="en-US" sz="3200" dirty="0" smtClean="0"/>
              <a:t>high </a:t>
            </a:r>
            <a:r>
              <a:rPr lang="en-US" sz="3200" dirty="0" err="1" smtClean="0"/>
              <a:t>hCG</a:t>
            </a:r>
            <a:r>
              <a:rPr lang="en-US" sz="3200" dirty="0" smtClean="0"/>
              <a:t> </a:t>
            </a:r>
            <a:r>
              <a:rPr lang="en-US" sz="3200" dirty="0"/>
              <a:t>levels lead to overstimulation of the TSH </a:t>
            </a:r>
            <a:r>
              <a:rPr lang="en-US" sz="3200" dirty="0" smtClean="0"/>
              <a:t>receptor</a:t>
            </a:r>
          </a:p>
          <a:p>
            <a:pPr algn="just"/>
            <a:r>
              <a:rPr lang="en-US" sz="3200" dirty="0"/>
              <a:t>With molar evacuation, serum free T4 levels usually normalize rapidly in parallel with declining </a:t>
            </a:r>
            <a:r>
              <a:rPr lang="en-US" sz="3200" dirty="0" err="1"/>
              <a:t>hCG</a:t>
            </a:r>
            <a:r>
              <a:rPr lang="en-US" sz="3200" dirty="0"/>
              <a:t> concentrations</a:t>
            </a:r>
          </a:p>
        </p:txBody>
      </p:sp>
    </p:spTree>
    <p:extLst>
      <p:ext uri="{BB962C8B-B14F-4D97-AF65-F5344CB8AC3E}">
        <p14:creationId xmlns:p14="http://schemas.microsoft.com/office/powerpoint/2010/main" val="259977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Subclinical Hyperthyroidism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Third-generation TSH assays with an analytical sensitivity of 0.002 </a:t>
            </a:r>
            <a:r>
              <a:rPr lang="en-US" dirty="0" err="1" smtClean="0">
                <a:solidFill>
                  <a:srgbClr val="FFFF00"/>
                </a:solidFill>
              </a:rPr>
              <a:t>mU</a:t>
            </a:r>
            <a:r>
              <a:rPr lang="en-US" dirty="0" smtClean="0">
                <a:solidFill>
                  <a:srgbClr val="FFFF00"/>
                </a:solidFill>
              </a:rPr>
              <a:t>/mL permit identification of subclinical thyroid disorders.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  <a:latin typeface="Source Sans Pro"/>
              </a:rPr>
              <a:t>Treatment of subclinical hyperthyroidism is unwarranted in pregnancy because </a:t>
            </a:r>
            <a:r>
              <a:rPr lang="en-US" dirty="0" err="1" smtClean="0">
                <a:solidFill>
                  <a:srgbClr val="FFFF00"/>
                </a:solidFill>
                <a:latin typeface="Source Sans Pro"/>
              </a:rPr>
              <a:t>antithyroid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 drugs may affect the fetus. These women may benefit from periodic</a:t>
            </a:r>
            <a:r>
              <a:rPr lang="fa-IR" dirty="0" smtClean="0">
                <a:solidFill>
                  <a:srgbClr val="FFFF00"/>
                </a:solidFill>
                <a:latin typeface="Source Sans Pro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surveillance, and approximately half eventually have normal TSH concentrations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72" y="1086928"/>
            <a:ext cx="3378802" cy="4638091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Source Sans Pro"/>
              </a:rPr>
              <a:t>Hypothyroidism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  <a:latin typeface="Source Sans Pro"/>
              </a:rPr>
              <a:t>It is characterized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by insidious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nonspecific clinical findings that include fatigue, constipation, cold intolerance, muscle cramps, and weight gain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.</a:t>
            </a:r>
            <a:endParaRPr lang="fa-IR" dirty="0" smtClean="0">
              <a:solidFill>
                <a:srgbClr val="FFFF00"/>
              </a:solidFill>
              <a:latin typeface="Source Sans Pr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A pathologically enlarged thyroid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gland depends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on the etiology of hypothyroidism and is more likely in women in areas of endemic iodine deficiency or those with Hashimoto thyroiditis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.</a:t>
            </a:r>
            <a:endParaRPr lang="fa-IR" dirty="0" smtClean="0">
              <a:solidFill>
                <a:srgbClr val="FFFF00"/>
              </a:solidFill>
              <a:latin typeface="Source Sans Pr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Other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findings include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edema, dry skin, hair loss, and prolonged relaxation phase of deep tendon reflexes. </a:t>
            </a:r>
            <a:endParaRPr lang="fa-IR" dirty="0" smtClean="0">
              <a:solidFill>
                <a:srgbClr val="FFFF00"/>
              </a:solidFill>
              <a:latin typeface="Source Sans Pr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Clinical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or overt hypothyroidism is confirmed when an abnormally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high serum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TSH level is accompanied by an abnormally low </a:t>
            </a:r>
            <a:r>
              <a:rPr lang="en-US" dirty="0" err="1">
                <a:solidFill>
                  <a:srgbClr val="FFFF00"/>
                </a:solidFill>
                <a:latin typeface="Source Sans Pro"/>
              </a:rPr>
              <a:t>thyroxine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 level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.</a:t>
            </a:r>
            <a:endParaRPr lang="fa-IR" dirty="0" smtClean="0">
              <a:solidFill>
                <a:srgbClr val="FFFF00"/>
              </a:solidFill>
              <a:latin typeface="Source Sans Pr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Subclinical hypothyroidism, discussed later, is defined by an elevated serum TSH level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and normal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serum </a:t>
            </a:r>
            <a:r>
              <a:rPr lang="en-US" dirty="0" err="1">
                <a:solidFill>
                  <a:srgbClr val="FFFF00"/>
                </a:solidFill>
                <a:latin typeface="Source Sans Pro"/>
              </a:rPr>
              <a:t>thyroxine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 concentration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3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44" y="1147313"/>
            <a:ext cx="3396054" cy="4474190"/>
          </a:xfrm>
        </p:spPr>
        <p:txBody>
          <a:bodyPr/>
          <a:lstStyle/>
          <a:p>
            <a:r>
              <a:rPr lang="en-US" dirty="0"/>
              <a:t>Overt Hypothyroidism and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  <a:latin typeface="Source Sans Pro"/>
              </a:rPr>
              <a:t>The most common cause of hypothyroidism in pregnancy is Hashimoto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thyroiditis</a:t>
            </a:r>
            <a:endParaRPr lang="fa-IR" dirty="0" smtClean="0">
              <a:solidFill>
                <a:srgbClr val="FFFF00"/>
              </a:solidFill>
              <a:latin typeface="Source Sans Pr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Another cause is </a:t>
            </a:r>
            <a:r>
              <a:rPr lang="en-US" dirty="0" err="1">
                <a:solidFill>
                  <a:srgbClr val="FFFF00"/>
                </a:solidFill>
                <a:latin typeface="Source Sans Pro"/>
              </a:rPr>
              <a:t>postablative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 Graves disease. Clinical identification of hypothyroidism is especially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difficult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during pregnancy because many of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the signs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or symptoms are also common to pregnancy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itself</a:t>
            </a:r>
            <a:endParaRPr lang="fa-IR" dirty="0" smtClean="0">
              <a:solidFill>
                <a:srgbClr val="FFFF00"/>
              </a:solidFill>
              <a:latin typeface="Source Sans Pr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Severe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hypothyroidism during pregnancy is uncommon, probably because it is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often associated with </a:t>
            </a:r>
            <a:r>
              <a:rPr lang="en-US" dirty="0">
                <a:solidFill>
                  <a:srgbClr val="FFFF00"/>
                </a:solidFill>
                <a:latin typeface="Source Sans Pro"/>
              </a:rPr>
              <a:t>infertility and higher spontaneous abortion </a:t>
            </a:r>
            <a:r>
              <a:rPr lang="en-US" dirty="0" smtClean="0">
                <a:solidFill>
                  <a:srgbClr val="FFFF00"/>
                </a:solidFill>
                <a:latin typeface="Source Sans Pro"/>
              </a:rPr>
              <a:t>rates</a:t>
            </a:r>
          </a:p>
          <a:p>
            <a:r>
              <a:rPr lang="en-US" dirty="0">
                <a:solidFill>
                  <a:srgbClr val="FFFF00"/>
                </a:solidFill>
              </a:rPr>
              <a:t>Even women with treated hypothyroidism undergoing in vitro fertilization have a </a:t>
            </a:r>
            <a:r>
              <a:rPr lang="en-US" dirty="0" smtClean="0">
                <a:solidFill>
                  <a:srgbClr val="FFFF00"/>
                </a:solidFill>
              </a:rPr>
              <a:t>significantly lower </a:t>
            </a:r>
            <a:r>
              <a:rPr lang="en-US" dirty="0">
                <a:solidFill>
                  <a:srgbClr val="FFFF00"/>
                </a:solidFill>
              </a:rPr>
              <a:t>chance of achieving pregnancy</a:t>
            </a:r>
          </a:p>
        </p:txBody>
      </p:sp>
    </p:spTree>
    <p:extLst>
      <p:ext uri="{BB962C8B-B14F-4D97-AF65-F5344CB8AC3E}">
        <p14:creationId xmlns:p14="http://schemas.microsoft.com/office/powerpoint/2010/main" val="318906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overt </a:t>
            </a:r>
            <a:r>
              <a:rPr lang="en-US" dirty="0" smtClean="0"/>
              <a:t>hypothyroidism beginning </a:t>
            </a:r>
            <a:r>
              <a:rPr lang="en-US" dirty="0"/>
              <a:t>with levothyroxine in doses of 1 to 2 </a:t>
            </a:r>
            <a:r>
              <a:rPr lang="en-US" dirty="0" err="1"/>
              <a:t>μg</a:t>
            </a:r>
            <a:r>
              <a:rPr lang="en-US" dirty="0"/>
              <a:t>/kg/d or approximately 100 </a:t>
            </a:r>
            <a:r>
              <a:rPr lang="en-US" dirty="0" err="1"/>
              <a:t>μg</a:t>
            </a:r>
            <a:r>
              <a:rPr lang="en-US" dirty="0"/>
              <a:t> daily. </a:t>
            </a:r>
            <a:endParaRPr lang="fa-IR" dirty="0" smtClean="0"/>
          </a:p>
          <a:p>
            <a:r>
              <a:rPr lang="en-US" dirty="0" smtClean="0"/>
              <a:t>Women </a:t>
            </a:r>
            <a:r>
              <a:rPr lang="en-US" dirty="0"/>
              <a:t>who are </a:t>
            </a:r>
            <a:r>
              <a:rPr lang="en-US" dirty="0" err="1"/>
              <a:t>athyreotic</a:t>
            </a:r>
            <a:r>
              <a:rPr lang="en-US" dirty="0"/>
              <a:t> </a:t>
            </a:r>
            <a:r>
              <a:rPr lang="en-US" dirty="0" smtClean="0"/>
              <a:t>after thyroidectomy </a:t>
            </a:r>
            <a:r>
              <a:rPr lang="en-US" dirty="0"/>
              <a:t>or radioiodine therapy </a:t>
            </a:r>
            <a:r>
              <a:rPr lang="en-US" dirty="0" smtClean="0"/>
              <a:t>may require </a:t>
            </a:r>
            <a:r>
              <a:rPr lang="en-US" dirty="0"/>
              <a:t>higher doses. Surveillance is with TSH levels measured at 4- to 6-week intervals, and the </a:t>
            </a:r>
            <a:r>
              <a:rPr lang="en-US" dirty="0" err="1"/>
              <a:t>thyroxine</a:t>
            </a:r>
            <a:r>
              <a:rPr lang="en-US" dirty="0"/>
              <a:t> dose is adjusted by 25- to 50-μg increments until </a:t>
            </a:r>
            <a:r>
              <a:rPr lang="en-US" dirty="0" smtClean="0"/>
              <a:t>TSH values </a:t>
            </a:r>
            <a:r>
              <a:rPr lang="en-US" dirty="0"/>
              <a:t>become normal. Pregnancy is associated with an increased </a:t>
            </a:r>
            <a:r>
              <a:rPr lang="en-US" dirty="0" err="1"/>
              <a:t>thyroxine</a:t>
            </a:r>
            <a:r>
              <a:rPr lang="en-US" dirty="0"/>
              <a:t> requirement in approximately a third of supplemented women</a:t>
            </a:r>
          </a:p>
        </p:txBody>
      </p:sp>
    </p:spTree>
    <p:extLst>
      <p:ext uri="{BB962C8B-B14F-4D97-AF65-F5344CB8AC3E}">
        <p14:creationId xmlns:p14="http://schemas.microsoft.com/office/powerpoint/2010/main" val="240997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078303"/>
            <a:ext cx="3145889" cy="4646718"/>
          </a:xfrm>
        </p:spPr>
        <p:txBody>
          <a:bodyPr/>
          <a:lstStyle/>
          <a:p>
            <a:r>
              <a:rPr lang="en-US" dirty="0"/>
              <a:t>Pregnancy Outcome with Overt Hypothyroidism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Observational studies, although limited, indicate that excessive adverse perinatal outcomes are associated with overt </a:t>
            </a:r>
            <a:r>
              <a:rPr lang="en-US" dirty="0" err="1"/>
              <a:t>thyroxine</a:t>
            </a:r>
            <a:r>
              <a:rPr lang="en-US" dirty="0"/>
              <a:t> deficiency </a:t>
            </a:r>
            <a:r>
              <a:rPr lang="en-US" dirty="0" smtClean="0"/>
              <a:t>Preterm birth rates</a:t>
            </a:r>
            <a:r>
              <a:rPr lang="en-US" dirty="0"/>
              <a:t>, for example, are higher </a:t>
            </a:r>
            <a:r>
              <a:rPr lang="en-US" dirty="0" smtClean="0"/>
              <a:t>.With </a:t>
            </a:r>
            <a:r>
              <a:rPr lang="en-US" dirty="0"/>
              <a:t>appropriate replacement therapy, however, rates of adverse </a:t>
            </a:r>
            <a:r>
              <a:rPr lang="en-US" dirty="0" smtClean="0"/>
              <a:t>effect are </a:t>
            </a:r>
            <a:r>
              <a:rPr lang="en-US" dirty="0"/>
              <a:t>not increased in most </a:t>
            </a:r>
            <a:r>
              <a:rPr lang="en-US" dirty="0" smtClean="0"/>
              <a:t>reports.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1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Thyroid Physiology and</a:t>
            </a:r>
            <a:br>
              <a:rPr lang="en-US" dirty="0" smtClean="0"/>
            </a:br>
            <a:r>
              <a:rPr lang="en-US" dirty="0" smtClean="0"/>
              <a:t>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maternal serum concentrations of thyroid binding globulin are increased concomitantly with total or bound thyroid hormone </a:t>
            </a:r>
            <a:r>
              <a:rPr lang="en-US" dirty="0" smtClean="0"/>
              <a:t>levels</a:t>
            </a:r>
          </a:p>
          <a:p>
            <a:r>
              <a:rPr lang="en-US" dirty="0" err="1" smtClean="0"/>
              <a:t>thyrotropin</a:t>
            </a:r>
            <a:r>
              <a:rPr lang="en-US" dirty="0" smtClean="0"/>
              <a:t> </a:t>
            </a:r>
            <a:r>
              <a:rPr lang="en-US" dirty="0"/>
              <a:t>(TSH</a:t>
            </a:r>
            <a:r>
              <a:rPr lang="en-US" dirty="0" smtClean="0"/>
              <a:t>) </a:t>
            </a:r>
            <a:r>
              <a:rPr lang="en-US" dirty="0"/>
              <a:t>currently plays a central role in screening and diagnosis of many thyroid disorders</a:t>
            </a:r>
            <a:r>
              <a:rPr lang="en-US" dirty="0" smtClean="0"/>
              <a:t>.</a:t>
            </a:r>
          </a:p>
          <a:p>
            <a:r>
              <a:rPr lang="en-US" dirty="0"/>
              <a:t>TSH receptors are </a:t>
            </a:r>
            <a:r>
              <a:rPr lang="en-US" dirty="0" smtClean="0"/>
              <a:t>cross stimulated</a:t>
            </a:r>
            <a:r>
              <a:rPr lang="en-US" dirty="0"/>
              <a:t>, albeit weakly, by massive quantities of human chorionic gonadotropin (</a:t>
            </a:r>
            <a:r>
              <a:rPr lang="en-US" dirty="0" err="1"/>
              <a:t>hCG</a:t>
            </a:r>
            <a:r>
              <a:rPr lang="en-US" dirty="0"/>
              <a:t>) secreted by placental </a:t>
            </a:r>
            <a:r>
              <a:rPr lang="en-US" dirty="0" err="1"/>
              <a:t>trophoblast</a:t>
            </a:r>
            <a:r>
              <a:rPr lang="en-US" dirty="0" smtClean="0"/>
              <a:t>.</a:t>
            </a:r>
          </a:p>
          <a:p>
            <a:r>
              <a:rPr lang="en-US" dirty="0"/>
              <a:t>Because TSH does not cross </a:t>
            </a:r>
            <a:r>
              <a:rPr lang="en-US" dirty="0" smtClean="0"/>
              <a:t>the placenta</a:t>
            </a:r>
            <a:r>
              <a:rPr lang="en-US" dirty="0"/>
              <a:t>, it has no direct </a:t>
            </a:r>
            <a:r>
              <a:rPr lang="en-US" dirty="0" smtClean="0"/>
              <a:t>fetal effects.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80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086929"/>
            <a:ext cx="3154515" cy="4638092"/>
          </a:xfrm>
        </p:spPr>
        <p:txBody>
          <a:bodyPr/>
          <a:lstStyle/>
          <a:p>
            <a:r>
              <a:rPr lang="en-US" dirty="0"/>
              <a:t>Subclinical Hypothyroidism and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Earlier studies were suggestive that subclinical hypothyroidism might be associated with adverse pregnancy outcomes. In 1999, interest was heightened by </a:t>
            </a:r>
            <a:r>
              <a:rPr lang="en-US" dirty="0" smtClean="0"/>
              <a:t>two studies </a:t>
            </a:r>
            <a:r>
              <a:rPr lang="en-US" dirty="0"/>
              <a:t>indicating that undiagnosed maternal thyroid </a:t>
            </a:r>
            <a:r>
              <a:rPr lang="en-US" dirty="0" err="1"/>
              <a:t>hypofunction</a:t>
            </a:r>
            <a:r>
              <a:rPr lang="en-US" dirty="0"/>
              <a:t> may impair fetal neuropsychological development. In one study, Pop and associates (</a:t>
            </a:r>
            <a:r>
              <a:rPr lang="en-US" dirty="0" smtClean="0"/>
              <a:t>1999) described </a:t>
            </a:r>
            <a:r>
              <a:rPr lang="en-US" dirty="0"/>
              <a:t>22 women with free T4 levels &lt;10th percentile whose o􀁷spring were at higher risk for impaired psychomotor development. In the other study, </a:t>
            </a:r>
            <a:r>
              <a:rPr lang="en-US" dirty="0" err="1"/>
              <a:t>Haddow</a:t>
            </a:r>
            <a:r>
              <a:rPr lang="en-US" dirty="0"/>
              <a:t> </a:t>
            </a:r>
            <a:r>
              <a:rPr lang="en-US" dirty="0" smtClean="0"/>
              <a:t>and coworkers </a:t>
            </a:r>
            <a:r>
              <a:rPr lang="en-US" dirty="0"/>
              <a:t>(1999) retrospectively evaluated children born to 48 untreated women whose serum TSH values were &gt;98th percentile. Some had diminished </a:t>
            </a:r>
            <a:r>
              <a:rPr lang="en-US" dirty="0" smtClean="0"/>
              <a:t>school performance</a:t>
            </a:r>
            <a:r>
              <a:rPr lang="en-US" dirty="0"/>
              <a:t>, reading recognition, and intelligent quotient (IQ) scores. Although described as “</a:t>
            </a:r>
            <a:r>
              <a:rPr lang="en-US" dirty="0" err="1"/>
              <a:t>subclinically</a:t>
            </a:r>
            <a:r>
              <a:rPr lang="en-US" dirty="0"/>
              <a:t> hypothyroid,” these women had an abnormally </a:t>
            </a:r>
            <a:r>
              <a:rPr lang="en-US" dirty="0" smtClean="0"/>
              <a:t>low mean </a:t>
            </a:r>
            <a:r>
              <a:rPr lang="en-US" dirty="0"/>
              <a:t>serum free </a:t>
            </a:r>
            <a:r>
              <a:rPr lang="en-US" dirty="0" err="1"/>
              <a:t>thyroxine</a:t>
            </a:r>
            <a:r>
              <a:rPr lang="en-US" dirty="0"/>
              <a:t> level, and thus, many had overt hypothyroidism.</a:t>
            </a:r>
          </a:p>
        </p:txBody>
      </p:sp>
    </p:spTree>
    <p:extLst>
      <p:ext uri="{BB962C8B-B14F-4D97-AF65-F5344CB8AC3E}">
        <p14:creationId xmlns:p14="http://schemas.microsoft.com/office/powerpoint/2010/main" val="123618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of the findings in the studies from 1999 cited above, some professional organizations began to recommend routine prenatal screening and treatment </a:t>
            </a:r>
            <a:r>
              <a:rPr lang="en-US" dirty="0" smtClean="0"/>
              <a:t>for subclinical </a:t>
            </a:r>
            <a:r>
              <a:rPr lang="en-US" dirty="0"/>
              <a:t>hypothyroidism. Consequent to the Lazarus study, however, clinical practice guidelines from the Endocrine Society, the American Thyroid </a:t>
            </a:r>
            <a:r>
              <a:rPr lang="en-US" dirty="0" err="1" smtClean="0"/>
              <a:t>Association,and</a:t>
            </a:r>
            <a:r>
              <a:rPr lang="en-US" dirty="0" smtClean="0"/>
              <a:t> </a:t>
            </a:r>
            <a:r>
              <a:rPr lang="en-US" dirty="0"/>
              <a:t>the American Association of Clinical Endocrinologists uniformly recommended screening only those at greater risk during pregnancy (De Groot, 2012; </a:t>
            </a:r>
            <a:r>
              <a:rPr lang="en-US" dirty="0" smtClean="0"/>
              <a:t>Garber, 2012</a:t>
            </a:r>
            <a:r>
              <a:rPr lang="en-US" dirty="0"/>
              <a:t>). This has been and still is the recommendation of the American College of Obstetricians and Gynecologists (2017). The findings of Casey and colleagues (</a:t>
            </a:r>
            <a:r>
              <a:rPr lang="en-US" dirty="0" smtClean="0"/>
              <a:t>2017) further </a:t>
            </a:r>
            <a:r>
              <a:rPr lang="en-US" dirty="0"/>
              <a:t>buttress these recommendations.</a:t>
            </a:r>
          </a:p>
        </p:txBody>
      </p:sp>
    </p:spTree>
    <p:extLst>
      <p:ext uri="{BB962C8B-B14F-4D97-AF65-F5344CB8AC3E}">
        <p14:creationId xmlns:p14="http://schemas.microsoft.com/office/powerpoint/2010/main" val="37587684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1049"/>
            <a:ext cx="3869267" cy="4663971"/>
          </a:xfrm>
        </p:spPr>
        <p:txBody>
          <a:bodyPr/>
          <a:lstStyle/>
          <a:p>
            <a:r>
              <a:rPr lang="en-US" dirty="0"/>
              <a:t>Isolated Maternal </a:t>
            </a:r>
            <a:r>
              <a:rPr lang="en-US" dirty="0" err="1"/>
              <a:t>Hypothyroxinemia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Women with low serum free T4 values but a normal-range TSH level are considered to have isolated maternal </a:t>
            </a:r>
            <a:r>
              <a:rPr lang="en-US" dirty="0" err="1"/>
              <a:t>hypothyroxinemia</a:t>
            </a:r>
            <a:r>
              <a:rPr lang="en-US" dirty="0"/>
              <a:t>. Its incidence in two large trials </a:t>
            </a:r>
            <a:r>
              <a:rPr lang="en-US" dirty="0" smtClean="0"/>
              <a:t>was 1.3 </a:t>
            </a:r>
            <a:r>
              <a:rPr lang="en-US" dirty="0"/>
              <a:t>to 2.1 </a:t>
            </a:r>
            <a:r>
              <a:rPr lang="en-US" dirty="0" smtClean="0"/>
              <a:t>percent</a:t>
            </a:r>
          </a:p>
          <a:p>
            <a:r>
              <a:rPr lang="en-US" dirty="0"/>
              <a:t>Evolution of the knowledge of this thyroid disorder was similar to that seen with subclinical hypothyroidism. Initial studies reported that o􀁷spring of women </a:t>
            </a:r>
            <a:r>
              <a:rPr lang="en-US" dirty="0" smtClean="0"/>
              <a:t>with isolated </a:t>
            </a:r>
            <a:r>
              <a:rPr lang="en-US" dirty="0" err="1"/>
              <a:t>hypothyroxinemia</a:t>
            </a:r>
            <a:r>
              <a:rPr lang="en-US" dirty="0"/>
              <a:t> had neurodevelopmental </a:t>
            </a:r>
            <a:r>
              <a:rPr lang="en-US" dirty="0" smtClean="0"/>
              <a:t>different another </a:t>
            </a:r>
            <a:r>
              <a:rPr lang="en-US" dirty="0"/>
              <a:t>study, Casey and colleagues (2007) found no </a:t>
            </a:r>
            <a:r>
              <a:rPr lang="en-US" dirty="0" smtClean="0"/>
              <a:t>higher risks </a:t>
            </a:r>
            <a:r>
              <a:rPr lang="en-US" dirty="0"/>
              <a:t>for other adverse perinatal outcomes compared with those of </a:t>
            </a:r>
            <a:r>
              <a:rPr lang="en-US" dirty="0" err="1"/>
              <a:t>euthyroid</a:t>
            </a:r>
            <a:r>
              <a:rPr lang="en-US" dirty="0"/>
              <a:t> women. Also, the aforementioned CATS study did not find </a:t>
            </a:r>
            <a:r>
              <a:rPr lang="en-US" dirty="0" smtClean="0"/>
              <a:t>improved neurodevelopmental </a:t>
            </a:r>
            <a:r>
              <a:rPr lang="en-US" dirty="0"/>
              <a:t>outcomes in women with isolated </a:t>
            </a:r>
            <a:r>
              <a:rPr lang="en-US" dirty="0" err="1"/>
              <a:t>hypothyroxinemia</a:t>
            </a:r>
            <a:r>
              <a:rPr lang="en-US" dirty="0"/>
              <a:t> who were then treated with </a:t>
            </a:r>
            <a:r>
              <a:rPr lang="en-US" dirty="0" err="1"/>
              <a:t>thyroxine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948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Euthyroid</a:t>
            </a:r>
            <a:r>
              <a:rPr lang="en-US" dirty="0"/>
              <a:t> Autoimmune Thyroid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Autoantibodies to TPO and thyroglobulin have been identified in 6 to 20 percent of reproductive-aged women (</a:t>
            </a:r>
            <a:r>
              <a:rPr lang="en-US" dirty="0" err="1"/>
              <a:t>Thangaratinam</a:t>
            </a:r>
            <a:r>
              <a:rPr lang="en-US" dirty="0"/>
              <a:t>, 2011). Most who test positive for </a:t>
            </a:r>
            <a:r>
              <a:rPr lang="en-US" dirty="0" smtClean="0"/>
              <a:t>such antibodies</a:t>
            </a:r>
            <a:r>
              <a:rPr lang="en-US" dirty="0"/>
              <a:t>, however, are </a:t>
            </a:r>
            <a:r>
              <a:rPr lang="en-US" dirty="0" err="1"/>
              <a:t>euthyroid</a:t>
            </a:r>
            <a:r>
              <a:rPr lang="en-US" dirty="0"/>
              <a:t>. That said, such women carry a two- to fivefold increased risk for early pregnancy </a:t>
            </a:r>
            <a:r>
              <a:rPr lang="en-US" dirty="0" smtClean="0"/>
              <a:t>loss</a:t>
            </a:r>
          </a:p>
          <a:p>
            <a:r>
              <a:rPr lang="en-US" dirty="0"/>
              <a:t>As with </a:t>
            </a:r>
            <a:r>
              <a:rPr lang="en-US" dirty="0" err="1"/>
              <a:t>nonpregnant</a:t>
            </a:r>
            <a:r>
              <a:rPr lang="en-US" dirty="0"/>
              <a:t> subjects with TPO antibodies, these women are also at increased risk for progression of thyroid disease and postpartum thyroiditis</a:t>
            </a:r>
          </a:p>
        </p:txBody>
      </p:sp>
    </p:spTree>
    <p:extLst>
      <p:ext uri="{BB962C8B-B14F-4D97-AF65-F5344CB8AC3E}">
        <p14:creationId xmlns:p14="http://schemas.microsoft.com/office/powerpoint/2010/main" val="30838952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Iodine 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Decreasing iodide fortification of table salt and bread products in the United States during the past 25 years has led to occasional iodide </a:t>
            </a:r>
            <a:r>
              <a:rPr lang="en-US" dirty="0" smtClean="0"/>
              <a:t>deficiency</a:t>
            </a:r>
          </a:p>
          <a:p>
            <a:r>
              <a:rPr lang="en-US" dirty="0"/>
              <a:t>Importantly, the most recent National Health and Nutrition Examination Survey indicated that, overall, the United States population remains </a:t>
            </a:r>
            <a:r>
              <a:rPr lang="en-US" dirty="0" smtClean="0"/>
              <a:t>iodine sufficient</a:t>
            </a:r>
          </a:p>
          <a:p>
            <a:r>
              <a:rPr lang="en-US" dirty="0"/>
              <a:t>Dietary iodine requirements are higher during pregnancy due to augmented thyroid hormone production, increased renal losses, and fetal iodine </a:t>
            </a:r>
            <a:r>
              <a:rPr lang="en-US" dirty="0" smtClean="0"/>
              <a:t>requirements. Adequate </a:t>
            </a:r>
            <a:r>
              <a:rPr lang="en-US" dirty="0"/>
              <a:t>iodine is requisite for fetal neurological development beginning soon </a:t>
            </a:r>
            <a:r>
              <a:rPr lang="en-US" dirty="0" err="1" smtClean="0"/>
              <a:t>affer</a:t>
            </a:r>
            <a:r>
              <a:rPr lang="en-US" dirty="0" smtClean="0"/>
              <a:t> conception</a:t>
            </a:r>
            <a:r>
              <a:rPr lang="en-US" dirty="0"/>
              <a:t>, and abnormalities are dependent on the degree of deficiency. </a:t>
            </a:r>
            <a:r>
              <a:rPr lang="en-US" dirty="0" smtClean="0"/>
              <a:t>The WHO </a:t>
            </a:r>
            <a:r>
              <a:rPr lang="en-US" dirty="0"/>
              <a:t>has estimated that 38 million children are born every year at risk of lifelong brain damage associated with iodine deficiency</a:t>
            </a:r>
          </a:p>
        </p:txBody>
      </p:sp>
    </p:spTree>
    <p:extLst>
      <p:ext uri="{BB962C8B-B14F-4D97-AF65-F5344CB8AC3E}">
        <p14:creationId xmlns:p14="http://schemas.microsoft.com/office/powerpoint/2010/main" val="13529145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361549" cy="4724872"/>
          </a:xfrm>
        </p:spPr>
        <p:txBody>
          <a:bodyPr/>
          <a:lstStyle/>
          <a:p>
            <a:r>
              <a:rPr lang="en-US" dirty="0"/>
              <a:t>Congenital Hypothyroidism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Universal newborn screening for neonatal hypothyroidism was introduced in 1974 and is now required by law in all </a:t>
            </a:r>
            <a:r>
              <a:rPr lang="en-US" dirty="0" smtClean="0"/>
              <a:t>states. This develops </a:t>
            </a:r>
            <a:r>
              <a:rPr lang="en-US" dirty="0"/>
              <a:t>in approximately 1 in 3000 newborns and is one of the most preventable causes of mental </a:t>
            </a:r>
            <a:r>
              <a:rPr lang="en-US" dirty="0" smtClean="0"/>
              <a:t>retardation. </a:t>
            </a:r>
            <a:r>
              <a:rPr lang="en-US" dirty="0"/>
              <a:t>Developmental disorders of </a:t>
            </a:r>
            <a:r>
              <a:rPr lang="en-US" dirty="0" smtClean="0"/>
              <a:t>the thyroid </a:t>
            </a:r>
            <a:r>
              <a:rPr lang="en-US" dirty="0"/>
              <a:t>gland such as agenesis and hypoplasia account for 80 to 90 percent of these cases. The remainder is caused by hereditary defects in thyroid </a:t>
            </a:r>
            <a:r>
              <a:rPr lang="en-US" dirty="0" smtClean="0"/>
              <a:t>hormone production </a:t>
            </a:r>
          </a:p>
          <a:p>
            <a:r>
              <a:rPr lang="en-US" dirty="0" smtClean="0"/>
              <a:t>Early </a:t>
            </a:r>
            <a:r>
              <a:rPr lang="en-US" dirty="0"/>
              <a:t>and aggressive </a:t>
            </a:r>
            <a:r>
              <a:rPr lang="en-US" dirty="0" err="1"/>
              <a:t>thyroxine</a:t>
            </a:r>
            <a:r>
              <a:rPr lang="en-US" dirty="0"/>
              <a:t> replacement is critical for newborns with congenital hypothyroidism. Still, some neonates identified by screening programs who </a:t>
            </a:r>
            <a:r>
              <a:rPr lang="en-US" dirty="0" smtClean="0"/>
              <a:t>were treated </a:t>
            </a:r>
            <a:r>
              <a:rPr lang="en-US" dirty="0"/>
              <a:t>promptly will exhibit cognitive deficits into adolescence (Song, 2001). Therefore, in addition to timing of treatment, the severity of congenital </a:t>
            </a:r>
            <a:r>
              <a:rPr lang="en-US" dirty="0" smtClean="0"/>
              <a:t>hypothyroidism is </a:t>
            </a:r>
            <a:r>
              <a:rPr lang="en-US" dirty="0"/>
              <a:t>an important factor in long-term cognitive outcomes. </a:t>
            </a:r>
            <a:r>
              <a:rPr lang="en-US" dirty="0" err="1"/>
              <a:t>Olivieri</a:t>
            </a:r>
            <a:r>
              <a:rPr lang="en-US" dirty="0"/>
              <a:t> and colleagues (2002) reported that 8 percent of 1420 newborns with congenital hypothyroidism </a:t>
            </a:r>
            <a:r>
              <a:rPr lang="en-US" dirty="0" smtClean="0"/>
              <a:t>also had </a:t>
            </a:r>
            <a:r>
              <a:rPr lang="en-US" dirty="0"/>
              <a:t>other major congenital malformations</a:t>
            </a:r>
          </a:p>
        </p:txBody>
      </p:sp>
    </p:spTree>
    <p:extLst>
      <p:ext uri="{BB962C8B-B14F-4D97-AF65-F5344CB8AC3E}">
        <p14:creationId xmlns:p14="http://schemas.microsoft.com/office/powerpoint/2010/main" val="832353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Postpartum Thyroiditis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Transient autoimmune thyroiditis is consistently found in approximately 5 to 10 percent of women during the first year </a:t>
            </a:r>
            <a:r>
              <a:rPr lang="en-US" dirty="0" smtClean="0"/>
              <a:t>after childbirth</a:t>
            </a:r>
          </a:p>
          <a:p>
            <a:r>
              <a:rPr lang="en-US" dirty="0"/>
              <a:t>Postpartum thyroid dysfunction with an onset within 12 months includes hyperthyroidism, hypothyroidism, or both. The propensity </a:t>
            </a:r>
            <a:r>
              <a:rPr lang="en-US" dirty="0" smtClean="0"/>
              <a:t>for thyroiditis </a:t>
            </a:r>
            <a:r>
              <a:rPr lang="en-US" dirty="0"/>
              <a:t>antedates pregnancy and is directly related to increasing serum levels of thyroid autoantibodies. Up to 50 percent of women who are </a:t>
            </a:r>
            <a:r>
              <a:rPr lang="en-US" dirty="0" smtClean="0"/>
              <a:t>thyroid-antibody positive </a:t>
            </a:r>
            <a:r>
              <a:rPr lang="en-US" dirty="0"/>
              <a:t>in the first trimester will develop postpartum </a:t>
            </a:r>
            <a:r>
              <a:rPr lang="en-US" dirty="0" smtClean="0"/>
              <a:t>thyroiditis</a:t>
            </a:r>
          </a:p>
          <a:p>
            <a:r>
              <a:rPr lang="en-US" dirty="0">
                <a:solidFill>
                  <a:srgbClr val="FFFF00"/>
                </a:solidFill>
              </a:rPr>
              <a:t>In clinical practice, postpartum thyroiditis is diagnosed infrequently because it typically develops months </a:t>
            </a:r>
            <a:r>
              <a:rPr lang="en-US" dirty="0" smtClean="0">
                <a:solidFill>
                  <a:srgbClr val="FFFF00"/>
                </a:solidFill>
              </a:rPr>
              <a:t>after delivery </a:t>
            </a:r>
            <a:r>
              <a:rPr lang="en-US" dirty="0">
                <a:solidFill>
                  <a:srgbClr val="FFFF00"/>
                </a:solidFill>
              </a:rPr>
              <a:t>and causes vague and nonspecific </a:t>
            </a:r>
            <a:r>
              <a:rPr lang="en-US" dirty="0" smtClean="0">
                <a:solidFill>
                  <a:srgbClr val="FFFF00"/>
                </a:solidFill>
              </a:rPr>
              <a:t>symptoms. </a:t>
            </a:r>
            <a:r>
              <a:rPr lang="en-US" dirty="0">
                <a:solidFill>
                  <a:srgbClr val="FFFF00"/>
                </a:solidFill>
              </a:rPr>
              <a:t>The clinical presentation varies, and classically two clinical phases that may develop in succession are recognized. The first and earliest </a:t>
            </a:r>
            <a:r>
              <a:rPr lang="en-US" dirty="0" smtClean="0">
                <a:solidFill>
                  <a:srgbClr val="FFFF00"/>
                </a:solidFill>
              </a:rPr>
              <a:t>is destruction-induced </a:t>
            </a:r>
            <a:r>
              <a:rPr lang="en-US" dirty="0">
                <a:solidFill>
                  <a:srgbClr val="FFFF00"/>
                </a:solidFill>
              </a:rPr>
              <a:t>thyrotoxicosis with symptoms from excessive release of hormone from glandular </a:t>
            </a:r>
            <a:r>
              <a:rPr lang="en-US" dirty="0" smtClean="0">
                <a:solidFill>
                  <a:srgbClr val="FFFF00"/>
                </a:solidFill>
              </a:rPr>
              <a:t>disruption</a:t>
            </a:r>
          </a:p>
        </p:txBody>
      </p:sp>
    </p:spTree>
    <p:extLst>
      <p:ext uri="{BB962C8B-B14F-4D97-AF65-F5344CB8AC3E}">
        <p14:creationId xmlns:p14="http://schemas.microsoft.com/office/powerpoint/2010/main" val="395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Nodular Thyroid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Evaluation of thyroid nodules during pregnancy should be similar to that for </a:t>
            </a:r>
            <a:r>
              <a:rPr lang="en-US" dirty="0" err="1"/>
              <a:t>nonpregnant</a:t>
            </a:r>
            <a:r>
              <a:rPr lang="en-US" dirty="0"/>
              <a:t> </a:t>
            </a:r>
            <a:r>
              <a:rPr lang="en-US" dirty="0" err="1" smtClean="0"/>
              <a:t>patients.radioiodine</a:t>
            </a:r>
            <a:r>
              <a:rPr lang="en-US" dirty="0" smtClean="0"/>
              <a:t> </a:t>
            </a:r>
            <a:r>
              <a:rPr lang="en-US" dirty="0"/>
              <a:t>scanning in pregnancy is usually not recommended </a:t>
            </a:r>
          </a:p>
          <a:p>
            <a:r>
              <a:rPr lang="en-US" dirty="0" err="1" smtClean="0"/>
              <a:t>Sonographic</a:t>
            </a:r>
            <a:r>
              <a:rPr lang="en-US" dirty="0" smtClean="0"/>
              <a:t> </a:t>
            </a:r>
            <a:r>
              <a:rPr lang="en-US" dirty="0"/>
              <a:t>examination </a:t>
            </a:r>
            <a:r>
              <a:rPr lang="en-US" dirty="0" smtClean="0"/>
              <a:t>reliably detects </a:t>
            </a:r>
            <a:r>
              <a:rPr lang="en-US" dirty="0"/>
              <a:t>nodules &gt;5 mm, and their solid or cystic structure also is determined. According to the American Association of Clinical Endocrinologists, </a:t>
            </a:r>
            <a:r>
              <a:rPr lang="en-US" dirty="0" err="1" smtClean="0"/>
              <a:t>sonographic</a:t>
            </a:r>
            <a:r>
              <a:rPr lang="en-US" dirty="0"/>
              <a:t> </a:t>
            </a:r>
            <a:r>
              <a:rPr lang="en-US" dirty="0" smtClean="0"/>
              <a:t>characteristics </a:t>
            </a:r>
            <a:r>
              <a:rPr lang="en-US" dirty="0"/>
              <a:t>associated with malignancy include </a:t>
            </a:r>
            <a:r>
              <a:rPr lang="en-US" dirty="0" err="1"/>
              <a:t>hypoechogenic</a:t>
            </a:r>
            <a:r>
              <a:rPr lang="en-US" dirty="0"/>
              <a:t> pattern, irregular margins, and </a:t>
            </a:r>
            <a:r>
              <a:rPr lang="en-US" dirty="0" err="1"/>
              <a:t>microcalcifications</a:t>
            </a:r>
            <a:r>
              <a:rPr lang="en-US" dirty="0"/>
              <a:t> </a:t>
            </a:r>
          </a:p>
          <a:p>
            <a:r>
              <a:rPr lang="en-US" dirty="0" smtClean="0"/>
              <a:t>Fine-needle </a:t>
            </a:r>
            <a:r>
              <a:rPr lang="en-US" dirty="0"/>
              <a:t>aspiration (FNA) </a:t>
            </a:r>
            <a:r>
              <a:rPr lang="en-US" dirty="0" smtClean="0"/>
              <a:t>is an </a:t>
            </a:r>
            <a:r>
              <a:rPr lang="en-US" dirty="0"/>
              <a:t>excellent assessment method, and histological tumor markers and </a:t>
            </a:r>
            <a:r>
              <a:rPr lang="en-US" dirty="0" err="1"/>
              <a:t>immunostaining</a:t>
            </a:r>
            <a:r>
              <a:rPr lang="en-US" dirty="0"/>
              <a:t> are reliable to evaluate for </a:t>
            </a:r>
            <a:r>
              <a:rPr lang="en-US" dirty="0" smtClean="0"/>
              <a:t>malignancy. </a:t>
            </a:r>
            <a:r>
              <a:rPr lang="en-US" dirty="0"/>
              <a:t>If the FNA </a:t>
            </a:r>
            <a:r>
              <a:rPr lang="en-US" dirty="0" smtClean="0"/>
              <a:t>biopsy shows </a:t>
            </a:r>
            <a:r>
              <a:rPr lang="en-US" dirty="0"/>
              <a:t>a follicular lesion, surgery may be deferred until </a:t>
            </a:r>
            <a:r>
              <a:rPr lang="en-US" dirty="0" smtClean="0"/>
              <a:t>after delivery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72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پروتکل کشوری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 smtClean="0"/>
              <a:t>میزان نرمال </a:t>
            </a:r>
            <a:r>
              <a:rPr lang="en-US" dirty="0" smtClean="0"/>
              <a:t>TSH </a:t>
            </a:r>
            <a:endParaRPr lang="fa-IR" dirty="0" smtClean="0"/>
          </a:p>
          <a:p>
            <a:pPr algn="r"/>
            <a:r>
              <a:rPr lang="en-US" dirty="0" smtClean="0"/>
              <a:t> </a:t>
            </a:r>
            <a:r>
              <a:rPr lang="fa-IR" dirty="0" smtClean="0"/>
              <a:t>تریمستر اول  ۰/۲-۳/۹</a:t>
            </a:r>
          </a:p>
          <a:p>
            <a:pPr algn="r"/>
            <a:r>
              <a:rPr lang="fa-IR" dirty="0" smtClean="0"/>
              <a:t>تریمستر دوم  ۰/۵-۴/۱</a:t>
            </a:r>
          </a:p>
          <a:p>
            <a:pPr marL="0" indent="0" algn="r">
              <a:buNone/>
            </a:pPr>
            <a:r>
              <a:rPr lang="fa-IR" dirty="0" smtClean="0"/>
              <a:t>تریمستر سوم ۰/۶-۴/۱</a:t>
            </a:r>
          </a:p>
          <a:p>
            <a:pPr algn="r"/>
            <a:r>
              <a:rPr lang="fa-IR" dirty="0" smtClean="0"/>
              <a:t>ویلیامز ۰/۲-۳/۹</a:t>
            </a:r>
          </a:p>
          <a:p>
            <a:pPr algn="r"/>
            <a:r>
              <a:rPr lang="fa-IR" dirty="0" smtClean="0"/>
              <a:t>۰/۵-۴/۱</a:t>
            </a:r>
          </a:p>
          <a:p>
            <a:pPr algn="r"/>
            <a:r>
              <a:rPr lang="fa-IR" smtClean="0"/>
              <a:t>۰/۶-۴/۱</a:t>
            </a:r>
            <a:endParaRPr lang="fa-IR" dirty="0"/>
          </a:p>
          <a:p>
            <a:pPr algn="r"/>
            <a:r>
              <a:rPr lang="fa-IR" dirty="0" smtClean="0"/>
              <a:t>در اولین ویزیت پریناتال در موارد</a:t>
            </a:r>
            <a:r>
              <a:rPr lang="en-US" dirty="0" err="1" smtClean="0"/>
              <a:t>tsh</a:t>
            </a:r>
            <a:r>
              <a:rPr lang="en-US" dirty="0" smtClean="0"/>
              <a:t> </a:t>
            </a:r>
            <a:r>
              <a:rPr lang="fa-IR" dirty="0" smtClean="0"/>
              <a:t> بالای ۱۰ حتما درمان شروع میشود</a:t>
            </a:r>
            <a:endParaRPr lang="en-US" dirty="0" smtClean="0"/>
          </a:p>
          <a:p>
            <a:pPr algn="r"/>
            <a:r>
              <a:rPr lang="fa-IR" dirty="0" smtClean="0"/>
              <a:t>درصورتیکه بین ۳/۹-۱۰ باشددرتریمستر اول یا ۴/۱-۱۰ در تریمستر دوم و سوم بودابتدا و چک میشود و در صورت مثبت بودن با هر تیتری یا پایین بودن کمتر از</a:t>
            </a:r>
            <a:r>
              <a:rPr lang="en-US" dirty="0" smtClean="0"/>
              <a:t>7/5</a:t>
            </a:r>
            <a:r>
              <a:rPr lang="fa-IR" dirty="0" smtClean="0"/>
              <a:t>درمان شروع میشود</a:t>
            </a:r>
            <a:r>
              <a:rPr lang="en-US" dirty="0" smtClean="0"/>
              <a:t>Anti </a:t>
            </a:r>
            <a:r>
              <a:rPr lang="en-US" dirty="0" err="1" smtClean="0"/>
              <a:t>tpo</a:t>
            </a:r>
            <a:r>
              <a:rPr lang="en-US" dirty="0" smtClean="0"/>
              <a:t> t4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563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Thanks for your attention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8" y="69010"/>
            <a:ext cx="9955657" cy="668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1049" y="560717"/>
            <a:ext cx="1009290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/>
              <a:t>During the first 12 weeks of gestation, when maternal </a:t>
            </a:r>
            <a:r>
              <a:rPr lang="en-US" sz="3200" dirty="0" err="1"/>
              <a:t>hCG</a:t>
            </a:r>
            <a:r>
              <a:rPr lang="en-US" sz="3200" dirty="0"/>
              <a:t> serum levels are maximal, thyroid hormone secretion is stimulated.</a:t>
            </a:r>
          </a:p>
          <a:p>
            <a:pPr algn="just"/>
            <a:endParaRPr lang="en-US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resulting greater serum free </a:t>
            </a:r>
            <a:r>
              <a:rPr lang="en-US" sz="3200" dirty="0" err="1"/>
              <a:t>thyroxine</a:t>
            </a:r>
            <a:r>
              <a:rPr lang="en-US" sz="3200" dirty="0"/>
              <a:t> (T4) levels act to suppress hypothalamic </a:t>
            </a:r>
            <a:r>
              <a:rPr lang="en-US" sz="3200" dirty="0" err="1"/>
              <a:t>thyrotropin</a:t>
            </a:r>
            <a:r>
              <a:rPr lang="en-US" sz="3200" dirty="0"/>
              <a:t>-releasing hormone (TRH) and in turn limit pituitary TSH </a:t>
            </a:r>
            <a:r>
              <a:rPr lang="en-US" sz="3200" dirty="0" smtClean="0"/>
              <a:t>secretion.</a:t>
            </a:r>
            <a:endParaRPr lang="en-US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TRH </a:t>
            </a:r>
            <a:r>
              <a:rPr lang="en-US" sz="3200" dirty="0"/>
              <a:t>is undetectable in maternal serum. Conversely, in fetal serum, beginning at </a:t>
            </a:r>
            <a:r>
              <a:rPr lang="en-US" sz="3200" dirty="0" err="1"/>
              <a:t>midpregnancy</a:t>
            </a:r>
            <a:r>
              <a:rPr lang="en-US" sz="3200" dirty="0"/>
              <a:t>, TRH becomes detectable, but levels are static</a:t>
            </a:r>
          </a:p>
          <a:p>
            <a:pPr algn="just"/>
            <a:r>
              <a:rPr lang="en-US" sz="3200" dirty="0" smtClean="0"/>
              <a:t>      and </a:t>
            </a:r>
            <a:r>
              <a:rPr lang="en-US" sz="3200" dirty="0"/>
              <a:t>do not increase.</a:t>
            </a:r>
          </a:p>
        </p:txBody>
      </p:sp>
    </p:spTree>
    <p:extLst>
      <p:ext uri="{BB962C8B-B14F-4D97-AF65-F5344CB8AC3E}">
        <p14:creationId xmlns:p14="http://schemas.microsoft.com/office/powerpoint/2010/main" val="18879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2423" y="560717"/>
            <a:ext cx="1009290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/>
              <a:t>Throughout pregnancy, maternal </a:t>
            </a:r>
            <a:r>
              <a:rPr lang="en-US" sz="3600" dirty="0" err="1"/>
              <a:t>thyroxine</a:t>
            </a:r>
            <a:r>
              <a:rPr lang="en-US" sz="3600" dirty="0"/>
              <a:t> is transferred to the </a:t>
            </a:r>
            <a:r>
              <a:rPr lang="en-US" sz="3600" dirty="0" smtClean="0"/>
              <a:t>fetus.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 smtClean="0"/>
              <a:t>Maternal </a:t>
            </a:r>
            <a:r>
              <a:rPr lang="en-US" sz="3600" dirty="0" err="1"/>
              <a:t>thyroxine</a:t>
            </a:r>
            <a:r>
              <a:rPr lang="en-US" sz="3600" dirty="0"/>
              <a:t> is </a:t>
            </a:r>
            <a:r>
              <a:rPr lang="en-US" sz="3600" dirty="0" smtClean="0"/>
              <a:t>important for </a:t>
            </a:r>
            <a:r>
              <a:rPr lang="en-US" sz="3600" dirty="0"/>
              <a:t>normal fetal brain development, especially before the onset of fetal thyroid gland function </a:t>
            </a:r>
            <a:r>
              <a:rPr lang="en-US" sz="3600" dirty="0" smtClean="0"/>
              <a:t>.And</a:t>
            </a:r>
            <a:r>
              <a:rPr lang="en-US" sz="3600" dirty="0"/>
              <a:t>, even though the fetal gland </a:t>
            </a:r>
            <a:r>
              <a:rPr lang="en-US" sz="3600" dirty="0" smtClean="0"/>
              <a:t>begins iodine </a:t>
            </a:r>
            <a:r>
              <a:rPr lang="en-US" sz="3600" dirty="0"/>
              <a:t>and synthesizing thyroid hormone </a:t>
            </a:r>
            <a:r>
              <a:rPr lang="en-US" sz="3600" dirty="0" smtClean="0"/>
              <a:t>after 12 </a:t>
            </a:r>
            <a:r>
              <a:rPr lang="en-US" sz="3600" dirty="0"/>
              <a:t>weeks’ gestation, maternal </a:t>
            </a:r>
            <a:r>
              <a:rPr lang="en-US" sz="3600" dirty="0" err="1"/>
              <a:t>thyroxine</a:t>
            </a:r>
            <a:r>
              <a:rPr lang="en-US" sz="3600" dirty="0"/>
              <a:t> contribution remains important</a:t>
            </a:r>
            <a:r>
              <a:rPr lang="en-US" sz="36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 smtClean="0"/>
              <a:t> In </a:t>
            </a:r>
            <a:r>
              <a:rPr lang="en-US" sz="3600" dirty="0"/>
              <a:t>fact, maternal </a:t>
            </a:r>
            <a:r>
              <a:rPr lang="en-US" sz="3600" dirty="0" smtClean="0"/>
              <a:t>sources account </a:t>
            </a:r>
            <a:r>
              <a:rPr lang="en-US" sz="3600" dirty="0"/>
              <a:t>for 30 percent of </a:t>
            </a:r>
            <a:r>
              <a:rPr lang="en-US" sz="3600" dirty="0" err="1"/>
              <a:t>thyroxine</a:t>
            </a:r>
            <a:r>
              <a:rPr lang="en-US" sz="3600" dirty="0"/>
              <a:t> in fetal serum at term </a:t>
            </a:r>
            <a:r>
              <a:rPr 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27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Autoimmunity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Thyrioid</a:t>
            </a:r>
            <a:r>
              <a:rPr lang="en-US" dirty="0" smtClean="0"/>
              <a:t>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dirty="0"/>
              <a:t>Most thyroid disorders are inextricably linked to </a:t>
            </a:r>
            <a:r>
              <a:rPr lang="en-US" sz="3200" dirty="0" smtClean="0"/>
              <a:t>autoantibodies</a:t>
            </a:r>
          </a:p>
          <a:p>
            <a:pPr algn="just"/>
            <a:r>
              <a:rPr lang="en-US" sz="3200" dirty="0" smtClean="0"/>
              <a:t>These antibodies variably stimulate thyroid function,</a:t>
            </a:r>
            <a:r>
              <a:rPr lang="en-US" sz="3200" dirty="0"/>
              <a:t> </a:t>
            </a:r>
            <a:r>
              <a:rPr lang="en-US" sz="3200" dirty="0" smtClean="0"/>
              <a:t>block </a:t>
            </a:r>
            <a:r>
              <a:rPr lang="en-US" sz="3200" dirty="0"/>
              <a:t>function, or cause thyroid inflammation that may lead to follicular cell destruction. </a:t>
            </a:r>
            <a:r>
              <a:rPr lang="en-US" sz="3200" dirty="0" smtClean="0"/>
              <a:t>( overlap or coexist)</a:t>
            </a:r>
          </a:p>
          <a:p>
            <a:pPr algn="just"/>
            <a:r>
              <a:rPr lang="en-US" sz="3200" dirty="0"/>
              <a:t>Thyroid-stimulating autoantibodies, also called thyroid-stimulating immunoglobulins (TSIs), bind to the TSH receptor and activate it, causing thyroid </a:t>
            </a:r>
            <a:r>
              <a:rPr lang="en-US" sz="3200" dirty="0" err="1" smtClean="0"/>
              <a:t>hyperfunction</a:t>
            </a:r>
            <a:r>
              <a:rPr lang="en-US" sz="3200" dirty="0"/>
              <a:t> </a:t>
            </a:r>
            <a:r>
              <a:rPr lang="en-US" sz="3200" dirty="0" smtClean="0"/>
              <a:t>and </a:t>
            </a:r>
            <a:r>
              <a:rPr lang="en-US" sz="3200" dirty="0"/>
              <a:t>growth.</a:t>
            </a:r>
          </a:p>
        </p:txBody>
      </p:sp>
    </p:spTree>
    <p:extLst>
      <p:ext uri="{BB962C8B-B14F-4D97-AF65-F5344CB8AC3E}">
        <p14:creationId xmlns:p14="http://schemas.microsoft.com/office/powerpoint/2010/main" val="371671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2309" y="-79654"/>
            <a:ext cx="1155077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Thyroid </a:t>
            </a:r>
            <a:r>
              <a:rPr lang="en-US" sz="3200" dirty="0"/>
              <a:t>peroxidase (TPO) is a thyroid gland enzyme that normally functions in the production of thyroid</a:t>
            </a:r>
          </a:p>
          <a:p>
            <a:pPr algn="just"/>
            <a:r>
              <a:rPr lang="en-US" sz="3200" dirty="0" smtClean="0"/>
              <a:t>      hormones</a:t>
            </a:r>
            <a:r>
              <a:rPr lang="en-US" sz="3200" dirty="0"/>
              <a:t>. </a:t>
            </a:r>
            <a:endParaRPr lang="en-US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Thyroid </a:t>
            </a:r>
            <a:r>
              <a:rPr lang="en-US" sz="3200" dirty="0"/>
              <a:t>peroxidase </a:t>
            </a:r>
            <a:r>
              <a:rPr lang="en-US" sz="3200" dirty="0" smtClean="0"/>
              <a:t>antibodies, </a:t>
            </a:r>
            <a:r>
              <a:rPr lang="en-US" sz="3200" dirty="0"/>
              <a:t>are directed against TPO </a:t>
            </a:r>
            <a:r>
              <a:rPr lang="en-US" sz="3200" dirty="0" smtClean="0"/>
              <a:t>and have been identified </a:t>
            </a:r>
            <a:r>
              <a:rPr lang="en-US" sz="3200" dirty="0"/>
              <a:t>in 5 to 15 percent of all pregnant </a:t>
            </a:r>
            <a:r>
              <a:rPr lang="en-US" sz="3200" dirty="0" smtClean="0"/>
              <a:t>women.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These </a:t>
            </a:r>
            <a:r>
              <a:rPr lang="en-US" sz="3200" dirty="0"/>
              <a:t>antibodies have been associated in some studies with </a:t>
            </a:r>
            <a:r>
              <a:rPr lang="en-US" sz="3200" dirty="0" smtClean="0"/>
              <a:t>early pregnancy </a:t>
            </a:r>
            <a:r>
              <a:rPr lang="en-US" sz="3200" dirty="0"/>
              <a:t>loss and preterm birth </a:t>
            </a:r>
            <a:r>
              <a:rPr lang="en-US" sz="32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In </a:t>
            </a:r>
            <a:r>
              <a:rPr lang="en-US" sz="3200" dirty="0"/>
              <a:t>another study with more than 1000 TPO </a:t>
            </a:r>
            <a:r>
              <a:rPr lang="en-US" sz="3200" dirty="0" smtClean="0"/>
              <a:t>antibody-positive pregnant </a:t>
            </a:r>
            <a:r>
              <a:rPr lang="en-US" sz="3200" dirty="0"/>
              <a:t>women, the risk for preterm birth was not elevated, however, the risk for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placental abruption </a:t>
            </a:r>
            <a:r>
              <a:rPr lang="en-US" sz="3200" dirty="0"/>
              <a:t>was greater </a:t>
            </a:r>
            <a:r>
              <a:rPr lang="en-US" sz="3200" dirty="0" smtClean="0"/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These </a:t>
            </a:r>
            <a:r>
              <a:rPr lang="en-US" sz="3200" dirty="0"/>
              <a:t>women are </a:t>
            </a:r>
            <a:r>
              <a:rPr lang="en-US" sz="3200" dirty="0" smtClean="0"/>
              <a:t>also at </a:t>
            </a:r>
            <a:r>
              <a:rPr lang="en-US" sz="3200" dirty="0"/>
              <a:t>high risk for postpartum thyroid dysfunction and at lifelong risk for permanent thyroid </a:t>
            </a:r>
            <a:r>
              <a:rPr lang="en-US" sz="3200" dirty="0" smtClean="0"/>
              <a:t>failure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352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409" y="0"/>
            <a:ext cx="6824555" cy="684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5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939</TotalTime>
  <Words>3320</Words>
  <Application>Microsoft Office PowerPoint</Application>
  <PresentationFormat>Widescreen</PresentationFormat>
  <Paragraphs>187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Corbel</vt:lpstr>
      <vt:lpstr>Source Sans Pro</vt:lpstr>
      <vt:lpstr>Tahoma</vt:lpstr>
      <vt:lpstr>Wingdings 2</vt:lpstr>
      <vt:lpstr>Frame</vt:lpstr>
      <vt:lpstr>THYROID DISORDERS</vt:lpstr>
      <vt:lpstr>THYROID DISORDERS</vt:lpstr>
      <vt:lpstr>Thyroid Physiology and Pregnancy</vt:lpstr>
      <vt:lpstr>PowerPoint Presentation</vt:lpstr>
      <vt:lpstr>PowerPoint Presentation</vt:lpstr>
      <vt:lpstr>PowerPoint Presentation</vt:lpstr>
      <vt:lpstr>Autoimmunity and Thyrioid Disease</vt:lpstr>
      <vt:lpstr>PowerPoint Presentation</vt:lpstr>
      <vt:lpstr>PowerPoint Presentation</vt:lpstr>
      <vt:lpstr>Fetal Microchimerism</vt:lpstr>
      <vt:lpstr>Hyperthyroidism</vt:lpstr>
      <vt:lpstr>Thyrotoxicosis  and Pregnancy </vt:lpstr>
      <vt:lpstr>treatment</vt:lpstr>
      <vt:lpstr>PowerPoint Presentation</vt:lpstr>
      <vt:lpstr>PowerPoint Presentation</vt:lpstr>
      <vt:lpstr>PowerPoint Presentation</vt:lpstr>
      <vt:lpstr>PowerPoint Presentation</vt:lpstr>
      <vt:lpstr>Pregnancy outcome</vt:lpstr>
      <vt:lpstr>Fetal and Neonatal Effects</vt:lpstr>
      <vt:lpstr>PowerPoint Presentation</vt:lpstr>
      <vt:lpstr>PowerPoint Presentation</vt:lpstr>
      <vt:lpstr>Thyroid Storm and  Heart Failure</vt:lpstr>
      <vt:lpstr>Hyperemesis Gravidarum and Gestational Transient Thyrotoxicosis</vt:lpstr>
      <vt:lpstr>Thyrotoxicosis and Gestational Trophoblastic Disease</vt:lpstr>
      <vt:lpstr>Subclinical Hyperthyroidism</vt:lpstr>
      <vt:lpstr>Hypothyroidism</vt:lpstr>
      <vt:lpstr>Overt Hypothyroidism and Pregnancy</vt:lpstr>
      <vt:lpstr>Treatment</vt:lpstr>
      <vt:lpstr>Pregnancy Outcome with Overt Hypothyroidism</vt:lpstr>
      <vt:lpstr>Subclinical Hypothyroidism and Pregnancy</vt:lpstr>
      <vt:lpstr>Screening in Pregnancy</vt:lpstr>
      <vt:lpstr>Isolated Maternal Hypothyroxinemia</vt:lpstr>
      <vt:lpstr>Euthyroid Autoimmune Thyroid Disease</vt:lpstr>
      <vt:lpstr>Iodine Deficiency</vt:lpstr>
      <vt:lpstr>Congenital Hypothyroidism</vt:lpstr>
      <vt:lpstr>Postpartum Thyroiditis</vt:lpstr>
      <vt:lpstr>Nodular Thyroid Disease</vt:lpstr>
      <vt:lpstr>پروتکل کشوری</vt:lpstr>
      <vt:lpstr>Thanks for your attention</vt:lpstr>
    </vt:vector>
  </TitlesOfParts>
  <Company>OliveSoft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THYROID DISORDERS</dc:title>
  <dc:creator>OliveSoft</dc:creator>
  <cp:lastModifiedBy>LEYLA AZAD</cp:lastModifiedBy>
  <cp:revision>42</cp:revision>
  <dcterms:created xsi:type="dcterms:W3CDTF">2019-06-02T11:44:53Z</dcterms:created>
  <dcterms:modified xsi:type="dcterms:W3CDTF">2020-04-19T06:51:08Z</dcterms:modified>
</cp:coreProperties>
</file>