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325" r:id="rId9"/>
    <p:sldId id="268" r:id="rId10"/>
    <p:sldId id="269" r:id="rId11"/>
    <p:sldId id="270" r:id="rId12"/>
    <p:sldId id="320" r:id="rId13"/>
    <p:sldId id="274" r:id="rId14"/>
    <p:sldId id="327" r:id="rId15"/>
    <p:sldId id="276" r:id="rId16"/>
    <p:sldId id="277" r:id="rId17"/>
    <p:sldId id="328" r:id="rId18"/>
    <p:sldId id="329" r:id="rId19"/>
    <p:sldId id="279" r:id="rId20"/>
    <p:sldId id="330" r:id="rId21"/>
    <p:sldId id="332" r:id="rId22"/>
    <p:sldId id="307" r:id="rId23"/>
    <p:sldId id="333" r:id="rId24"/>
    <p:sldId id="331" r:id="rId25"/>
    <p:sldId id="289" r:id="rId26"/>
    <p:sldId id="290" r:id="rId27"/>
    <p:sldId id="280" r:id="rId28"/>
    <p:sldId id="305" r:id="rId29"/>
    <p:sldId id="294" r:id="rId30"/>
    <p:sldId id="295" r:id="rId31"/>
    <p:sldId id="296" r:id="rId32"/>
    <p:sldId id="322" r:id="rId33"/>
    <p:sldId id="312" r:id="rId34"/>
    <p:sldId id="308" r:id="rId35"/>
    <p:sldId id="310" r:id="rId36"/>
    <p:sldId id="319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64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AD6135-26F2-4115-A56C-BB5DAEB829F0}" type="doc">
      <dgm:prSet loTypeId="urn:microsoft.com/office/officeart/2005/8/layout/chevron1" loCatId="process" qsTypeId="urn:microsoft.com/office/officeart/2005/8/quickstyle/3d4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EFF9847D-E5BD-4C3E-B56E-D20B537640BB}">
      <dgm:prSet phldrT="[Text]" custT="1"/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1970s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B32D442-84D9-4D0F-A482-5D81C23F0DA2}" type="parTrans" cxnId="{514D3BFF-9876-4023-8334-DFBD9558844A}">
      <dgm:prSet/>
      <dgm:spPr/>
      <dgm:t>
        <a:bodyPr/>
        <a:lstStyle/>
        <a:p>
          <a:endParaRPr lang="en-US"/>
        </a:p>
      </dgm:t>
    </dgm:pt>
    <dgm:pt modelId="{A531FC36-0198-48FC-A3CD-1AF34470B01E}" type="sibTrans" cxnId="{514D3BFF-9876-4023-8334-DFBD9558844A}">
      <dgm:prSet/>
      <dgm:spPr/>
      <dgm:t>
        <a:bodyPr/>
        <a:lstStyle/>
        <a:p>
          <a:endParaRPr lang="en-US"/>
        </a:p>
      </dgm:t>
    </dgm:pt>
    <dgm:pt modelId="{1C7FC98D-BB19-4A1D-8D04-3A79361498BB}">
      <dgm:prSet phldrT="[Text]" custT="1"/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1980s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F68B5F1-C39D-424F-8B9C-E23E5D99F9C3}" type="parTrans" cxnId="{921D4B2F-05AA-4709-A996-7C0A89A8EF7B}">
      <dgm:prSet/>
      <dgm:spPr/>
      <dgm:t>
        <a:bodyPr/>
        <a:lstStyle/>
        <a:p>
          <a:endParaRPr lang="en-US"/>
        </a:p>
      </dgm:t>
    </dgm:pt>
    <dgm:pt modelId="{D333E72B-DCFC-46AA-81A4-89A2F67AB0C2}" type="sibTrans" cxnId="{921D4B2F-05AA-4709-A996-7C0A89A8EF7B}">
      <dgm:prSet/>
      <dgm:spPr/>
      <dgm:t>
        <a:bodyPr/>
        <a:lstStyle/>
        <a:p>
          <a:endParaRPr lang="en-US"/>
        </a:p>
      </dgm:t>
    </dgm:pt>
    <dgm:pt modelId="{40599CC5-CD90-40AE-82F6-54283F27669F}">
      <dgm:prSet phldrT="[Text]" custT="1"/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1990s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E7E5CABB-078E-4A93-8032-ED2C7A0700C3}" type="parTrans" cxnId="{85853CB0-A81D-46E9-9002-69084E663A42}">
      <dgm:prSet/>
      <dgm:spPr/>
      <dgm:t>
        <a:bodyPr/>
        <a:lstStyle/>
        <a:p>
          <a:endParaRPr lang="en-US"/>
        </a:p>
      </dgm:t>
    </dgm:pt>
    <dgm:pt modelId="{ACC491F7-D92A-4029-89A7-AA87616BC132}" type="sibTrans" cxnId="{85853CB0-A81D-46E9-9002-69084E663A42}">
      <dgm:prSet/>
      <dgm:spPr/>
      <dgm:t>
        <a:bodyPr/>
        <a:lstStyle/>
        <a:p>
          <a:endParaRPr lang="en-US"/>
        </a:p>
      </dgm:t>
    </dgm:pt>
    <dgm:pt modelId="{189B7C63-B793-47F2-B9AF-D93FDF6B458B}">
      <dgm:prSet custT="1"/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2000s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13DF4BF-1466-441C-8172-8C11A4E2C7DD}" type="parTrans" cxnId="{2DB9D6EF-E616-4D54-9F0D-DF3888F5F368}">
      <dgm:prSet/>
      <dgm:spPr/>
      <dgm:t>
        <a:bodyPr/>
        <a:lstStyle/>
        <a:p>
          <a:endParaRPr lang="en-US"/>
        </a:p>
      </dgm:t>
    </dgm:pt>
    <dgm:pt modelId="{B10EECA9-597E-4BC6-8202-272A83C156B5}" type="sibTrans" cxnId="{2DB9D6EF-E616-4D54-9F0D-DF3888F5F368}">
      <dgm:prSet/>
      <dgm:spPr/>
      <dgm:t>
        <a:bodyPr/>
        <a:lstStyle/>
        <a:p>
          <a:endParaRPr lang="en-US"/>
        </a:p>
      </dgm:t>
    </dgm:pt>
    <dgm:pt modelId="{2A96CB80-1321-4ED7-B38B-E80734A962A7}" type="pres">
      <dgm:prSet presAssocID="{9CAD6135-26F2-4115-A56C-BB5DAEB829F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3828DF-4714-4D45-8184-86BA47165E24}" type="pres">
      <dgm:prSet presAssocID="{EFF9847D-E5BD-4C3E-B56E-D20B537640BB}" presName="parTxOnly" presStyleLbl="node1" presStyleIdx="0" presStyleCnt="4" custLinFactNeighborY="-142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D9D7AA-34A2-4563-AEF3-8424C60C9B5E}" type="pres">
      <dgm:prSet presAssocID="{A531FC36-0198-48FC-A3CD-1AF34470B01E}" presName="parTxOnlySpace" presStyleCnt="0"/>
      <dgm:spPr/>
    </dgm:pt>
    <dgm:pt modelId="{5E9A41BF-9398-4920-B3B3-AC705EC0C29C}" type="pres">
      <dgm:prSet presAssocID="{1C7FC98D-BB19-4A1D-8D04-3A79361498BB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B21BAB-566E-42D7-B040-1397CC4C1179}" type="pres">
      <dgm:prSet presAssocID="{D333E72B-DCFC-46AA-81A4-89A2F67AB0C2}" presName="parTxOnlySpace" presStyleCnt="0"/>
      <dgm:spPr/>
    </dgm:pt>
    <dgm:pt modelId="{26034674-0C4F-4D65-B885-3B6E6E3060E9}" type="pres">
      <dgm:prSet presAssocID="{40599CC5-CD90-40AE-82F6-54283F27669F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EAEFDF-465C-462B-AC5E-A43036BF1AC8}" type="pres">
      <dgm:prSet presAssocID="{ACC491F7-D92A-4029-89A7-AA87616BC132}" presName="parTxOnlySpace" presStyleCnt="0"/>
      <dgm:spPr/>
    </dgm:pt>
    <dgm:pt modelId="{8B34E57F-8929-4477-AFF3-5C9253F5E7F0}" type="pres">
      <dgm:prSet presAssocID="{189B7C63-B793-47F2-B9AF-D93FDF6B458B}" presName="parTxOnly" presStyleLbl="node1" presStyleIdx="3" presStyleCnt="4" custLinFactNeighborY="142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D4D70E-41EB-4BBE-80EB-6AE5B4D1286F}" type="presOf" srcId="{EFF9847D-E5BD-4C3E-B56E-D20B537640BB}" destId="{4E3828DF-4714-4D45-8184-86BA47165E24}" srcOrd="0" destOrd="0" presId="urn:microsoft.com/office/officeart/2005/8/layout/chevron1"/>
    <dgm:cxn modelId="{C7B689BF-0593-410E-A875-53205AFEB8ED}" type="presOf" srcId="{9CAD6135-26F2-4115-A56C-BB5DAEB829F0}" destId="{2A96CB80-1321-4ED7-B38B-E80734A962A7}" srcOrd="0" destOrd="0" presId="urn:microsoft.com/office/officeart/2005/8/layout/chevron1"/>
    <dgm:cxn modelId="{85853CB0-A81D-46E9-9002-69084E663A42}" srcId="{9CAD6135-26F2-4115-A56C-BB5DAEB829F0}" destId="{40599CC5-CD90-40AE-82F6-54283F27669F}" srcOrd="2" destOrd="0" parTransId="{E7E5CABB-078E-4A93-8032-ED2C7A0700C3}" sibTransId="{ACC491F7-D92A-4029-89A7-AA87616BC132}"/>
    <dgm:cxn modelId="{C6502165-FBA4-4BC9-82D8-B14DCCD03008}" type="presOf" srcId="{40599CC5-CD90-40AE-82F6-54283F27669F}" destId="{26034674-0C4F-4D65-B885-3B6E6E3060E9}" srcOrd="0" destOrd="0" presId="urn:microsoft.com/office/officeart/2005/8/layout/chevron1"/>
    <dgm:cxn modelId="{921D4B2F-05AA-4709-A996-7C0A89A8EF7B}" srcId="{9CAD6135-26F2-4115-A56C-BB5DAEB829F0}" destId="{1C7FC98D-BB19-4A1D-8D04-3A79361498BB}" srcOrd="1" destOrd="0" parTransId="{BF68B5F1-C39D-424F-8B9C-E23E5D99F9C3}" sibTransId="{D333E72B-DCFC-46AA-81A4-89A2F67AB0C2}"/>
    <dgm:cxn modelId="{B006DD9A-20E8-4642-8ED2-9E1F28A9D842}" type="presOf" srcId="{189B7C63-B793-47F2-B9AF-D93FDF6B458B}" destId="{8B34E57F-8929-4477-AFF3-5C9253F5E7F0}" srcOrd="0" destOrd="0" presId="urn:microsoft.com/office/officeart/2005/8/layout/chevron1"/>
    <dgm:cxn modelId="{514D3BFF-9876-4023-8334-DFBD9558844A}" srcId="{9CAD6135-26F2-4115-A56C-BB5DAEB829F0}" destId="{EFF9847D-E5BD-4C3E-B56E-D20B537640BB}" srcOrd="0" destOrd="0" parTransId="{BB32D442-84D9-4D0F-A482-5D81C23F0DA2}" sibTransId="{A531FC36-0198-48FC-A3CD-1AF34470B01E}"/>
    <dgm:cxn modelId="{2DB9D6EF-E616-4D54-9F0D-DF3888F5F368}" srcId="{9CAD6135-26F2-4115-A56C-BB5DAEB829F0}" destId="{189B7C63-B793-47F2-B9AF-D93FDF6B458B}" srcOrd="3" destOrd="0" parTransId="{B13DF4BF-1466-441C-8172-8C11A4E2C7DD}" sibTransId="{B10EECA9-597E-4BC6-8202-272A83C156B5}"/>
    <dgm:cxn modelId="{56B154A0-F588-4793-9545-A284A6CCB5BC}" type="presOf" srcId="{1C7FC98D-BB19-4A1D-8D04-3A79361498BB}" destId="{5E9A41BF-9398-4920-B3B3-AC705EC0C29C}" srcOrd="0" destOrd="0" presId="urn:microsoft.com/office/officeart/2005/8/layout/chevron1"/>
    <dgm:cxn modelId="{8FCF6568-EDCC-45A1-8484-F029685A36CB}" type="presParOf" srcId="{2A96CB80-1321-4ED7-B38B-E80734A962A7}" destId="{4E3828DF-4714-4D45-8184-86BA47165E24}" srcOrd="0" destOrd="0" presId="urn:microsoft.com/office/officeart/2005/8/layout/chevron1"/>
    <dgm:cxn modelId="{395BE8E1-0C91-4930-9ACD-3233435A89D5}" type="presParOf" srcId="{2A96CB80-1321-4ED7-B38B-E80734A962A7}" destId="{FAD9D7AA-34A2-4563-AEF3-8424C60C9B5E}" srcOrd="1" destOrd="0" presId="urn:microsoft.com/office/officeart/2005/8/layout/chevron1"/>
    <dgm:cxn modelId="{DE54358A-FABF-4939-961E-80B018914CF2}" type="presParOf" srcId="{2A96CB80-1321-4ED7-B38B-E80734A962A7}" destId="{5E9A41BF-9398-4920-B3B3-AC705EC0C29C}" srcOrd="2" destOrd="0" presId="urn:microsoft.com/office/officeart/2005/8/layout/chevron1"/>
    <dgm:cxn modelId="{4BAE6159-0354-4E3A-991F-79F7DE64BCFD}" type="presParOf" srcId="{2A96CB80-1321-4ED7-B38B-E80734A962A7}" destId="{A2B21BAB-566E-42D7-B040-1397CC4C1179}" srcOrd="3" destOrd="0" presId="urn:microsoft.com/office/officeart/2005/8/layout/chevron1"/>
    <dgm:cxn modelId="{68604084-581D-4893-9C70-F1142B5B431A}" type="presParOf" srcId="{2A96CB80-1321-4ED7-B38B-E80734A962A7}" destId="{26034674-0C4F-4D65-B885-3B6E6E3060E9}" srcOrd="4" destOrd="0" presId="urn:microsoft.com/office/officeart/2005/8/layout/chevron1"/>
    <dgm:cxn modelId="{0826AC5A-DDA7-4786-BEFC-B25EF9F43630}" type="presParOf" srcId="{2A96CB80-1321-4ED7-B38B-E80734A962A7}" destId="{E1EAEFDF-465C-462B-AC5E-A43036BF1AC8}" srcOrd="5" destOrd="0" presId="urn:microsoft.com/office/officeart/2005/8/layout/chevron1"/>
    <dgm:cxn modelId="{E1B959CE-4F2F-4044-BE9B-05022C2EF8D8}" type="presParOf" srcId="{2A96CB80-1321-4ED7-B38B-E80734A962A7}" destId="{8B34E57F-8929-4477-AFF3-5C9253F5E7F0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A1CDD3-96CF-48E7-81F1-3E4129184238}" type="doc">
      <dgm:prSet loTypeId="urn:microsoft.com/office/officeart/2005/8/layout/hProcess9" loCatId="process" qsTypeId="urn:microsoft.com/office/officeart/2005/8/quickstyle/3d6" qsCatId="3D" csTypeId="urn:microsoft.com/office/officeart/2005/8/colors/accent0_3" csCatId="mainScheme" phldr="1"/>
      <dgm:spPr/>
    </dgm:pt>
    <dgm:pt modelId="{A013B1D0-B5CC-42FC-82BF-EEF6AC896950}">
      <dgm:prSet custT="1"/>
      <dgm:spPr/>
      <dgm:t>
        <a:bodyPr/>
        <a:lstStyle/>
        <a:p>
          <a:r>
            <a:rPr lang="en-US" sz="20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Maternal age</a:t>
          </a:r>
          <a:endParaRPr lang="en-US" sz="20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03EABEF-4F9F-4D39-9D79-DE2F6DFBF96B}" type="parTrans" cxnId="{25F79130-478F-437E-8937-37C05C8E9BA0}">
      <dgm:prSet/>
      <dgm:spPr/>
      <dgm:t>
        <a:bodyPr/>
        <a:lstStyle/>
        <a:p>
          <a:endParaRPr lang="en-US"/>
        </a:p>
      </dgm:t>
    </dgm:pt>
    <dgm:pt modelId="{407B2DA7-4B64-4C86-9822-B31C0F69690B}" type="sibTrans" cxnId="{25F79130-478F-437E-8937-37C05C8E9BA0}">
      <dgm:prSet/>
      <dgm:spPr/>
      <dgm:t>
        <a:bodyPr/>
        <a:lstStyle/>
        <a:p>
          <a:endParaRPr lang="en-US"/>
        </a:p>
      </dgm:t>
    </dgm:pt>
    <dgm:pt modelId="{533D0458-78FB-465F-B744-00C743A7D1D2}">
      <dgm:prSet custT="1"/>
      <dgm:spPr/>
      <dgm:t>
        <a:bodyPr/>
        <a:lstStyle/>
        <a:p>
          <a:r>
            <a:rPr lang="en-US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1. Maternal serum biochemistry</a:t>
          </a:r>
        </a:p>
        <a:p>
          <a:endParaRPr lang="en-US" sz="900" b="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r>
            <a:rPr lang="en-US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2. Detailed US examination</a:t>
          </a:r>
        </a:p>
        <a:p>
          <a:endParaRPr lang="en-US" sz="800" b="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r>
            <a:rPr lang="en-US" sz="16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(Second  trimester)</a:t>
          </a:r>
          <a:endParaRPr lang="en-US" sz="16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C10F8B5-1556-43BF-96EB-75D5BA2B2347}" type="parTrans" cxnId="{38C22090-D9B9-4F25-98BB-A9664DEA8479}">
      <dgm:prSet/>
      <dgm:spPr/>
      <dgm:t>
        <a:bodyPr/>
        <a:lstStyle/>
        <a:p>
          <a:endParaRPr lang="en-US"/>
        </a:p>
      </dgm:t>
    </dgm:pt>
    <dgm:pt modelId="{55687A58-2C2D-4D3E-9CB7-E8C539FDAED3}" type="sibTrans" cxnId="{38C22090-D9B9-4F25-98BB-A9664DEA8479}">
      <dgm:prSet/>
      <dgm:spPr/>
      <dgm:t>
        <a:bodyPr/>
        <a:lstStyle/>
        <a:p>
          <a:endParaRPr lang="en-US"/>
        </a:p>
      </dgm:t>
    </dgm:pt>
    <dgm:pt modelId="{4353B959-855D-43E5-8460-F7242DEFE51E}">
      <dgm:prSet custT="1"/>
      <dgm:spPr/>
      <dgm:t>
        <a:bodyPr/>
        <a:lstStyle/>
        <a:p>
          <a:r>
            <a:rPr lang="en-US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1. Maternal age</a:t>
          </a:r>
        </a:p>
        <a:p>
          <a:endParaRPr lang="en-US" sz="400" b="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r>
            <a:rPr lang="en-US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2. NT thickness </a:t>
          </a:r>
        </a:p>
        <a:p>
          <a:endParaRPr lang="en-US" sz="400" b="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r>
            <a:rPr lang="en-US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3. Maternal serum </a:t>
          </a:r>
          <a:r>
            <a:rPr lang="en-US" sz="16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free </a:t>
          </a:r>
          <a:r>
            <a:rPr lang="el-GR" sz="16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β-</a:t>
          </a:r>
          <a:r>
            <a:rPr lang="en-US" sz="16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hCG &amp; PAPP-A</a:t>
          </a:r>
        </a:p>
        <a:p>
          <a:endParaRPr lang="en-US" sz="500" b="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r>
            <a:rPr lang="en-US" sz="16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(First  trimester triple test)</a:t>
          </a:r>
          <a:endParaRPr lang="en-US" sz="16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C4D4654-2D5A-457F-A950-4FBA9559E6AB}" type="parTrans" cxnId="{40FE51C0-0A44-4BC9-B59D-B7E2D7C890DA}">
      <dgm:prSet/>
      <dgm:spPr/>
      <dgm:t>
        <a:bodyPr/>
        <a:lstStyle/>
        <a:p>
          <a:endParaRPr lang="en-US"/>
        </a:p>
      </dgm:t>
    </dgm:pt>
    <dgm:pt modelId="{C5EB126C-7663-4FF6-B6F1-DB74ACDB70ED}" type="sibTrans" cxnId="{40FE51C0-0A44-4BC9-B59D-B7E2D7C890DA}">
      <dgm:prSet/>
      <dgm:spPr/>
      <dgm:t>
        <a:bodyPr/>
        <a:lstStyle/>
        <a:p>
          <a:endParaRPr lang="en-US"/>
        </a:p>
      </dgm:t>
    </dgm:pt>
    <dgm:pt modelId="{E9FC8C66-6952-48EE-B555-D73DCE62FDA6}">
      <dgm:prSet custT="1"/>
      <dgm:spPr/>
      <dgm:t>
        <a:bodyPr/>
        <a:lstStyle/>
        <a:p>
          <a:r>
            <a: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Additional                ﬁrst-trimester US markers</a:t>
          </a:r>
        </a:p>
        <a:p>
          <a:endParaRPr lang="en-US" sz="16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r>
            <a: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(  DR </a:t>
          </a:r>
          <a:r>
            <a: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rPr>
            <a:t>↑  &amp;   FPR ↓ )</a:t>
          </a:r>
          <a:endParaRPr lang="en-U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509D7F9-5C50-42D1-BFC5-CBDFD9E229C1}" type="parTrans" cxnId="{318C9442-DDDB-4F51-8D31-776976E51D7F}">
      <dgm:prSet/>
      <dgm:spPr/>
      <dgm:t>
        <a:bodyPr/>
        <a:lstStyle/>
        <a:p>
          <a:endParaRPr lang="en-US"/>
        </a:p>
      </dgm:t>
    </dgm:pt>
    <dgm:pt modelId="{BC17C76D-96B0-4233-BB30-65564F9357B7}" type="sibTrans" cxnId="{318C9442-DDDB-4F51-8D31-776976E51D7F}">
      <dgm:prSet/>
      <dgm:spPr/>
      <dgm:t>
        <a:bodyPr/>
        <a:lstStyle/>
        <a:p>
          <a:endParaRPr lang="en-US"/>
        </a:p>
      </dgm:t>
    </dgm:pt>
    <dgm:pt modelId="{7D279BB2-F84D-47C7-B88D-663EFD3A45FC}" type="pres">
      <dgm:prSet presAssocID="{0FA1CDD3-96CF-48E7-81F1-3E4129184238}" presName="CompostProcess" presStyleCnt="0">
        <dgm:presLayoutVars>
          <dgm:dir/>
          <dgm:resizeHandles val="exact"/>
        </dgm:presLayoutVars>
      </dgm:prSet>
      <dgm:spPr/>
    </dgm:pt>
    <dgm:pt modelId="{1FC8E757-0574-40D4-93D2-E741D7440D3D}" type="pres">
      <dgm:prSet presAssocID="{0FA1CDD3-96CF-48E7-81F1-3E4129184238}" presName="arrow" presStyleLbl="bgShp" presStyleIdx="0" presStyleCnt="1" custLinFactNeighborX="-2941" custLinFactNeighborY="-514"/>
      <dgm:spPr>
        <a:prstGeom prst="mathMinus">
          <a:avLst/>
        </a:prstGeom>
      </dgm:spPr>
    </dgm:pt>
    <dgm:pt modelId="{E0E90866-FC48-4E01-BB29-E67B15CA6A10}" type="pres">
      <dgm:prSet presAssocID="{0FA1CDD3-96CF-48E7-81F1-3E4129184238}" presName="linearProcess" presStyleCnt="0"/>
      <dgm:spPr/>
    </dgm:pt>
    <dgm:pt modelId="{7981DD7A-380C-4605-A668-1FD3731B89A6}" type="pres">
      <dgm:prSet presAssocID="{A013B1D0-B5CC-42FC-82BF-EEF6AC896950}" presName="textNode" presStyleLbl="node1" presStyleIdx="0" presStyleCnt="4" custLinFactNeighborX="-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6475E-50AA-42F3-B306-47DBF3255DEC}" type="pres">
      <dgm:prSet presAssocID="{407B2DA7-4B64-4C86-9822-B31C0F69690B}" presName="sibTrans" presStyleCnt="0"/>
      <dgm:spPr/>
    </dgm:pt>
    <dgm:pt modelId="{CBFD18EF-4334-45D8-9A83-89BAF5579DF5}" type="pres">
      <dgm:prSet presAssocID="{533D0458-78FB-465F-B744-00C743A7D1D2}" presName="textNode" presStyleLbl="node1" presStyleIdx="1" presStyleCnt="4" custLinFactNeighborX="-553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ECF999-67CA-482C-BC5D-64C22F1C7E8F}" type="pres">
      <dgm:prSet presAssocID="{55687A58-2C2D-4D3E-9CB7-E8C539FDAED3}" presName="sibTrans" presStyleCnt="0"/>
      <dgm:spPr/>
    </dgm:pt>
    <dgm:pt modelId="{28F07414-D30A-4075-959F-B90FF039D679}" type="pres">
      <dgm:prSet presAssocID="{4353B959-855D-43E5-8460-F7242DEFE51E}" presName="textNode" presStyleLbl="node1" presStyleIdx="2" presStyleCnt="4" custLinFactX="-2004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D2A214-34AF-4BCE-92FB-0E22897DF422}" type="pres">
      <dgm:prSet presAssocID="{C5EB126C-7663-4FF6-B6F1-DB74ACDB70ED}" presName="sibTrans" presStyleCnt="0"/>
      <dgm:spPr/>
    </dgm:pt>
    <dgm:pt modelId="{F30B1A1B-629F-420B-B707-69C13E1BA63C}" type="pres">
      <dgm:prSet presAssocID="{E9FC8C66-6952-48EE-B555-D73DCE62FDA6}" presName="textNode" presStyleLbl="node1" presStyleIdx="3" presStyleCnt="4" custLinFactX="-10700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F79130-478F-437E-8937-37C05C8E9BA0}" srcId="{0FA1CDD3-96CF-48E7-81F1-3E4129184238}" destId="{A013B1D0-B5CC-42FC-82BF-EEF6AC896950}" srcOrd="0" destOrd="0" parTransId="{303EABEF-4F9F-4D39-9D79-DE2F6DFBF96B}" sibTransId="{407B2DA7-4B64-4C86-9822-B31C0F69690B}"/>
    <dgm:cxn modelId="{20F2C8CA-407F-4712-B44D-EBAFF6D1A037}" type="presOf" srcId="{4353B959-855D-43E5-8460-F7242DEFE51E}" destId="{28F07414-D30A-4075-959F-B90FF039D679}" srcOrd="0" destOrd="0" presId="urn:microsoft.com/office/officeart/2005/8/layout/hProcess9"/>
    <dgm:cxn modelId="{940700CE-0AC6-4A83-BBED-B41A353D5925}" type="presOf" srcId="{A013B1D0-B5CC-42FC-82BF-EEF6AC896950}" destId="{7981DD7A-380C-4605-A668-1FD3731B89A6}" srcOrd="0" destOrd="0" presId="urn:microsoft.com/office/officeart/2005/8/layout/hProcess9"/>
    <dgm:cxn modelId="{318C9442-DDDB-4F51-8D31-776976E51D7F}" srcId="{0FA1CDD3-96CF-48E7-81F1-3E4129184238}" destId="{E9FC8C66-6952-48EE-B555-D73DCE62FDA6}" srcOrd="3" destOrd="0" parTransId="{0509D7F9-5C50-42D1-BFC5-CBDFD9E229C1}" sibTransId="{BC17C76D-96B0-4233-BB30-65564F9357B7}"/>
    <dgm:cxn modelId="{38C22090-D9B9-4F25-98BB-A9664DEA8479}" srcId="{0FA1CDD3-96CF-48E7-81F1-3E4129184238}" destId="{533D0458-78FB-465F-B744-00C743A7D1D2}" srcOrd="1" destOrd="0" parTransId="{FC10F8B5-1556-43BF-96EB-75D5BA2B2347}" sibTransId="{55687A58-2C2D-4D3E-9CB7-E8C539FDAED3}"/>
    <dgm:cxn modelId="{B1E39A94-60A8-4CC6-BB6D-34B3ACD79E53}" type="presOf" srcId="{533D0458-78FB-465F-B744-00C743A7D1D2}" destId="{CBFD18EF-4334-45D8-9A83-89BAF5579DF5}" srcOrd="0" destOrd="0" presId="urn:microsoft.com/office/officeart/2005/8/layout/hProcess9"/>
    <dgm:cxn modelId="{42BF314C-3693-48A8-BA8B-9DA54E887601}" type="presOf" srcId="{0FA1CDD3-96CF-48E7-81F1-3E4129184238}" destId="{7D279BB2-F84D-47C7-B88D-663EFD3A45FC}" srcOrd="0" destOrd="0" presId="urn:microsoft.com/office/officeart/2005/8/layout/hProcess9"/>
    <dgm:cxn modelId="{40FE51C0-0A44-4BC9-B59D-B7E2D7C890DA}" srcId="{0FA1CDD3-96CF-48E7-81F1-3E4129184238}" destId="{4353B959-855D-43E5-8460-F7242DEFE51E}" srcOrd="2" destOrd="0" parTransId="{FC4D4654-2D5A-457F-A950-4FBA9559E6AB}" sibTransId="{C5EB126C-7663-4FF6-B6F1-DB74ACDB70ED}"/>
    <dgm:cxn modelId="{6635F17F-03C1-4063-BDBF-E5BA9D4F4369}" type="presOf" srcId="{E9FC8C66-6952-48EE-B555-D73DCE62FDA6}" destId="{F30B1A1B-629F-420B-B707-69C13E1BA63C}" srcOrd="0" destOrd="0" presId="urn:microsoft.com/office/officeart/2005/8/layout/hProcess9"/>
    <dgm:cxn modelId="{322632D7-E784-43B8-B93A-1C2EF66410A1}" type="presParOf" srcId="{7D279BB2-F84D-47C7-B88D-663EFD3A45FC}" destId="{1FC8E757-0574-40D4-93D2-E741D7440D3D}" srcOrd="0" destOrd="0" presId="urn:microsoft.com/office/officeart/2005/8/layout/hProcess9"/>
    <dgm:cxn modelId="{6F188828-18C3-4FDA-98DF-B41CA2A4D8B9}" type="presParOf" srcId="{7D279BB2-F84D-47C7-B88D-663EFD3A45FC}" destId="{E0E90866-FC48-4E01-BB29-E67B15CA6A10}" srcOrd="1" destOrd="0" presId="urn:microsoft.com/office/officeart/2005/8/layout/hProcess9"/>
    <dgm:cxn modelId="{BD913125-1480-440C-8FD1-333F50EABBE0}" type="presParOf" srcId="{E0E90866-FC48-4E01-BB29-E67B15CA6A10}" destId="{7981DD7A-380C-4605-A668-1FD3731B89A6}" srcOrd="0" destOrd="0" presId="urn:microsoft.com/office/officeart/2005/8/layout/hProcess9"/>
    <dgm:cxn modelId="{1D2CA5B2-C7F4-4C65-A855-9FE236B34054}" type="presParOf" srcId="{E0E90866-FC48-4E01-BB29-E67B15CA6A10}" destId="{5406475E-50AA-42F3-B306-47DBF3255DEC}" srcOrd="1" destOrd="0" presId="urn:microsoft.com/office/officeart/2005/8/layout/hProcess9"/>
    <dgm:cxn modelId="{18A2F924-EB7F-4DD7-AEA1-7B7D86292783}" type="presParOf" srcId="{E0E90866-FC48-4E01-BB29-E67B15CA6A10}" destId="{CBFD18EF-4334-45D8-9A83-89BAF5579DF5}" srcOrd="2" destOrd="0" presId="urn:microsoft.com/office/officeart/2005/8/layout/hProcess9"/>
    <dgm:cxn modelId="{2DDA1AA5-823E-4E2A-9ACC-C4A439C98151}" type="presParOf" srcId="{E0E90866-FC48-4E01-BB29-E67B15CA6A10}" destId="{85ECF999-67CA-482C-BC5D-64C22F1C7E8F}" srcOrd="3" destOrd="0" presId="urn:microsoft.com/office/officeart/2005/8/layout/hProcess9"/>
    <dgm:cxn modelId="{1BADAEE1-737D-40E2-ACFF-9AE949293D3A}" type="presParOf" srcId="{E0E90866-FC48-4E01-BB29-E67B15CA6A10}" destId="{28F07414-D30A-4075-959F-B90FF039D679}" srcOrd="4" destOrd="0" presId="urn:microsoft.com/office/officeart/2005/8/layout/hProcess9"/>
    <dgm:cxn modelId="{128BBBE9-FDF2-48D1-B1AA-7E744606487C}" type="presParOf" srcId="{E0E90866-FC48-4E01-BB29-E67B15CA6A10}" destId="{5AD2A214-34AF-4BCE-92FB-0E22897DF422}" srcOrd="5" destOrd="0" presId="urn:microsoft.com/office/officeart/2005/8/layout/hProcess9"/>
    <dgm:cxn modelId="{4BAED6E3-1608-4883-9071-6218764DA762}" type="presParOf" srcId="{E0E90866-FC48-4E01-BB29-E67B15CA6A10}" destId="{F30B1A1B-629F-420B-B707-69C13E1BA63C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15DE36-F664-4473-9894-8954F2860E14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166D99-601B-4478-BCEC-609F6BD0F833}">
      <dgm:prSet phldrT="[Text]"/>
      <dgm:spPr/>
      <dgm:t>
        <a:bodyPr/>
        <a:lstStyle/>
        <a:p>
          <a:r>
            <a:rPr lang="en-US" dirty="0" smtClean="0"/>
            <a:t>High</a:t>
          </a:r>
        </a:p>
        <a:p>
          <a:r>
            <a:rPr lang="en-US" dirty="0" smtClean="0"/>
            <a:t>1.5% P</a:t>
          </a:r>
        </a:p>
        <a:p>
          <a:r>
            <a:rPr lang="en-US" dirty="0" smtClean="0"/>
            <a:t>85%  21</a:t>
          </a:r>
          <a:endParaRPr lang="en-US" dirty="0"/>
        </a:p>
      </dgm:t>
    </dgm:pt>
    <dgm:pt modelId="{662C7A2D-09F2-4D15-A959-BC13B09A366E}" type="parTrans" cxnId="{80281DC0-9102-42B2-8CC0-CB1B1BB501C0}">
      <dgm:prSet/>
      <dgm:spPr/>
      <dgm:t>
        <a:bodyPr/>
        <a:lstStyle/>
        <a:p>
          <a:endParaRPr lang="en-US"/>
        </a:p>
      </dgm:t>
    </dgm:pt>
    <dgm:pt modelId="{DDE8C359-6981-4E7A-8474-EF14CBE28250}" type="sibTrans" cxnId="{80281DC0-9102-42B2-8CC0-CB1B1BB501C0}">
      <dgm:prSet/>
      <dgm:spPr/>
      <dgm:t>
        <a:bodyPr/>
        <a:lstStyle/>
        <a:p>
          <a:endParaRPr lang="en-US"/>
        </a:p>
      </dgm:t>
    </dgm:pt>
    <dgm:pt modelId="{999A8B2D-EB60-464A-9BDC-A1A15441D9FE}">
      <dgm:prSet phldrT="[Text]"/>
      <dgm:spPr/>
      <dgm:t>
        <a:bodyPr/>
        <a:lstStyle/>
        <a:p>
          <a:r>
            <a:rPr lang="en-US" dirty="0" smtClean="0"/>
            <a:t>&gt;=1/50</a:t>
          </a:r>
          <a:endParaRPr lang="en-US" dirty="0"/>
        </a:p>
      </dgm:t>
    </dgm:pt>
    <dgm:pt modelId="{6D2412E5-1B92-4221-9B84-103E250E899E}" type="parTrans" cxnId="{809420E9-85BF-4E8A-9CFF-5F461E25A2DE}">
      <dgm:prSet/>
      <dgm:spPr/>
      <dgm:t>
        <a:bodyPr/>
        <a:lstStyle/>
        <a:p>
          <a:endParaRPr lang="en-US"/>
        </a:p>
      </dgm:t>
    </dgm:pt>
    <dgm:pt modelId="{6D4A4EBC-05E6-46BA-B244-27E4C102DB2E}" type="sibTrans" cxnId="{809420E9-85BF-4E8A-9CFF-5F461E25A2DE}">
      <dgm:prSet/>
      <dgm:spPr/>
      <dgm:t>
        <a:bodyPr/>
        <a:lstStyle/>
        <a:p>
          <a:endParaRPr lang="en-US"/>
        </a:p>
      </dgm:t>
    </dgm:pt>
    <dgm:pt modelId="{B9BE60F2-8A90-492C-9298-96D057D04E46}">
      <dgm:prSet phldrT="[Text]"/>
      <dgm:spPr/>
      <dgm:t>
        <a:bodyPr/>
        <a:lstStyle/>
        <a:p>
          <a:r>
            <a:rPr lang="en-US" dirty="0" smtClean="0"/>
            <a:t>CVS(70-90 day)</a:t>
          </a:r>
          <a:endParaRPr lang="en-US" dirty="0"/>
        </a:p>
      </dgm:t>
    </dgm:pt>
    <dgm:pt modelId="{5F10DE5D-E1FE-4F40-A9A1-34C6D0072B44}" type="parTrans" cxnId="{71682791-330B-43ED-9075-1EBEF3D79EEA}">
      <dgm:prSet/>
      <dgm:spPr/>
      <dgm:t>
        <a:bodyPr/>
        <a:lstStyle/>
        <a:p>
          <a:endParaRPr lang="en-US"/>
        </a:p>
      </dgm:t>
    </dgm:pt>
    <dgm:pt modelId="{DF677E64-C51B-4F91-B9CF-FB1D1B606294}" type="sibTrans" cxnId="{71682791-330B-43ED-9075-1EBEF3D79EEA}">
      <dgm:prSet/>
      <dgm:spPr/>
      <dgm:t>
        <a:bodyPr/>
        <a:lstStyle/>
        <a:p>
          <a:endParaRPr lang="en-US"/>
        </a:p>
      </dgm:t>
    </dgm:pt>
    <dgm:pt modelId="{8F696DF6-7DE5-4902-A889-469B1E30F4AB}">
      <dgm:prSet phldrT="[Text]"/>
      <dgm:spPr/>
      <dgm:t>
        <a:bodyPr/>
        <a:lstStyle/>
        <a:p>
          <a:r>
            <a:rPr lang="en-US" dirty="0" smtClean="0"/>
            <a:t>Intermediate</a:t>
          </a:r>
        </a:p>
        <a:p>
          <a:r>
            <a:rPr lang="en-US" dirty="0" smtClean="0"/>
            <a:t>15% p</a:t>
          </a:r>
        </a:p>
        <a:p>
          <a:r>
            <a:rPr lang="en-US" dirty="0" smtClean="0"/>
            <a:t>14%   21</a:t>
          </a:r>
          <a:endParaRPr lang="en-US" dirty="0"/>
        </a:p>
      </dgm:t>
    </dgm:pt>
    <dgm:pt modelId="{082078C9-3900-4547-8890-8E2B012089B8}" type="parTrans" cxnId="{18F9680E-0B50-455E-9252-F45E99248250}">
      <dgm:prSet/>
      <dgm:spPr/>
      <dgm:t>
        <a:bodyPr/>
        <a:lstStyle/>
        <a:p>
          <a:endParaRPr lang="en-US"/>
        </a:p>
      </dgm:t>
    </dgm:pt>
    <dgm:pt modelId="{5DAF70D2-0795-4019-AC67-74DA012D15B9}" type="sibTrans" cxnId="{18F9680E-0B50-455E-9252-F45E99248250}">
      <dgm:prSet/>
      <dgm:spPr/>
      <dgm:t>
        <a:bodyPr/>
        <a:lstStyle/>
        <a:p>
          <a:endParaRPr lang="en-US"/>
        </a:p>
      </dgm:t>
    </dgm:pt>
    <dgm:pt modelId="{12012E1E-0CDA-46B8-8FD9-673A7880A44E}">
      <dgm:prSet phldrT="[Text]"/>
      <dgm:spPr/>
      <dgm:t>
        <a:bodyPr/>
        <a:lstStyle/>
        <a:p>
          <a:r>
            <a:rPr lang="en-US" dirty="0" smtClean="0"/>
            <a:t>&lt;1/50,&gt;1/1000</a:t>
          </a:r>
        </a:p>
      </dgm:t>
    </dgm:pt>
    <dgm:pt modelId="{66C00881-9071-4CAA-A367-48005B452282}" type="parTrans" cxnId="{5DAD5BA3-450A-40A5-838C-9DFCBA9F652F}">
      <dgm:prSet/>
      <dgm:spPr/>
      <dgm:t>
        <a:bodyPr/>
        <a:lstStyle/>
        <a:p>
          <a:endParaRPr lang="en-US"/>
        </a:p>
      </dgm:t>
    </dgm:pt>
    <dgm:pt modelId="{19E944CC-5293-4DD4-89BB-D031FE1334F6}" type="sibTrans" cxnId="{5DAD5BA3-450A-40A5-838C-9DFCBA9F652F}">
      <dgm:prSet/>
      <dgm:spPr/>
      <dgm:t>
        <a:bodyPr/>
        <a:lstStyle/>
        <a:p>
          <a:endParaRPr lang="en-US"/>
        </a:p>
      </dgm:t>
    </dgm:pt>
    <dgm:pt modelId="{D785C61D-8E94-4C6D-8572-8C0F1A6632F2}">
      <dgm:prSet phldrT="[Text]"/>
      <dgm:spPr/>
      <dgm:t>
        <a:bodyPr/>
        <a:lstStyle/>
        <a:p>
          <a:r>
            <a:rPr lang="en-US" dirty="0" smtClean="0"/>
            <a:t>Detailed US for looking the new US markers</a:t>
          </a:r>
          <a:endParaRPr lang="en-US" dirty="0"/>
        </a:p>
      </dgm:t>
    </dgm:pt>
    <dgm:pt modelId="{4BF2D9EC-CDB3-4327-AF9E-A1A18511AC5B}" type="parTrans" cxnId="{C20B0E4F-B23A-4419-B938-6D685BF75A70}">
      <dgm:prSet/>
      <dgm:spPr/>
      <dgm:t>
        <a:bodyPr/>
        <a:lstStyle/>
        <a:p>
          <a:endParaRPr lang="en-US"/>
        </a:p>
      </dgm:t>
    </dgm:pt>
    <dgm:pt modelId="{D468A0F5-91F2-434E-AA69-BA47A54C3507}" type="sibTrans" cxnId="{C20B0E4F-B23A-4419-B938-6D685BF75A70}">
      <dgm:prSet/>
      <dgm:spPr/>
      <dgm:t>
        <a:bodyPr/>
        <a:lstStyle/>
        <a:p>
          <a:endParaRPr lang="en-US"/>
        </a:p>
      </dgm:t>
    </dgm:pt>
    <dgm:pt modelId="{130B2257-C8C2-4AF0-B505-37B6FB12AA7C}">
      <dgm:prSet phldrT="[Text]"/>
      <dgm:spPr/>
      <dgm:t>
        <a:bodyPr/>
        <a:lstStyle/>
        <a:p>
          <a:r>
            <a:rPr lang="en-US" dirty="0" smtClean="0"/>
            <a:t>Low</a:t>
          </a:r>
        </a:p>
        <a:p>
          <a:r>
            <a:rPr lang="en-US" dirty="0" smtClean="0"/>
            <a:t>83.5% p</a:t>
          </a:r>
        </a:p>
        <a:p>
          <a:r>
            <a:rPr lang="en-US" dirty="0" smtClean="0"/>
            <a:t>1%   21</a:t>
          </a:r>
          <a:endParaRPr lang="en-US" dirty="0"/>
        </a:p>
      </dgm:t>
    </dgm:pt>
    <dgm:pt modelId="{80AA6744-1009-467E-AC14-76A749F0ED9B}" type="parTrans" cxnId="{21DAF40A-D6CA-4CC9-A377-479A27CD0FB9}">
      <dgm:prSet/>
      <dgm:spPr/>
      <dgm:t>
        <a:bodyPr/>
        <a:lstStyle/>
        <a:p>
          <a:endParaRPr lang="en-US"/>
        </a:p>
      </dgm:t>
    </dgm:pt>
    <dgm:pt modelId="{298B8C15-C59B-438B-B70A-AE08DB3CDFA0}" type="sibTrans" cxnId="{21DAF40A-D6CA-4CC9-A377-479A27CD0FB9}">
      <dgm:prSet/>
      <dgm:spPr/>
      <dgm:t>
        <a:bodyPr/>
        <a:lstStyle/>
        <a:p>
          <a:endParaRPr lang="en-US"/>
        </a:p>
      </dgm:t>
    </dgm:pt>
    <dgm:pt modelId="{AB46F1B8-5126-44D2-AAFE-86268124EC1E}">
      <dgm:prSet phldrT="[Text]"/>
      <dgm:spPr/>
      <dgm:t>
        <a:bodyPr/>
        <a:lstStyle/>
        <a:p>
          <a:r>
            <a:rPr lang="en-US" dirty="0" smtClean="0"/>
            <a:t>&lt;=1/1000</a:t>
          </a:r>
          <a:endParaRPr lang="en-US" dirty="0"/>
        </a:p>
      </dgm:t>
    </dgm:pt>
    <dgm:pt modelId="{463F8E83-E56A-4FFA-9DD0-B096E4E38AC3}" type="parTrans" cxnId="{8F72229E-55FB-429B-AA21-125287A05AEC}">
      <dgm:prSet/>
      <dgm:spPr/>
      <dgm:t>
        <a:bodyPr/>
        <a:lstStyle/>
        <a:p>
          <a:endParaRPr lang="en-US"/>
        </a:p>
      </dgm:t>
    </dgm:pt>
    <dgm:pt modelId="{D8A5D0D5-7D0A-4727-97DD-B70003C981FC}" type="sibTrans" cxnId="{8F72229E-55FB-429B-AA21-125287A05AEC}">
      <dgm:prSet/>
      <dgm:spPr/>
      <dgm:t>
        <a:bodyPr/>
        <a:lstStyle/>
        <a:p>
          <a:endParaRPr lang="en-US"/>
        </a:p>
      </dgm:t>
    </dgm:pt>
    <dgm:pt modelId="{EC3313B5-EB14-44E7-9850-FFF245101133}">
      <dgm:prSet phldrT="[Text]"/>
      <dgm:spPr/>
      <dgm:t>
        <a:bodyPr/>
        <a:lstStyle/>
        <a:p>
          <a:r>
            <a:rPr lang="en-US" dirty="0" smtClean="0"/>
            <a:t>US at W20</a:t>
          </a:r>
          <a:endParaRPr lang="en-US" dirty="0"/>
        </a:p>
      </dgm:t>
    </dgm:pt>
    <dgm:pt modelId="{ECF1BF96-C947-4906-93AA-BFBCD06CA30E}" type="parTrans" cxnId="{0F2E0C7F-D5BF-4B2B-ABD1-6B92E19572D8}">
      <dgm:prSet/>
      <dgm:spPr/>
      <dgm:t>
        <a:bodyPr/>
        <a:lstStyle/>
        <a:p>
          <a:endParaRPr lang="en-US"/>
        </a:p>
      </dgm:t>
    </dgm:pt>
    <dgm:pt modelId="{6866B160-B88C-4836-9F9E-F662C4DA07AB}" type="sibTrans" cxnId="{0F2E0C7F-D5BF-4B2B-ABD1-6B92E19572D8}">
      <dgm:prSet/>
      <dgm:spPr/>
      <dgm:t>
        <a:bodyPr/>
        <a:lstStyle/>
        <a:p>
          <a:endParaRPr lang="en-US"/>
        </a:p>
      </dgm:t>
    </dgm:pt>
    <dgm:pt modelId="{83CA9EFF-904E-4550-A948-7FB856E4AD29}" type="pres">
      <dgm:prSet presAssocID="{5A15DE36-F664-4473-9894-8954F2860E14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367EC68-1AB9-4B9F-B87B-D364E8ECE64E}" type="pres">
      <dgm:prSet presAssocID="{3D166D99-601B-4478-BCEC-609F6BD0F833}" presName="horFlow" presStyleCnt="0"/>
      <dgm:spPr/>
    </dgm:pt>
    <dgm:pt modelId="{0A14649D-3A43-4861-875D-581270D30E9B}" type="pres">
      <dgm:prSet presAssocID="{3D166D99-601B-4478-BCEC-609F6BD0F833}" presName="bigChev" presStyleLbl="node1" presStyleIdx="0" presStyleCnt="3"/>
      <dgm:spPr/>
      <dgm:t>
        <a:bodyPr/>
        <a:lstStyle/>
        <a:p>
          <a:endParaRPr lang="en-US"/>
        </a:p>
      </dgm:t>
    </dgm:pt>
    <dgm:pt modelId="{F2A87436-D882-4D2A-87AF-A9F5F790C35D}" type="pres">
      <dgm:prSet presAssocID="{6D2412E5-1B92-4221-9B84-103E250E899E}" presName="parTrans" presStyleCnt="0"/>
      <dgm:spPr/>
    </dgm:pt>
    <dgm:pt modelId="{CE61E0A8-3286-41AD-9ADB-7862AD5DFE8B}" type="pres">
      <dgm:prSet presAssocID="{999A8B2D-EB60-464A-9BDC-A1A15441D9FE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B1235C-0509-4227-ADC1-E4A773F9EEF0}" type="pres">
      <dgm:prSet presAssocID="{6D4A4EBC-05E6-46BA-B244-27E4C102DB2E}" presName="sibTrans" presStyleCnt="0"/>
      <dgm:spPr/>
    </dgm:pt>
    <dgm:pt modelId="{5801FD08-DA07-4D44-BD4B-0659234700D7}" type="pres">
      <dgm:prSet presAssocID="{B9BE60F2-8A90-492C-9298-96D057D04E46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832E48-9E2C-4EEC-80CE-9C137783D311}" type="pres">
      <dgm:prSet presAssocID="{3D166D99-601B-4478-BCEC-609F6BD0F833}" presName="vSp" presStyleCnt="0"/>
      <dgm:spPr/>
    </dgm:pt>
    <dgm:pt modelId="{F7A420EF-5008-4DFD-B653-36613B6817A2}" type="pres">
      <dgm:prSet presAssocID="{8F696DF6-7DE5-4902-A889-469B1E30F4AB}" presName="horFlow" presStyleCnt="0"/>
      <dgm:spPr/>
    </dgm:pt>
    <dgm:pt modelId="{5E8D2862-9F45-40F1-A212-B11090EB4267}" type="pres">
      <dgm:prSet presAssocID="{8F696DF6-7DE5-4902-A889-469B1E30F4AB}" presName="bigChev" presStyleLbl="node1" presStyleIdx="1" presStyleCnt="3"/>
      <dgm:spPr/>
      <dgm:t>
        <a:bodyPr/>
        <a:lstStyle/>
        <a:p>
          <a:endParaRPr lang="en-US"/>
        </a:p>
      </dgm:t>
    </dgm:pt>
    <dgm:pt modelId="{C81C185A-9571-4F77-90B4-95E715F188F9}" type="pres">
      <dgm:prSet presAssocID="{66C00881-9071-4CAA-A367-48005B452282}" presName="parTrans" presStyleCnt="0"/>
      <dgm:spPr/>
    </dgm:pt>
    <dgm:pt modelId="{D5A13F42-0D65-42F0-BB75-6F5A30CF7B75}" type="pres">
      <dgm:prSet presAssocID="{12012E1E-0CDA-46B8-8FD9-673A7880A44E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9E49C3-3063-4BCD-A3BD-74C63B88344E}" type="pres">
      <dgm:prSet presAssocID="{19E944CC-5293-4DD4-89BB-D031FE1334F6}" presName="sibTrans" presStyleCnt="0"/>
      <dgm:spPr/>
    </dgm:pt>
    <dgm:pt modelId="{8254ED21-E1CA-433A-BB03-8BF150DEBAFD}" type="pres">
      <dgm:prSet presAssocID="{D785C61D-8E94-4C6D-8572-8C0F1A6632F2}" presName="node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D3921D-233F-4147-BC8B-FAE2C4363D30}" type="pres">
      <dgm:prSet presAssocID="{8F696DF6-7DE5-4902-A889-469B1E30F4AB}" presName="vSp" presStyleCnt="0"/>
      <dgm:spPr/>
    </dgm:pt>
    <dgm:pt modelId="{069D5CBC-95E6-439F-84A9-A818548A3CB6}" type="pres">
      <dgm:prSet presAssocID="{130B2257-C8C2-4AF0-B505-37B6FB12AA7C}" presName="horFlow" presStyleCnt="0"/>
      <dgm:spPr/>
    </dgm:pt>
    <dgm:pt modelId="{DB8D0615-83FA-4085-9F3C-2EE69ED3757C}" type="pres">
      <dgm:prSet presAssocID="{130B2257-C8C2-4AF0-B505-37B6FB12AA7C}" presName="bigChev" presStyleLbl="node1" presStyleIdx="2" presStyleCnt="3"/>
      <dgm:spPr/>
      <dgm:t>
        <a:bodyPr/>
        <a:lstStyle/>
        <a:p>
          <a:endParaRPr lang="en-US"/>
        </a:p>
      </dgm:t>
    </dgm:pt>
    <dgm:pt modelId="{86A1E7FE-9257-45A9-95F3-4D329DA113EF}" type="pres">
      <dgm:prSet presAssocID="{463F8E83-E56A-4FFA-9DD0-B096E4E38AC3}" presName="parTrans" presStyleCnt="0"/>
      <dgm:spPr/>
    </dgm:pt>
    <dgm:pt modelId="{3DFCEA65-E33F-4446-BE9C-4F0008832E1F}" type="pres">
      <dgm:prSet presAssocID="{AB46F1B8-5126-44D2-AAFE-86268124EC1E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ED57BB-A72A-453B-BBDE-F3E8BCE7699C}" type="pres">
      <dgm:prSet presAssocID="{D8A5D0D5-7D0A-4727-97DD-B70003C981FC}" presName="sibTrans" presStyleCnt="0"/>
      <dgm:spPr/>
    </dgm:pt>
    <dgm:pt modelId="{1027AB53-62A9-4594-9496-3424E8C94F88}" type="pres">
      <dgm:prSet presAssocID="{EC3313B5-EB14-44E7-9850-FFF245101133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AD5BA3-450A-40A5-838C-9DFCBA9F652F}" srcId="{8F696DF6-7DE5-4902-A889-469B1E30F4AB}" destId="{12012E1E-0CDA-46B8-8FD9-673A7880A44E}" srcOrd="0" destOrd="0" parTransId="{66C00881-9071-4CAA-A367-48005B452282}" sibTransId="{19E944CC-5293-4DD4-89BB-D031FE1334F6}"/>
    <dgm:cxn modelId="{732AF12A-6F7A-450F-B886-6C10911DA238}" type="presOf" srcId="{AB46F1B8-5126-44D2-AAFE-86268124EC1E}" destId="{3DFCEA65-E33F-4446-BE9C-4F0008832E1F}" srcOrd="0" destOrd="0" presId="urn:microsoft.com/office/officeart/2005/8/layout/lProcess3"/>
    <dgm:cxn modelId="{0F2E0C7F-D5BF-4B2B-ABD1-6B92E19572D8}" srcId="{130B2257-C8C2-4AF0-B505-37B6FB12AA7C}" destId="{EC3313B5-EB14-44E7-9850-FFF245101133}" srcOrd="1" destOrd="0" parTransId="{ECF1BF96-C947-4906-93AA-BFBCD06CA30E}" sibTransId="{6866B160-B88C-4836-9F9E-F662C4DA07AB}"/>
    <dgm:cxn modelId="{D707E108-78BB-4403-8A5B-003E74CD9A6A}" type="presOf" srcId="{130B2257-C8C2-4AF0-B505-37B6FB12AA7C}" destId="{DB8D0615-83FA-4085-9F3C-2EE69ED3757C}" srcOrd="0" destOrd="0" presId="urn:microsoft.com/office/officeart/2005/8/layout/lProcess3"/>
    <dgm:cxn modelId="{21DAF40A-D6CA-4CC9-A377-479A27CD0FB9}" srcId="{5A15DE36-F664-4473-9894-8954F2860E14}" destId="{130B2257-C8C2-4AF0-B505-37B6FB12AA7C}" srcOrd="2" destOrd="0" parTransId="{80AA6744-1009-467E-AC14-76A749F0ED9B}" sibTransId="{298B8C15-C59B-438B-B70A-AE08DB3CDFA0}"/>
    <dgm:cxn modelId="{C20B0E4F-B23A-4419-B938-6D685BF75A70}" srcId="{8F696DF6-7DE5-4902-A889-469B1E30F4AB}" destId="{D785C61D-8E94-4C6D-8572-8C0F1A6632F2}" srcOrd="1" destOrd="0" parTransId="{4BF2D9EC-CDB3-4327-AF9E-A1A18511AC5B}" sibTransId="{D468A0F5-91F2-434E-AA69-BA47A54C3507}"/>
    <dgm:cxn modelId="{809420E9-85BF-4E8A-9CFF-5F461E25A2DE}" srcId="{3D166D99-601B-4478-BCEC-609F6BD0F833}" destId="{999A8B2D-EB60-464A-9BDC-A1A15441D9FE}" srcOrd="0" destOrd="0" parTransId="{6D2412E5-1B92-4221-9B84-103E250E899E}" sibTransId="{6D4A4EBC-05E6-46BA-B244-27E4C102DB2E}"/>
    <dgm:cxn modelId="{4E2F5BC5-4921-4E8C-96A1-E22E6B8E4E74}" type="presOf" srcId="{5A15DE36-F664-4473-9894-8954F2860E14}" destId="{83CA9EFF-904E-4550-A948-7FB856E4AD29}" srcOrd="0" destOrd="0" presId="urn:microsoft.com/office/officeart/2005/8/layout/lProcess3"/>
    <dgm:cxn modelId="{5924EFFC-AD1E-40B0-9690-438354BAAF82}" type="presOf" srcId="{999A8B2D-EB60-464A-9BDC-A1A15441D9FE}" destId="{CE61E0A8-3286-41AD-9ADB-7862AD5DFE8B}" srcOrd="0" destOrd="0" presId="urn:microsoft.com/office/officeart/2005/8/layout/lProcess3"/>
    <dgm:cxn modelId="{71682791-330B-43ED-9075-1EBEF3D79EEA}" srcId="{3D166D99-601B-4478-BCEC-609F6BD0F833}" destId="{B9BE60F2-8A90-492C-9298-96D057D04E46}" srcOrd="1" destOrd="0" parTransId="{5F10DE5D-E1FE-4F40-A9A1-34C6D0072B44}" sibTransId="{DF677E64-C51B-4F91-B9CF-FB1D1B606294}"/>
    <dgm:cxn modelId="{5324F62A-9F8F-4A4A-A058-8B47943EAE2C}" type="presOf" srcId="{EC3313B5-EB14-44E7-9850-FFF245101133}" destId="{1027AB53-62A9-4594-9496-3424E8C94F88}" srcOrd="0" destOrd="0" presId="urn:microsoft.com/office/officeart/2005/8/layout/lProcess3"/>
    <dgm:cxn modelId="{80281DC0-9102-42B2-8CC0-CB1B1BB501C0}" srcId="{5A15DE36-F664-4473-9894-8954F2860E14}" destId="{3D166D99-601B-4478-BCEC-609F6BD0F833}" srcOrd="0" destOrd="0" parTransId="{662C7A2D-09F2-4D15-A959-BC13B09A366E}" sibTransId="{DDE8C359-6981-4E7A-8474-EF14CBE28250}"/>
    <dgm:cxn modelId="{02397F9C-53AB-4C21-AE54-F3BEA83EF5E6}" type="presOf" srcId="{8F696DF6-7DE5-4902-A889-469B1E30F4AB}" destId="{5E8D2862-9F45-40F1-A212-B11090EB4267}" srcOrd="0" destOrd="0" presId="urn:microsoft.com/office/officeart/2005/8/layout/lProcess3"/>
    <dgm:cxn modelId="{D004E510-D59C-46CC-8F9D-52AC5F51AC5E}" type="presOf" srcId="{D785C61D-8E94-4C6D-8572-8C0F1A6632F2}" destId="{8254ED21-E1CA-433A-BB03-8BF150DEBAFD}" srcOrd="0" destOrd="0" presId="urn:microsoft.com/office/officeart/2005/8/layout/lProcess3"/>
    <dgm:cxn modelId="{18F9680E-0B50-455E-9252-F45E99248250}" srcId="{5A15DE36-F664-4473-9894-8954F2860E14}" destId="{8F696DF6-7DE5-4902-A889-469B1E30F4AB}" srcOrd="1" destOrd="0" parTransId="{082078C9-3900-4547-8890-8E2B012089B8}" sibTransId="{5DAF70D2-0795-4019-AC67-74DA012D15B9}"/>
    <dgm:cxn modelId="{F838F6D2-819F-4A93-A141-DFAC950EC53C}" type="presOf" srcId="{B9BE60F2-8A90-492C-9298-96D057D04E46}" destId="{5801FD08-DA07-4D44-BD4B-0659234700D7}" srcOrd="0" destOrd="0" presId="urn:microsoft.com/office/officeart/2005/8/layout/lProcess3"/>
    <dgm:cxn modelId="{8F72229E-55FB-429B-AA21-125287A05AEC}" srcId="{130B2257-C8C2-4AF0-B505-37B6FB12AA7C}" destId="{AB46F1B8-5126-44D2-AAFE-86268124EC1E}" srcOrd="0" destOrd="0" parTransId="{463F8E83-E56A-4FFA-9DD0-B096E4E38AC3}" sibTransId="{D8A5D0D5-7D0A-4727-97DD-B70003C981FC}"/>
    <dgm:cxn modelId="{3466689F-6E55-4B5A-8E9C-52AC1304DDDC}" type="presOf" srcId="{3D166D99-601B-4478-BCEC-609F6BD0F833}" destId="{0A14649D-3A43-4861-875D-581270D30E9B}" srcOrd="0" destOrd="0" presId="urn:microsoft.com/office/officeart/2005/8/layout/lProcess3"/>
    <dgm:cxn modelId="{E2981482-70C9-4A6C-83A7-AA85C6192E6B}" type="presOf" srcId="{12012E1E-0CDA-46B8-8FD9-673A7880A44E}" destId="{D5A13F42-0D65-42F0-BB75-6F5A30CF7B75}" srcOrd="0" destOrd="0" presId="urn:microsoft.com/office/officeart/2005/8/layout/lProcess3"/>
    <dgm:cxn modelId="{DDABB7DF-DDC8-4EED-B5F1-D71F421A7F91}" type="presParOf" srcId="{83CA9EFF-904E-4550-A948-7FB856E4AD29}" destId="{6367EC68-1AB9-4B9F-B87B-D364E8ECE64E}" srcOrd="0" destOrd="0" presId="urn:microsoft.com/office/officeart/2005/8/layout/lProcess3"/>
    <dgm:cxn modelId="{C48C14BF-0900-496F-A95D-51E66743640B}" type="presParOf" srcId="{6367EC68-1AB9-4B9F-B87B-D364E8ECE64E}" destId="{0A14649D-3A43-4861-875D-581270D30E9B}" srcOrd="0" destOrd="0" presId="urn:microsoft.com/office/officeart/2005/8/layout/lProcess3"/>
    <dgm:cxn modelId="{299EA357-C044-4DCB-8394-13E36476DACF}" type="presParOf" srcId="{6367EC68-1AB9-4B9F-B87B-D364E8ECE64E}" destId="{F2A87436-D882-4D2A-87AF-A9F5F790C35D}" srcOrd="1" destOrd="0" presId="urn:microsoft.com/office/officeart/2005/8/layout/lProcess3"/>
    <dgm:cxn modelId="{0BEDD858-97A0-4F98-850D-A57742635987}" type="presParOf" srcId="{6367EC68-1AB9-4B9F-B87B-D364E8ECE64E}" destId="{CE61E0A8-3286-41AD-9ADB-7862AD5DFE8B}" srcOrd="2" destOrd="0" presId="urn:microsoft.com/office/officeart/2005/8/layout/lProcess3"/>
    <dgm:cxn modelId="{2EDC2B80-2F16-41BB-9A5D-076989CD3F58}" type="presParOf" srcId="{6367EC68-1AB9-4B9F-B87B-D364E8ECE64E}" destId="{B8B1235C-0509-4227-ADC1-E4A773F9EEF0}" srcOrd="3" destOrd="0" presId="urn:microsoft.com/office/officeart/2005/8/layout/lProcess3"/>
    <dgm:cxn modelId="{30C97878-45A2-48AC-BFB4-68F7B870D2AF}" type="presParOf" srcId="{6367EC68-1AB9-4B9F-B87B-D364E8ECE64E}" destId="{5801FD08-DA07-4D44-BD4B-0659234700D7}" srcOrd="4" destOrd="0" presId="urn:microsoft.com/office/officeart/2005/8/layout/lProcess3"/>
    <dgm:cxn modelId="{DF27D8A2-6688-465E-9F2D-598F58CFCE8D}" type="presParOf" srcId="{83CA9EFF-904E-4550-A948-7FB856E4AD29}" destId="{EE832E48-9E2C-4EEC-80CE-9C137783D311}" srcOrd="1" destOrd="0" presId="urn:microsoft.com/office/officeart/2005/8/layout/lProcess3"/>
    <dgm:cxn modelId="{04544D29-1E87-4C09-B791-E8DB823A14D6}" type="presParOf" srcId="{83CA9EFF-904E-4550-A948-7FB856E4AD29}" destId="{F7A420EF-5008-4DFD-B653-36613B6817A2}" srcOrd="2" destOrd="0" presId="urn:microsoft.com/office/officeart/2005/8/layout/lProcess3"/>
    <dgm:cxn modelId="{09AEB7DF-E285-436C-850E-B4BBB756A91C}" type="presParOf" srcId="{F7A420EF-5008-4DFD-B653-36613B6817A2}" destId="{5E8D2862-9F45-40F1-A212-B11090EB4267}" srcOrd="0" destOrd="0" presId="urn:microsoft.com/office/officeart/2005/8/layout/lProcess3"/>
    <dgm:cxn modelId="{7DE63303-6B75-4A9F-8E37-713196FD5DBE}" type="presParOf" srcId="{F7A420EF-5008-4DFD-B653-36613B6817A2}" destId="{C81C185A-9571-4F77-90B4-95E715F188F9}" srcOrd="1" destOrd="0" presId="urn:microsoft.com/office/officeart/2005/8/layout/lProcess3"/>
    <dgm:cxn modelId="{BC4E0D38-7165-48AD-A51F-3EE730E0167A}" type="presParOf" srcId="{F7A420EF-5008-4DFD-B653-36613B6817A2}" destId="{D5A13F42-0D65-42F0-BB75-6F5A30CF7B75}" srcOrd="2" destOrd="0" presId="urn:microsoft.com/office/officeart/2005/8/layout/lProcess3"/>
    <dgm:cxn modelId="{55D214B2-0157-485E-BB2E-E4A68721AE20}" type="presParOf" srcId="{F7A420EF-5008-4DFD-B653-36613B6817A2}" destId="{8D9E49C3-3063-4BCD-A3BD-74C63B88344E}" srcOrd="3" destOrd="0" presId="urn:microsoft.com/office/officeart/2005/8/layout/lProcess3"/>
    <dgm:cxn modelId="{AAFE3617-9695-4B59-873E-28E74920C18E}" type="presParOf" srcId="{F7A420EF-5008-4DFD-B653-36613B6817A2}" destId="{8254ED21-E1CA-433A-BB03-8BF150DEBAFD}" srcOrd="4" destOrd="0" presId="urn:microsoft.com/office/officeart/2005/8/layout/lProcess3"/>
    <dgm:cxn modelId="{FE9C7469-C616-4156-923B-4056560530BD}" type="presParOf" srcId="{83CA9EFF-904E-4550-A948-7FB856E4AD29}" destId="{B2D3921D-233F-4147-BC8B-FAE2C4363D30}" srcOrd="3" destOrd="0" presId="urn:microsoft.com/office/officeart/2005/8/layout/lProcess3"/>
    <dgm:cxn modelId="{27F63602-A8FB-46EE-B1D9-53C9F45CE85F}" type="presParOf" srcId="{83CA9EFF-904E-4550-A948-7FB856E4AD29}" destId="{069D5CBC-95E6-439F-84A9-A818548A3CB6}" srcOrd="4" destOrd="0" presId="urn:microsoft.com/office/officeart/2005/8/layout/lProcess3"/>
    <dgm:cxn modelId="{B590876F-E37A-441B-A73B-B9B116B79143}" type="presParOf" srcId="{069D5CBC-95E6-439F-84A9-A818548A3CB6}" destId="{DB8D0615-83FA-4085-9F3C-2EE69ED3757C}" srcOrd="0" destOrd="0" presId="urn:microsoft.com/office/officeart/2005/8/layout/lProcess3"/>
    <dgm:cxn modelId="{DF0F6D4A-E71C-44A7-966D-FA70E567BF12}" type="presParOf" srcId="{069D5CBC-95E6-439F-84A9-A818548A3CB6}" destId="{86A1E7FE-9257-45A9-95F3-4D329DA113EF}" srcOrd="1" destOrd="0" presId="urn:microsoft.com/office/officeart/2005/8/layout/lProcess3"/>
    <dgm:cxn modelId="{E5B6C467-D6E8-4D92-84C8-26B7277985BB}" type="presParOf" srcId="{069D5CBC-95E6-439F-84A9-A818548A3CB6}" destId="{3DFCEA65-E33F-4446-BE9C-4F0008832E1F}" srcOrd="2" destOrd="0" presId="urn:microsoft.com/office/officeart/2005/8/layout/lProcess3"/>
    <dgm:cxn modelId="{F499145C-74D4-41BC-A5A7-0D893408EA04}" type="presParOf" srcId="{069D5CBC-95E6-439F-84A9-A818548A3CB6}" destId="{3DED57BB-A72A-453B-BBDE-F3E8BCE7699C}" srcOrd="3" destOrd="0" presId="urn:microsoft.com/office/officeart/2005/8/layout/lProcess3"/>
    <dgm:cxn modelId="{B6DCF1C3-95A0-41B5-ACBD-A34A9333EDAE}" type="presParOf" srcId="{069D5CBC-95E6-439F-84A9-A818548A3CB6}" destId="{1027AB53-62A9-4594-9496-3424E8C94F88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A15DE36-F664-4473-9894-8954F2860E14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166D99-601B-4478-BCEC-609F6BD0F833}">
      <dgm:prSet phldrT="[Text]"/>
      <dgm:spPr/>
      <dgm:t>
        <a:bodyPr/>
        <a:lstStyle/>
        <a:p>
          <a:r>
            <a:rPr lang="en-US" dirty="0" smtClean="0"/>
            <a:t>One stage</a:t>
          </a:r>
        </a:p>
      </dgm:t>
    </dgm:pt>
    <dgm:pt modelId="{662C7A2D-09F2-4D15-A959-BC13B09A366E}" type="parTrans" cxnId="{80281DC0-9102-42B2-8CC0-CB1B1BB501C0}">
      <dgm:prSet/>
      <dgm:spPr/>
      <dgm:t>
        <a:bodyPr/>
        <a:lstStyle/>
        <a:p>
          <a:endParaRPr lang="en-US"/>
        </a:p>
      </dgm:t>
    </dgm:pt>
    <dgm:pt modelId="{DDE8C359-6981-4E7A-8474-EF14CBE28250}" type="sibTrans" cxnId="{80281DC0-9102-42B2-8CC0-CB1B1BB501C0}">
      <dgm:prSet/>
      <dgm:spPr/>
      <dgm:t>
        <a:bodyPr/>
        <a:lstStyle/>
        <a:p>
          <a:endParaRPr lang="en-US"/>
        </a:p>
      </dgm:t>
    </dgm:pt>
    <dgm:pt modelId="{999A8B2D-EB60-464A-9BDC-A1A15441D9FE}">
      <dgm:prSet phldrT="[Text]" custT="1"/>
      <dgm:spPr/>
      <dgm:t>
        <a:bodyPr/>
        <a:lstStyle/>
        <a:p>
          <a:r>
            <a:rPr lang="en-US" sz="1400" b="1" dirty="0" smtClean="0"/>
            <a:t>Combined and new markers in all fetuses</a:t>
          </a:r>
          <a:endParaRPr lang="en-US" sz="1400" b="1" dirty="0"/>
        </a:p>
      </dgm:t>
    </dgm:pt>
    <dgm:pt modelId="{6D2412E5-1B92-4221-9B84-103E250E899E}" type="parTrans" cxnId="{809420E9-85BF-4E8A-9CFF-5F461E25A2DE}">
      <dgm:prSet/>
      <dgm:spPr/>
      <dgm:t>
        <a:bodyPr/>
        <a:lstStyle/>
        <a:p>
          <a:endParaRPr lang="en-US"/>
        </a:p>
      </dgm:t>
    </dgm:pt>
    <dgm:pt modelId="{6D4A4EBC-05E6-46BA-B244-27E4C102DB2E}" type="sibTrans" cxnId="{809420E9-85BF-4E8A-9CFF-5F461E25A2DE}">
      <dgm:prSet/>
      <dgm:spPr/>
      <dgm:t>
        <a:bodyPr/>
        <a:lstStyle/>
        <a:p>
          <a:endParaRPr lang="en-US"/>
        </a:p>
      </dgm:t>
    </dgm:pt>
    <dgm:pt modelId="{B9BE60F2-8A90-492C-9298-96D057D04E46}">
      <dgm:prSet phldrT="[Text]" custT="1"/>
      <dgm:spPr/>
      <dgm:t>
        <a:bodyPr/>
        <a:lstStyle/>
        <a:p>
          <a:r>
            <a:rPr lang="en-US" sz="1400" b="1" dirty="0" smtClean="0"/>
            <a:t>Time consuming</a:t>
          </a:r>
          <a:endParaRPr lang="en-US" sz="1400" b="1" dirty="0"/>
        </a:p>
      </dgm:t>
    </dgm:pt>
    <dgm:pt modelId="{5F10DE5D-E1FE-4F40-A9A1-34C6D0072B44}" type="parTrans" cxnId="{71682791-330B-43ED-9075-1EBEF3D79EEA}">
      <dgm:prSet/>
      <dgm:spPr/>
      <dgm:t>
        <a:bodyPr/>
        <a:lstStyle/>
        <a:p>
          <a:endParaRPr lang="en-US"/>
        </a:p>
      </dgm:t>
    </dgm:pt>
    <dgm:pt modelId="{DF677E64-C51B-4F91-B9CF-FB1D1B606294}" type="sibTrans" cxnId="{71682791-330B-43ED-9075-1EBEF3D79EEA}">
      <dgm:prSet/>
      <dgm:spPr/>
      <dgm:t>
        <a:bodyPr/>
        <a:lstStyle/>
        <a:p>
          <a:endParaRPr lang="en-US"/>
        </a:p>
      </dgm:t>
    </dgm:pt>
    <dgm:pt modelId="{8F696DF6-7DE5-4902-A889-469B1E30F4AB}">
      <dgm:prSet phldrT="[Text]"/>
      <dgm:spPr/>
      <dgm:t>
        <a:bodyPr/>
        <a:lstStyle/>
        <a:p>
          <a:r>
            <a:rPr lang="en-US" dirty="0" smtClean="0"/>
            <a:t>Two stage(contingent policy)</a:t>
          </a:r>
        </a:p>
        <a:p>
          <a:r>
            <a:rPr lang="en-US" dirty="0" smtClean="0"/>
            <a:t>OSCAR</a:t>
          </a:r>
        </a:p>
      </dgm:t>
    </dgm:pt>
    <dgm:pt modelId="{082078C9-3900-4547-8890-8E2B012089B8}" type="parTrans" cxnId="{18F9680E-0B50-455E-9252-F45E99248250}">
      <dgm:prSet/>
      <dgm:spPr/>
      <dgm:t>
        <a:bodyPr/>
        <a:lstStyle/>
        <a:p>
          <a:endParaRPr lang="en-US"/>
        </a:p>
      </dgm:t>
    </dgm:pt>
    <dgm:pt modelId="{5DAF70D2-0795-4019-AC67-74DA012D15B9}" type="sibTrans" cxnId="{18F9680E-0B50-455E-9252-F45E99248250}">
      <dgm:prSet/>
      <dgm:spPr/>
      <dgm:t>
        <a:bodyPr/>
        <a:lstStyle/>
        <a:p>
          <a:endParaRPr lang="en-US"/>
        </a:p>
      </dgm:t>
    </dgm:pt>
    <dgm:pt modelId="{D785C61D-8E94-4C6D-8572-8C0F1A6632F2}">
      <dgm:prSet phldrT="[Text]" custT="1"/>
      <dgm:spPr/>
      <dgm:t>
        <a:bodyPr/>
        <a:lstStyle/>
        <a:p>
          <a:r>
            <a:rPr lang="en-US" sz="1400" b="1" dirty="0" smtClean="0"/>
            <a:t>Combined and new markers in intermediate group</a:t>
          </a:r>
          <a:endParaRPr lang="en-US" sz="1400" b="1" dirty="0"/>
        </a:p>
      </dgm:t>
    </dgm:pt>
    <dgm:pt modelId="{4BF2D9EC-CDB3-4327-AF9E-A1A18511AC5B}" type="parTrans" cxnId="{C20B0E4F-B23A-4419-B938-6D685BF75A70}">
      <dgm:prSet/>
      <dgm:spPr/>
      <dgm:t>
        <a:bodyPr/>
        <a:lstStyle/>
        <a:p>
          <a:endParaRPr lang="en-US"/>
        </a:p>
      </dgm:t>
    </dgm:pt>
    <dgm:pt modelId="{D468A0F5-91F2-434E-AA69-BA47A54C3507}" type="sibTrans" cxnId="{C20B0E4F-B23A-4419-B938-6D685BF75A70}">
      <dgm:prSet/>
      <dgm:spPr/>
      <dgm:t>
        <a:bodyPr/>
        <a:lstStyle/>
        <a:p>
          <a:endParaRPr lang="en-US"/>
        </a:p>
      </dgm:t>
    </dgm:pt>
    <dgm:pt modelId="{130B2257-C8C2-4AF0-B505-37B6FB12AA7C}">
      <dgm:prSet phldrT="[Text]"/>
      <dgm:spPr/>
      <dgm:t>
        <a:bodyPr/>
        <a:lstStyle/>
        <a:p>
          <a:r>
            <a:rPr lang="en-US" dirty="0" smtClean="0"/>
            <a:t>Modern contingent policy</a:t>
          </a:r>
        </a:p>
      </dgm:t>
    </dgm:pt>
    <dgm:pt modelId="{80AA6744-1009-467E-AC14-76A749F0ED9B}" type="parTrans" cxnId="{21DAF40A-D6CA-4CC9-A377-479A27CD0FB9}">
      <dgm:prSet/>
      <dgm:spPr/>
      <dgm:t>
        <a:bodyPr/>
        <a:lstStyle/>
        <a:p>
          <a:endParaRPr lang="en-US"/>
        </a:p>
      </dgm:t>
    </dgm:pt>
    <dgm:pt modelId="{298B8C15-C59B-438B-B70A-AE08DB3CDFA0}" type="sibTrans" cxnId="{21DAF40A-D6CA-4CC9-A377-479A27CD0FB9}">
      <dgm:prSet/>
      <dgm:spPr/>
      <dgm:t>
        <a:bodyPr/>
        <a:lstStyle/>
        <a:p>
          <a:endParaRPr lang="en-US"/>
        </a:p>
      </dgm:t>
    </dgm:pt>
    <dgm:pt modelId="{AB46F1B8-5126-44D2-AAFE-86268124EC1E}">
      <dgm:prSet phldrT="[Text]" custT="1"/>
      <dgm:spPr/>
      <dgm:t>
        <a:bodyPr/>
        <a:lstStyle/>
        <a:p>
          <a:r>
            <a:rPr lang="en-US" sz="1400" b="1" dirty="0" smtClean="0"/>
            <a:t>Combined+PLGF+AFP+PAPPA.....ALSO DV PIV</a:t>
          </a:r>
          <a:endParaRPr lang="en-US" sz="1400" b="1" dirty="0"/>
        </a:p>
      </dgm:t>
    </dgm:pt>
    <dgm:pt modelId="{463F8E83-E56A-4FFA-9DD0-B096E4E38AC3}" type="parTrans" cxnId="{8F72229E-55FB-429B-AA21-125287A05AEC}">
      <dgm:prSet/>
      <dgm:spPr/>
      <dgm:t>
        <a:bodyPr/>
        <a:lstStyle/>
        <a:p>
          <a:endParaRPr lang="en-US"/>
        </a:p>
      </dgm:t>
    </dgm:pt>
    <dgm:pt modelId="{D8A5D0D5-7D0A-4727-97DD-B70003C981FC}" type="sibTrans" cxnId="{8F72229E-55FB-429B-AA21-125287A05AEC}">
      <dgm:prSet/>
      <dgm:spPr/>
      <dgm:t>
        <a:bodyPr/>
        <a:lstStyle/>
        <a:p>
          <a:endParaRPr lang="en-US"/>
        </a:p>
      </dgm:t>
    </dgm:pt>
    <dgm:pt modelId="{EC3313B5-EB14-44E7-9850-FFF245101133}">
      <dgm:prSet phldrT="[Text]" custT="1"/>
      <dgm:spPr/>
      <dgm:t>
        <a:bodyPr/>
        <a:lstStyle/>
        <a:p>
          <a:r>
            <a:rPr lang="en-US" sz="1400" b="1" dirty="0" smtClean="0"/>
            <a:t>CfDNA in intermediate........Cvs in high and anomaly scan in low</a:t>
          </a:r>
          <a:endParaRPr lang="en-US" sz="1400" b="1" dirty="0"/>
        </a:p>
      </dgm:t>
    </dgm:pt>
    <dgm:pt modelId="{ECF1BF96-C947-4906-93AA-BFBCD06CA30E}" type="parTrans" cxnId="{0F2E0C7F-D5BF-4B2B-ABD1-6B92E19572D8}">
      <dgm:prSet/>
      <dgm:spPr/>
      <dgm:t>
        <a:bodyPr/>
        <a:lstStyle/>
        <a:p>
          <a:endParaRPr lang="en-US"/>
        </a:p>
      </dgm:t>
    </dgm:pt>
    <dgm:pt modelId="{6866B160-B88C-4836-9F9E-F662C4DA07AB}" type="sibTrans" cxnId="{0F2E0C7F-D5BF-4B2B-ABD1-6B92E19572D8}">
      <dgm:prSet/>
      <dgm:spPr/>
      <dgm:t>
        <a:bodyPr/>
        <a:lstStyle/>
        <a:p>
          <a:endParaRPr lang="en-US"/>
        </a:p>
      </dgm:t>
    </dgm:pt>
    <dgm:pt modelId="{87450D7B-7C9A-49EE-AA39-8EE08CB106D6}">
      <dgm:prSet custT="1"/>
      <dgm:spPr/>
      <dgm:t>
        <a:bodyPr/>
        <a:lstStyle/>
        <a:p>
          <a:r>
            <a:rPr lang="en-US" sz="1400" b="1" dirty="0" smtClean="0"/>
            <a:t>Cvs in high and anomaly scan in low</a:t>
          </a:r>
          <a:endParaRPr lang="en-US" sz="1400" b="1" dirty="0"/>
        </a:p>
      </dgm:t>
    </dgm:pt>
    <dgm:pt modelId="{DD9B6D3B-895C-4338-8D14-AA984144B169}" type="parTrans" cxnId="{13358DEA-CE24-4B7B-8CF9-857774E245F3}">
      <dgm:prSet/>
      <dgm:spPr/>
      <dgm:t>
        <a:bodyPr/>
        <a:lstStyle/>
        <a:p>
          <a:endParaRPr lang="en-US"/>
        </a:p>
      </dgm:t>
    </dgm:pt>
    <dgm:pt modelId="{59B0909C-6A63-4789-87B7-2D6B3A557A3C}" type="sibTrans" cxnId="{13358DEA-CE24-4B7B-8CF9-857774E245F3}">
      <dgm:prSet/>
      <dgm:spPr/>
      <dgm:t>
        <a:bodyPr/>
        <a:lstStyle/>
        <a:p>
          <a:endParaRPr lang="en-US"/>
        </a:p>
      </dgm:t>
    </dgm:pt>
    <dgm:pt modelId="{83CA9EFF-904E-4550-A948-7FB856E4AD29}" type="pres">
      <dgm:prSet presAssocID="{5A15DE36-F664-4473-9894-8954F2860E14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367EC68-1AB9-4B9F-B87B-D364E8ECE64E}" type="pres">
      <dgm:prSet presAssocID="{3D166D99-601B-4478-BCEC-609F6BD0F833}" presName="horFlow" presStyleCnt="0"/>
      <dgm:spPr/>
    </dgm:pt>
    <dgm:pt modelId="{0A14649D-3A43-4861-875D-581270D30E9B}" type="pres">
      <dgm:prSet presAssocID="{3D166D99-601B-4478-BCEC-609F6BD0F833}" presName="bigChev" presStyleLbl="node1" presStyleIdx="0" presStyleCnt="3"/>
      <dgm:spPr/>
      <dgm:t>
        <a:bodyPr/>
        <a:lstStyle/>
        <a:p>
          <a:endParaRPr lang="en-US"/>
        </a:p>
      </dgm:t>
    </dgm:pt>
    <dgm:pt modelId="{F2A87436-D882-4D2A-87AF-A9F5F790C35D}" type="pres">
      <dgm:prSet presAssocID="{6D2412E5-1B92-4221-9B84-103E250E899E}" presName="parTrans" presStyleCnt="0"/>
      <dgm:spPr/>
    </dgm:pt>
    <dgm:pt modelId="{CE61E0A8-3286-41AD-9ADB-7862AD5DFE8B}" type="pres">
      <dgm:prSet presAssocID="{999A8B2D-EB60-464A-9BDC-A1A15441D9FE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B1235C-0509-4227-ADC1-E4A773F9EEF0}" type="pres">
      <dgm:prSet presAssocID="{6D4A4EBC-05E6-46BA-B244-27E4C102DB2E}" presName="sibTrans" presStyleCnt="0"/>
      <dgm:spPr/>
    </dgm:pt>
    <dgm:pt modelId="{5801FD08-DA07-4D44-BD4B-0659234700D7}" type="pres">
      <dgm:prSet presAssocID="{B9BE60F2-8A90-492C-9298-96D057D04E46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832E48-9E2C-4EEC-80CE-9C137783D311}" type="pres">
      <dgm:prSet presAssocID="{3D166D99-601B-4478-BCEC-609F6BD0F833}" presName="vSp" presStyleCnt="0"/>
      <dgm:spPr/>
    </dgm:pt>
    <dgm:pt modelId="{F7A420EF-5008-4DFD-B653-36613B6817A2}" type="pres">
      <dgm:prSet presAssocID="{8F696DF6-7DE5-4902-A889-469B1E30F4AB}" presName="horFlow" presStyleCnt="0"/>
      <dgm:spPr/>
    </dgm:pt>
    <dgm:pt modelId="{5E8D2862-9F45-40F1-A212-B11090EB4267}" type="pres">
      <dgm:prSet presAssocID="{8F696DF6-7DE5-4902-A889-469B1E30F4AB}" presName="bigChev" presStyleLbl="node1" presStyleIdx="1" presStyleCnt="3"/>
      <dgm:spPr/>
      <dgm:t>
        <a:bodyPr/>
        <a:lstStyle/>
        <a:p>
          <a:endParaRPr lang="en-US"/>
        </a:p>
      </dgm:t>
    </dgm:pt>
    <dgm:pt modelId="{58CB7DE9-B0F8-4BA7-AB94-212D0BA01467}" type="pres">
      <dgm:prSet presAssocID="{4BF2D9EC-CDB3-4327-AF9E-A1A18511AC5B}" presName="parTrans" presStyleCnt="0"/>
      <dgm:spPr/>
    </dgm:pt>
    <dgm:pt modelId="{8254ED21-E1CA-433A-BB03-8BF150DEBAFD}" type="pres">
      <dgm:prSet presAssocID="{D785C61D-8E94-4C6D-8572-8C0F1A6632F2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AA9108-6847-4038-9CEA-9BFF77D09247}" type="pres">
      <dgm:prSet presAssocID="{D468A0F5-91F2-434E-AA69-BA47A54C3507}" presName="sibTrans" presStyleCnt="0"/>
      <dgm:spPr/>
    </dgm:pt>
    <dgm:pt modelId="{C306D2F1-5F30-4935-B778-ACF3FA330815}" type="pres">
      <dgm:prSet presAssocID="{87450D7B-7C9A-49EE-AA39-8EE08CB106D6}" presName="node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2D3921D-233F-4147-BC8B-FAE2C4363D30}" type="pres">
      <dgm:prSet presAssocID="{8F696DF6-7DE5-4902-A889-469B1E30F4AB}" presName="vSp" presStyleCnt="0"/>
      <dgm:spPr/>
    </dgm:pt>
    <dgm:pt modelId="{069D5CBC-95E6-439F-84A9-A818548A3CB6}" type="pres">
      <dgm:prSet presAssocID="{130B2257-C8C2-4AF0-B505-37B6FB12AA7C}" presName="horFlow" presStyleCnt="0"/>
      <dgm:spPr/>
    </dgm:pt>
    <dgm:pt modelId="{DB8D0615-83FA-4085-9F3C-2EE69ED3757C}" type="pres">
      <dgm:prSet presAssocID="{130B2257-C8C2-4AF0-B505-37B6FB12AA7C}" presName="bigChev" presStyleLbl="node1" presStyleIdx="2" presStyleCnt="3"/>
      <dgm:spPr/>
      <dgm:t>
        <a:bodyPr/>
        <a:lstStyle/>
        <a:p>
          <a:endParaRPr lang="en-US"/>
        </a:p>
      </dgm:t>
    </dgm:pt>
    <dgm:pt modelId="{86A1E7FE-9257-45A9-95F3-4D329DA113EF}" type="pres">
      <dgm:prSet presAssocID="{463F8E83-E56A-4FFA-9DD0-B096E4E38AC3}" presName="parTrans" presStyleCnt="0"/>
      <dgm:spPr/>
    </dgm:pt>
    <dgm:pt modelId="{3DFCEA65-E33F-4446-BE9C-4F0008832E1F}" type="pres">
      <dgm:prSet presAssocID="{AB46F1B8-5126-44D2-AAFE-86268124EC1E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ED57BB-A72A-453B-BBDE-F3E8BCE7699C}" type="pres">
      <dgm:prSet presAssocID="{D8A5D0D5-7D0A-4727-97DD-B70003C981FC}" presName="sibTrans" presStyleCnt="0"/>
      <dgm:spPr/>
    </dgm:pt>
    <dgm:pt modelId="{1027AB53-62A9-4594-9496-3424E8C94F88}" type="pres">
      <dgm:prSet presAssocID="{EC3313B5-EB14-44E7-9850-FFF245101133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6DC905-599E-409C-A02B-586372FDC79D}" type="presOf" srcId="{D785C61D-8E94-4C6D-8572-8C0F1A6632F2}" destId="{8254ED21-E1CA-433A-BB03-8BF150DEBAFD}" srcOrd="0" destOrd="0" presId="urn:microsoft.com/office/officeart/2005/8/layout/lProcess3"/>
    <dgm:cxn modelId="{80281DC0-9102-42B2-8CC0-CB1B1BB501C0}" srcId="{5A15DE36-F664-4473-9894-8954F2860E14}" destId="{3D166D99-601B-4478-BCEC-609F6BD0F833}" srcOrd="0" destOrd="0" parTransId="{662C7A2D-09F2-4D15-A959-BC13B09A366E}" sibTransId="{DDE8C359-6981-4E7A-8474-EF14CBE28250}"/>
    <dgm:cxn modelId="{21DAF40A-D6CA-4CC9-A377-479A27CD0FB9}" srcId="{5A15DE36-F664-4473-9894-8954F2860E14}" destId="{130B2257-C8C2-4AF0-B505-37B6FB12AA7C}" srcOrd="2" destOrd="0" parTransId="{80AA6744-1009-467E-AC14-76A749F0ED9B}" sibTransId="{298B8C15-C59B-438B-B70A-AE08DB3CDFA0}"/>
    <dgm:cxn modelId="{245D3C7D-B752-4C30-895D-3E1ADBDBBCBD}" type="presOf" srcId="{8F696DF6-7DE5-4902-A889-469B1E30F4AB}" destId="{5E8D2862-9F45-40F1-A212-B11090EB4267}" srcOrd="0" destOrd="0" presId="urn:microsoft.com/office/officeart/2005/8/layout/lProcess3"/>
    <dgm:cxn modelId="{8F72229E-55FB-429B-AA21-125287A05AEC}" srcId="{130B2257-C8C2-4AF0-B505-37B6FB12AA7C}" destId="{AB46F1B8-5126-44D2-AAFE-86268124EC1E}" srcOrd="0" destOrd="0" parTransId="{463F8E83-E56A-4FFA-9DD0-B096E4E38AC3}" sibTransId="{D8A5D0D5-7D0A-4727-97DD-B70003C981FC}"/>
    <dgm:cxn modelId="{C20B0E4F-B23A-4419-B938-6D685BF75A70}" srcId="{8F696DF6-7DE5-4902-A889-469B1E30F4AB}" destId="{D785C61D-8E94-4C6D-8572-8C0F1A6632F2}" srcOrd="0" destOrd="0" parTransId="{4BF2D9EC-CDB3-4327-AF9E-A1A18511AC5B}" sibTransId="{D468A0F5-91F2-434E-AA69-BA47A54C3507}"/>
    <dgm:cxn modelId="{F7225AB1-2EF2-43A4-8B9D-94D110CF9DD8}" type="presOf" srcId="{87450D7B-7C9A-49EE-AA39-8EE08CB106D6}" destId="{C306D2F1-5F30-4935-B778-ACF3FA330815}" srcOrd="0" destOrd="0" presId="urn:microsoft.com/office/officeart/2005/8/layout/lProcess3"/>
    <dgm:cxn modelId="{1359729F-79CF-4D8C-9CE1-55FE57B5CF45}" type="presOf" srcId="{3D166D99-601B-4478-BCEC-609F6BD0F833}" destId="{0A14649D-3A43-4861-875D-581270D30E9B}" srcOrd="0" destOrd="0" presId="urn:microsoft.com/office/officeart/2005/8/layout/lProcess3"/>
    <dgm:cxn modelId="{18F9680E-0B50-455E-9252-F45E99248250}" srcId="{5A15DE36-F664-4473-9894-8954F2860E14}" destId="{8F696DF6-7DE5-4902-A889-469B1E30F4AB}" srcOrd="1" destOrd="0" parTransId="{082078C9-3900-4547-8890-8E2B012089B8}" sibTransId="{5DAF70D2-0795-4019-AC67-74DA012D15B9}"/>
    <dgm:cxn modelId="{71682791-330B-43ED-9075-1EBEF3D79EEA}" srcId="{3D166D99-601B-4478-BCEC-609F6BD0F833}" destId="{B9BE60F2-8A90-492C-9298-96D057D04E46}" srcOrd="1" destOrd="0" parTransId="{5F10DE5D-E1FE-4F40-A9A1-34C6D0072B44}" sibTransId="{DF677E64-C51B-4F91-B9CF-FB1D1B606294}"/>
    <dgm:cxn modelId="{13358DEA-CE24-4B7B-8CF9-857774E245F3}" srcId="{8F696DF6-7DE5-4902-A889-469B1E30F4AB}" destId="{87450D7B-7C9A-49EE-AA39-8EE08CB106D6}" srcOrd="1" destOrd="0" parTransId="{DD9B6D3B-895C-4338-8D14-AA984144B169}" sibTransId="{59B0909C-6A63-4789-87B7-2D6B3A557A3C}"/>
    <dgm:cxn modelId="{64B90278-EEE5-4DEA-9550-9CBF99F71BCE}" type="presOf" srcId="{AB46F1B8-5126-44D2-AAFE-86268124EC1E}" destId="{3DFCEA65-E33F-4446-BE9C-4F0008832E1F}" srcOrd="0" destOrd="0" presId="urn:microsoft.com/office/officeart/2005/8/layout/lProcess3"/>
    <dgm:cxn modelId="{9FB1B9AE-1BE7-45AF-8ED3-DEEA7F9030C8}" type="presOf" srcId="{EC3313B5-EB14-44E7-9850-FFF245101133}" destId="{1027AB53-62A9-4594-9496-3424E8C94F88}" srcOrd="0" destOrd="0" presId="urn:microsoft.com/office/officeart/2005/8/layout/lProcess3"/>
    <dgm:cxn modelId="{F2D5113D-B019-435C-8853-2B0E5A633925}" type="presOf" srcId="{B9BE60F2-8A90-492C-9298-96D057D04E46}" destId="{5801FD08-DA07-4D44-BD4B-0659234700D7}" srcOrd="0" destOrd="0" presId="urn:microsoft.com/office/officeart/2005/8/layout/lProcess3"/>
    <dgm:cxn modelId="{9935E92D-809F-4E35-844B-B959181BA616}" type="presOf" srcId="{5A15DE36-F664-4473-9894-8954F2860E14}" destId="{83CA9EFF-904E-4550-A948-7FB856E4AD29}" srcOrd="0" destOrd="0" presId="urn:microsoft.com/office/officeart/2005/8/layout/lProcess3"/>
    <dgm:cxn modelId="{5D1D298F-1411-4F2C-850E-462C3F8B41A3}" type="presOf" srcId="{130B2257-C8C2-4AF0-B505-37B6FB12AA7C}" destId="{DB8D0615-83FA-4085-9F3C-2EE69ED3757C}" srcOrd="0" destOrd="0" presId="urn:microsoft.com/office/officeart/2005/8/layout/lProcess3"/>
    <dgm:cxn modelId="{909FAC26-72BA-4665-A7C7-34CCBADF45D5}" type="presOf" srcId="{999A8B2D-EB60-464A-9BDC-A1A15441D9FE}" destId="{CE61E0A8-3286-41AD-9ADB-7862AD5DFE8B}" srcOrd="0" destOrd="0" presId="urn:microsoft.com/office/officeart/2005/8/layout/lProcess3"/>
    <dgm:cxn modelId="{809420E9-85BF-4E8A-9CFF-5F461E25A2DE}" srcId="{3D166D99-601B-4478-BCEC-609F6BD0F833}" destId="{999A8B2D-EB60-464A-9BDC-A1A15441D9FE}" srcOrd="0" destOrd="0" parTransId="{6D2412E5-1B92-4221-9B84-103E250E899E}" sibTransId="{6D4A4EBC-05E6-46BA-B244-27E4C102DB2E}"/>
    <dgm:cxn modelId="{0F2E0C7F-D5BF-4B2B-ABD1-6B92E19572D8}" srcId="{130B2257-C8C2-4AF0-B505-37B6FB12AA7C}" destId="{EC3313B5-EB14-44E7-9850-FFF245101133}" srcOrd="1" destOrd="0" parTransId="{ECF1BF96-C947-4906-93AA-BFBCD06CA30E}" sibTransId="{6866B160-B88C-4836-9F9E-F662C4DA07AB}"/>
    <dgm:cxn modelId="{A9335827-0F14-4ACF-A068-CFDDDB779F2F}" type="presParOf" srcId="{83CA9EFF-904E-4550-A948-7FB856E4AD29}" destId="{6367EC68-1AB9-4B9F-B87B-D364E8ECE64E}" srcOrd="0" destOrd="0" presId="urn:microsoft.com/office/officeart/2005/8/layout/lProcess3"/>
    <dgm:cxn modelId="{F7FA3E76-92FE-4899-91CB-3C175175E814}" type="presParOf" srcId="{6367EC68-1AB9-4B9F-B87B-D364E8ECE64E}" destId="{0A14649D-3A43-4861-875D-581270D30E9B}" srcOrd="0" destOrd="0" presId="urn:microsoft.com/office/officeart/2005/8/layout/lProcess3"/>
    <dgm:cxn modelId="{C65BD75F-3F7B-4A9C-9803-0D6E38F07B80}" type="presParOf" srcId="{6367EC68-1AB9-4B9F-B87B-D364E8ECE64E}" destId="{F2A87436-D882-4D2A-87AF-A9F5F790C35D}" srcOrd="1" destOrd="0" presId="urn:microsoft.com/office/officeart/2005/8/layout/lProcess3"/>
    <dgm:cxn modelId="{2717E55D-6F24-46A2-81C1-FFB0F9259E3F}" type="presParOf" srcId="{6367EC68-1AB9-4B9F-B87B-D364E8ECE64E}" destId="{CE61E0A8-3286-41AD-9ADB-7862AD5DFE8B}" srcOrd="2" destOrd="0" presId="urn:microsoft.com/office/officeart/2005/8/layout/lProcess3"/>
    <dgm:cxn modelId="{AC4E4D1A-ABA7-4DAC-95B3-4297C11A8F95}" type="presParOf" srcId="{6367EC68-1AB9-4B9F-B87B-D364E8ECE64E}" destId="{B8B1235C-0509-4227-ADC1-E4A773F9EEF0}" srcOrd="3" destOrd="0" presId="urn:microsoft.com/office/officeart/2005/8/layout/lProcess3"/>
    <dgm:cxn modelId="{F7630B4C-B639-4A4D-B4EF-559312980FDE}" type="presParOf" srcId="{6367EC68-1AB9-4B9F-B87B-D364E8ECE64E}" destId="{5801FD08-DA07-4D44-BD4B-0659234700D7}" srcOrd="4" destOrd="0" presId="urn:microsoft.com/office/officeart/2005/8/layout/lProcess3"/>
    <dgm:cxn modelId="{8D7F7193-5C1E-4DCE-9604-94B8C658E2C9}" type="presParOf" srcId="{83CA9EFF-904E-4550-A948-7FB856E4AD29}" destId="{EE832E48-9E2C-4EEC-80CE-9C137783D311}" srcOrd="1" destOrd="0" presId="urn:microsoft.com/office/officeart/2005/8/layout/lProcess3"/>
    <dgm:cxn modelId="{88478629-B878-4B4B-B5D0-278DF2A1790E}" type="presParOf" srcId="{83CA9EFF-904E-4550-A948-7FB856E4AD29}" destId="{F7A420EF-5008-4DFD-B653-36613B6817A2}" srcOrd="2" destOrd="0" presId="urn:microsoft.com/office/officeart/2005/8/layout/lProcess3"/>
    <dgm:cxn modelId="{7925829B-FB46-4932-8004-8222D3BF448D}" type="presParOf" srcId="{F7A420EF-5008-4DFD-B653-36613B6817A2}" destId="{5E8D2862-9F45-40F1-A212-B11090EB4267}" srcOrd="0" destOrd="0" presId="urn:microsoft.com/office/officeart/2005/8/layout/lProcess3"/>
    <dgm:cxn modelId="{B4ABB7BF-906B-438D-868D-542B28A8FCB0}" type="presParOf" srcId="{F7A420EF-5008-4DFD-B653-36613B6817A2}" destId="{58CB7DE9-B0F8-4BA7-AB94-212D0BA01467}" srcOrd="1" destOrd="0" presId="urn:microsoft.com/office/officeart/2005/8/layout/lProcess3"/>
    <dgm:cxn modelId="{53A34223-FA9F-4752-ADFA-F7A975FF19C7}" type="presParOf" srcId="{F7A420EF-5008-4DFD-B653-36613B6817A2}" destId="{8254ED21-E1CA-433A-BB03-8BF150DEBAFD}" srcOrd="2" destOrd="0" presId="urn:microsoft.com/office/officeart/2005/8/layout/lProcess3"/>
    <dgm:cxn modelId="{BBB04F1F-AF97-4EDD-9D58-BFF00294FA03}" type="presParOf" srcId="{F7A420EF-5008-4DFD-B653-36613B6817A2}" destId="{1AAA9108-6847-4038-9CEA-9BFF77D09247}" srcOrd="3" destOrd="0" presId="urn:microsoft.com/office/officeart/2005/8/layout/lProcess3"/>
    <dgm:cxn modelId="{8D103D10-0DDD-4E16-B44B-7E3E253314B8}" type="presParOf" srcId="{F7A420EF-5008-4DFD-B653-36613B6817A2}" destId="{C306D2F1-5F30-4935-B778-ACF3FA330815}" srcOrd="4" destOrd="0" presId="urn:microsoft.com/office/officeart/2005/8/layout/lProcess3"/>
    <dgm:cxn modelId="{344898DA-6915-45A2-B283-8D5365D6D2C8}" type="presParOf" srcId="{83CA9EFF-904E-4550-A948-7FB856E4AD29}" destId="{B2D3921D-233F-4147-BC8B-FAE2C4363D30}" srcOrd="3" destOrd="0" presId="urn:microsoft.com/office/officeart/2005/8/layout/lProcess3"/>
    <dgm:cxn modelId="{C017EC62-9162-4906-BACF-BB44C4CB76CD}" type="presParOf" srcId="{83CA9EFF-904E-4550-A948-7FB856E4AD29}" destId="{069D5CBC-95E6-439F-84A9-A818548A3CB6}" srcOrd="4" destOrd="0" presId="urn:microsoft.com/office/officeart/2005/8/layout/lProcess3"/>
    <dgm:cxn modelId="{0FFE1C53-0E93-4E04-A3F2-66D9787965BA}" type="presParOf" srcId="{069D5CBC-95E6-439F-84A9-A818548A3CB6}" destId="{DB8D0615-83FA-4085-9F3C-2EE69ED3757C}" srcOrd="0" destOrd="0" presId="urn:microsoft.com/office/officeart/2005/8/layout/lProcess3"/>
    <dgm:cxn modelId="{08950536-0135-4EC5-8B07-B303B2C17FAA}" type="presParOf" srcId="{069D5CBC-95E6-439F-84A9-A818548A3CB6}" destId="{86A1E7FE-9257-45A9-95F3-4D329DA113EF}" srcOrd="1" destOrd="0" presId="urn:microsoft.com/office/officeart/2005/8/layout/lProcess3"/>
    <dgm:cxn modelId="{08CDB02A-9F77-479A-A411-D116B691DC38}" type="presParOf" srcId="{069D5CBC-95E6-439F-84A9-A818548A3CB6}" destId="{3DFCEA65-E33F-4446-BE9C-4F0008832E1F}" srcOrd="2" destOrd="0" presId="urn:microsoft.com/office/officeart/2005/8/layout/lProcess3"/>
    <dgm:cxn modelId="{34D3222A-531E-4598-A017-C6AE473591E6}" type="presParOf" srcId="{069D5CBC-95E6-439F-84A9-A818548A3CB6}" destId="{3DED57BB-A72A-453B-BBDE-F3E8BCE7699C}" srcOrd="3" destOrd="0" presId="urn:microsoft.com/office/officeart/2005/8/layout/lProcess3"/>
    <dgm:cxn modelId="{9AC2F3BE-C459-42FC-B25C-A1AAC513A0B1}" type="presParOf" srcId="{069D5CBC-95E6-439F-84A9-A818548A3CB6}" destId="{1027AB53-62A9-4594-9496-3424E8C94F88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3828DF-4714-4D45-8184-86BA47165E24}">
      <dsp:nvSpPr>
        <dsp:cNvPr id="0" name=""/>
        <dsp:cNvSpPr/>
      </dsp:nvSpPr>
      <dsp:spPr>
        <a:xfrm>
          <a:off x="3923" y="0"/>
          <a:ext cx="2283879" cy="533400"/>
        </a:xfrm>
        <a:prstGeom prst="chevron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1970s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70623" y="0"/>
        <a:ext cx="1750479" cy="533400"/>
      </dsp:txXfrm>
    </dsp:sp>
    <dsp:sp modelId="{5E9A41BF-9398-4920-B3B3-AC705EC0C29C}">
      <dsp:nvSpPr>
        <dsp:cNvPr id="0" name=""/>
        <dsp:cNvSpPr/>
      </dsp:nvSpPr>
      <dsp:spPr>
        <a:xfrm>
          <a:off x="2059414" y="0"/>
          <a:ext cx="2283879" cy="533400"/>
        </a:xfrm>
        <a:prstGeom prst="chevron">
          <a:avLst/>
        </a:prstGeom>
        <a:solidFill>
          <a:schemeClr val="accent2">
            <a:shade val="80000"/>
            <a:hueOff val="-79340"/>
            <a:satOff val="-14280"/>
            <a:lumOff val="1153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1980s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326114" y="0"/>
        <a:ext cx="1750479" cy="533400"/>
      </dsp:txXfrm>
    </dsp:sp>
    <dsp:sp modelId="{26034674-0C4F-4D65-B885-3B6E6E3060E9}">
      <dsp:nvSpPr>
        <dsp:cNvPr id="0" name=""/>
        <dsp:cNvSpPr/>
      </dsp:nvSpPr>
      <dsp:spPr>
        <a:xfrm>
          <a:off x="4114906" y="0"/>
          <a:ext cx="2283879" cy="533400"/>
        </a:xfrm>
        <a:prstGeom prst="chevron">
          <a:avLst/>
        </a:prstGeom>
        <a:solidFill>
          <a:schemeClr val="accent2">
            <a:shade val="80000"/>
            <a:hueOff val="-158679"/>
            <a:satOff val="-28560"/>
            <a:lumOff val="2306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1990s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4381606" y="0"/>
        <a:ext cx="1750479" cy="533400"/>
      </dsp:txXfrm>
    </dsp:sp>
    <dsp:sp modelId="{8B34E57F-8929-4477-AFF3-5C9253F5E7F0}">
      <dsp:nvSpPr>
        <dsp:cNvPr id="0" name=""/>
        <dsp:cNvSpPr/>
      </dsp:nvSpPr>
      <dsp:spPr>
        <a:xfrm>
          <a:off x="6170397" y="0"/>
          <a:ext cx="2283879" cy="533400"/>
        </a:xfrm>
        <a:prstGeom prst="chevron">
          <a:avLst/>
        </a:prstGeom>
        <a:solidFill>
          <a:schemeClr val="accent2">
            <a:shade val="80000"/>
            <a:hueOff val="-238019"/>
            <a:satOff val="-42840"/>
            <a:lumOff val="3459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2000s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6437097" y="0"/>
        <a:ext cx="1750479" cy="5334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C8E757-0574-40D4-93D2-E741D7440D3D}">
      <dsp:nvSpPr>
        <dsp:cNvPr id="0" name=""/>
        <dsp:cNvSpPr/>
      </dsp:nvSpPr>
      <dsp:spPr>
        <a:xfrm>
          <a:off x="483884" y="0"/>
          <a:ext cx="8225790" cy="5029199"/>
        </a:xfrm>
        <a:prstGeom prst="mathMinus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81DD7A-380C-4605-A668-1FD3731B89A6}">
      <dsp:nvSpPr>
        <dsp:cNvPr id="0" name=""/>
        <dsp:cNvSpPr/>
      </dsp:nvSpPr>
      <dsp:spPr>
        <a:xfrm>
          <a:off x="1" y="1508759"/>
          <a:ext cx="2149063" cy="20116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Maternal age</a:t>
          </a:r>
          <a:endParaRPr lang="en-US" sz="20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98203" y="1606961"/>
        <a:ext cx="1952659" cy="1815276"/>
      </dsp:txXfrm>
    </dsp:sp>
    <dsp:sp modelId="{CBFD18EF-4334-45D8-9A83-89BAF5579DF5}">
      <dsp:nvSpPr>
        <dsp:cNvPr id="0" name=""/>
        <dsp:cNvSpPr/>
      </dsp:nvSpPr>
      <dsp:spPr>
        <a:xfrm>
          <a:off x="2312300" y="1508759"/>
          <a:ext cx="2149063" cy="20116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1. Maternal serum biochemistry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b="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2. Detailed US examination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b="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(Second  trimester)</a:t>
          </a:r>
          <a:endParaRPr lang="en-US" sz="16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410502" y="1606961"/>
        <a:ext cx="1952659" cy="1815276"/>
      </dsp:txXfrm>
    </dsp:sp>
    <dsp:sp modelId="{28F07414-D30A-4075-959F-B90FF039D679}">
      <dsp:nvSpPr>
        <dsp:cNvPr id="0" name=""/>
        <dsp:cNvSpPr/>
      </dsp:nvSpPr>
      <dsp:spPr>
        <a:xfrm>
          <a:off x="4616544" y="1508759"/>
          <a:ext cx="2149063" cy="20116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1. Maternal age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b="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2. NT thickness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b="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3. Maternal serum </a:t>
          </a:r>
          <a:r>
            <a:rPr lang="en-US" sz="16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free </a:t>
          </a:r>
          <a:r>
            <a:rPr lang="el-GR" sz="16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β-</a:t>
          </a:r>
          <a:r>
            <a:rPr lang="en-US" sz="16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hCG &amp; PAPP-A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(First  trimester triple test)</a:t>
          </a:r>
          <a:endParaRPr lang="en-US" sz="16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4714746" y="1606961"/>
        <a:ext cx="1952659" cy="1815276"/>
      </dsp:txXfrm>
    </dsp:sp>
    <dsp:sp modelId="{F30B1A1B-629F-420B-B707-69C13E1BA63C}">
      <dsp:nvSpPr>
        <dsp:cNvPr id="0" name=""/>
        <dsp:cNvSpPr/>
      </dsp:nvSpPr>
      <dsp:spPr>
        <a:xfrm>
          <a:off x="6936902" y="1508759"/>
          <a:ext cx="2149063" cy="20116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Additional                ﬁrst-trimester US markers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(  DR </a:t>
          </a:r>
          <a:r>
            <a:rPr lang="en-US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rPr>
            <a:t>↑  &amp;   FPR ↓ )</a:t>
          </a:r>
          <a:endParaRPr 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7035104" y="1606961"/>
        <a:ext cx="1952659" cy="18152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14649D-3A43-4861-875D-581270D30E9B}">
      <dsp:nvSpPr>
        <dsp:cNvPr id="0" name=""/>
        <dsp:cNvSpPr/>
      </dsp:nvSpPr>
      <dsp:spPr>
        <a:xfrm>
          <a:off x="2082" y="174821"/>
          <a:ext cx="3218259" cy="12873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High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1.5% P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85%  21</a:t>
          </a:r>
          <a:endParaRPr lang="en-US" sz="2500" kern="1200" dirty="0"/>
        </a:p>
      </dsp:txBody>
      <dsp:txXfrm>
        <a:off x="645734" y="174821"/>
        <a:ext cx="1930956" cy="1287303"/>
      </dsp:txXfrm>
    </dsp:sp>
    <dsp:sp modelId="{CE61E0A8-3286-41AD-9ADB-7862AD5DFE8B}">
      <dsp:nvSpPr>
        <dsp:cNvPr id="0" name=""/>
        <dsp:cNvSpPr/>
      </dsp:nvSpPr>
      <dsp:spPr>
        <a:xfrm>
          <a:off x="2801968" y="284242"/>
          <a:ext cx="2671155" cy="106846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&gt;=1/50</a:t>
          </a:r>
          <a:endParaRPr lang="en-US" sz="1900" kern="1200" dirty="0"/>
        </a:p>
      </dsp:txBody>
      <dsp:txXfrm>
        <a:off x="3336199" y="284242"/>
        <a:ext cx="1602693" cy="1068462"/>
      </dsp:txXfrm>
    </dsp:sp>
    <dsp:sp modelId="{5801FD08-DA07-4D44-BD4B-0659234700D7}">
      <dsp:nvSpPr>
        <dsp:cNvPr id="0" name=""/>
        <dsp:cNvSpPr/>
      </dsp:nvSpPr>
      <dsp:spPr>
        <a:xfrm>
          <a:off x="5099161" y="284242"/>
          <a:ext cx="2671155" cy="106846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CVS(70-90 day)</a:t>
          </a:r>
          <a:endParaRPr lang="en-US" sz="1900" kern="1200" dirty="0"/>
        </a:p>
      </dsp:txBody>
      <dsp:txXfrm>
        <a:off x="5633392" y="284242"/>
        <a:ext cx="1602693" cy="1068462"/>
      </dsp:txXfrm>
    </dsp:sp>
    <dsp:sp modelId="{5E8D2862-9F45-40F1-A212-B11090EB4267}">
      <dsp:nvSpPr>
        <dsp:cNvPr id="0" name=""/>
        <dsp:cNvSpPr/>
      </dsp:nvSpPr>
      <dsp:spPr>
        <a:xfrm>
          <a:off x="2082" y="1642348"/>
          <a:ext cx="3218259" cy="12873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Intermediate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15% p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14%   21</a:t>
          </a:r>
          <a:endParaRPr lang="en-US" sz="2500" kern="1200" dirty="0"/>
        </a:p>
      </dsp:txBody>
      <dsp:txXfrm>
        <a:off x="645734" y="1642348"/>
        <a:ext cx="1930956" cy="1287303"/>
      </dsp:txXfrm>
    </dsp:sp>
    <dsp:sp modelId="{D5A13F42-0D65-42F0-BB75-6F5A30CF7B75}">
      <dsp:nvSpPr>
        <dsp:cNvPr id="0" name=""/>
        <dsp:cNvSpPr/>
      </dsp:nvSpPr>
      <dsp:spPr>
        <a:xfrm>
          <a:off x="2801968" y="1751768"/>
          <a:ext cx="2671155" cy="106846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&lt;1/50,&gt;1/1000</a:t>
          </a:r>
        </a:p>
      </dsp:txBody>
      <dsp:txXfrm>
        <a:off x="3336199" y="1751768"/>
        <a:ext cx="1602693" cy="1068462"/>
      </dsp:txXfrm>
    </dsp:sp>
    <dsp:sp modelId="{8254ED21-E1CA-433A-BB03-8BF150DEBAFD}">
      <dsp:nvSpPr>
        <dsp:cNvPr id="0" name=""/>
        <dsp:cNvSpPr/>
      </dsp:nvSpPr>
      <dsp:spPr>
        <a:xfrm>
          <a:off x="5099161" y="1751768"/>
          <a:ext cx="2671155" cy="106846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Detailed US for looking the new US markers</a:t>
          </a:r>
          <a:endParaRPr lang="en-US" sz="1900" kern="1200" dirty="0"/>
        </a:p>
      </dsp:txBody>
      <dsp:txXfrm>
        <a:off x="5633392" y="1751768"/>
        <a:ext cx="1602693" cy="1068462"/>
      </dsp:txXfrm>
    </dsp:sp>
    <dsp:sp modelId="{DB8D0615-83FA-4085-9F3C-2EE69ED3757C}">
      <dsp:nvSpPr>
        <dsp:cNvPr id="0" name=""/>
        <dsp:cNvSpPr/>
      </dsp:nvSpPr>
      <dsp:spPr>
        <a:xfrm>
          <a:off x="2082" y="3109874"/>
          <a:ext cx="3218259" cy="12873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Low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83.5% p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1%   21</a:t>
          </a:r>
          <a:endParaRPr lang="en-US" sz="2500" kern="1200" dirty="0"/>
        </a:p>
      </dsp:txBody>
      <dsp:txXfrm>
        <a:off x="645734" y="3109874"/>
        <a:ext cx="1930956" cy="1287303"/>
      </dsp:txXfrm>
    </dsp:sp>
    <dsp:sp modelId="{3DFCEA65-E33F-4446-BE9C-4F0008832E1F}">
      <dsp:nvSpPr>
        <dsp:cNvPr id="0" name=""/>
        <dsp:cNvSpPr/>
      </dsp:nvSpPr>
      <dsp:spPr>
        <a:xfrm>
          <a:off x="2801968" y="3219295"/>
          <a:ext cx="2671155" cy="106846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&lt;=1/1000</a:t>
          </a:r>
          <a:endParaRPr lang="en-US" sz="1900" kern="1200" dirty="0"/>
        </a:p>
      </dsp:txBody>
      <dsp:txXfrm>
        <a:off x="3336199" y="3219295"/>
        <a:ext cx="1602693" cy="1068462"/>
      </dsp:txXfrm>
    </dsp:sp>
    <dsp:sp modelId="{1027AB53-62A9-4594-9496-3424E8C94F88}">
      <dsp:nvSpPr>
        <dsp:cNvPr id="0" name=""/>
        <dsp:cNvSpPr/>
      </dsp:nvSpPr>
      <dsp:spPr>
        <a:xfrm>
          <a:off x="5099161" y="3219295"/>
          <a:ext cx="2671155" cy="106846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US at W20</a:t>
          </a:r>
          <a:endParaRPr lang="en-US" sz="1900" kern="1200" dirty="0"/>
        </a:p>
      </dsp:txBody>
      <dsp:txXfrm>
        <a:off x="5633392" y="3219295"/>
        <a:ext cx="1602693" cy="10684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14649D-3A43-4861-875D-581270D30E9B}">
      <dsp:nvSpPr>
        <dsp:cNvPr id="0" name=""/>
        <dsp:cNvSpPr/>
      </dsp:nvSpPr>
      <dsp:spPr>
        <a:xfrm>
          <a:off x="1980" y="1116510"/>
          <a:ext cx="3060501" cy="12242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One stage</a:t>
          </a:r>
        </a:p>
      </dsp:txBody>
      <dsp:txXfrm>
        <a:off x="614080" y="1116510"/>
        <a:ext cx="1836301" cy="1224200"/>
      </dsp:txXfrm>
    </dsp:sp>
    <dsp:sp modelId="{CE61E0A8-3286-41AD-9ADB-7862AD5DFE8B}">
      <dsp:nvSpPr>
        <dsp:cNvPr id="0" name=""/>
        <dsp:cNvSpPr/>
      </dsp:nvSpPr>
      <dsp:spPr>
        <a:xfrm>
          <a:off x="2664617" y="1220568"/>
          <a:ext cx="2540216" cy="101608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Combined and new markers in all fetuses</a:t>
          </a:r>
          <a:endParaRPr lang="en-US" sz="1400" b="1" kern="1200" dirty="0"/>
        </a:p>
      </dsp:txBody>
      <dsp:txXfrm>
        <a:off x="3172660" y="1220568"/>
        <a:ext cx="1524130" cy="1016086"/>
      </dsp:txXfrm>
    </dsp:sp>
    <dsp:sp modelId="{5801FD08-DA07-4D44-BD4B-0659234700D7}">
      <dsp:nvSpPr>
        <dsp:cNvPr id="0" name=""/>
        <dsp:cNvSpPr/>
      </dsp:nvSpPr>
      <dsp:spPr>
        <a:xfrm>
          <a:off x="4849203" y="1220568"/>
          <a:ext cx="2540216" cy="101608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Time consuming</a:t>
          </a:r>
          <a:endParaRPr lang="en-US" sz="1400" b="1" kern="1200" dirty="0"/>
        </a:p>
      </dsp:txBody>
      <dsp:txXfrm>
        <a:off x="5357246" y="1220568"/>
        <a:ext cx="1524130" cy="1016086"/>
      </dsp:txXfrm>
    </dsp:sp>
    <dsp:sp modelId="{5E8D2862-9F45-40F1-A212-B11090EB4267}">
      <dsp:nvSpPr>
        <dsp:cNvPr id="0" name=""/>
        <dsp:cNvSpPr/>
      </dsp:nvSpPr>
      <dsp:spPr>
        <a:xfrm>
          <a:off x="1980" y="2512099"/>
          <a:ext cx="3060501" cy="12242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Two stage(contingent policy)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OSCAR</a:t>
          </a:r>
        </a:p>
      </dsp:txBody>
      <dsp:txXfrm>
        <a:off x="614080" y="2512099"/>
        <a:ext cx="1836301" cy="1224200"/>
      </dsp:txXfrm>
    </dsp:sp>
    <dsp:sp modelId="{8254ED21-E1CA-433A-BB03-8BF150DEBAFD}">
      <dsp:nvSpPr>
        <dsp:cNvPr id="0" name=""/>
        <dsp:cNvSpPr/>
      </dsp:nvSpPr>
      <dsp:spPr>
        <a:xfrm>
          <a:off x="2664617" y="2616156"/>
          <a:ext cx="2540216" cy="101608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Combined and new markers in intermediate group</a:t>
          </a:r>
          <a:endParaRPr lang="en-US" sz="1400" b="1" kern="1200" dirty="0"/>
        </a:p>
      </dsp:txBody>
      <dsp:txXfrm>
        <a:off x="3172660" y="2616156"/>
        <a:ext cx="1524130" cy="1016086"/>
      </dsp:txXfrm>
    </dsp:sp>
    <dsp:sp modelId="{C306D2F1-5F30-4935-B778-ACF3FA330815}">
      <dsp:nvSpPr>
        <dsp:cNvPr id="0" name=""/>
        <dsp:cNvSpPr/>
      </dsp:nvSpPr>
      <dsp:spPr>
        <a:xfrm>
          <a:off x="4849203" y="2616156"/>
          <a:ext cx="2540216" cy="101608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Cvs in high and anomaly scan in low</a:t>
          </a:r>
          <a:endParaRPr lang="en-US" sz="1400" b="1" kern="1200" dirty="0"/>
        </a:p>
      </dsp:txBody>
      <dsp:txXfrm>
        <a:off x="5357246" y="2616156"/>
        <a:ext cx="1524130" cy="1016086"/>
      </dsp:txXfrm>
    </dsp:sp>
    <dsp:sp modelId="{DB8D0615-83FA-4085-9F3C-2EE69ED3757C}">
      <dsp:nvSpPr>
        <dsp:cNvPr id="0" name=""/>
        <dsp:cNvSpPr/>
      </dsp:nvSpPr>
      <dsp:spPr>
        <a:xfrm>
          <a:off x="1980" y="3907688"/>
          <a:ext cx="3060501" cy="12242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Modern contingent policy</a:t>
          </a:r>
        </a:p>
      </dsp:txBody>
      <dsp:txXfrm>
        <a:off x="614080" y="3907688"/>
        <a:ext cx="1836301" cy="1224200"/>
      </dsp:txXfrm>
    </dsp:sp>
    <dsp:sp modelId="{3DFCEA65-E33F-4446-BE9C-4F0008832E1F}">
      <dsp:nvSpPr>
        <dsp:cNvPr id="0" name=""/>
        <dsp:cNvSpPr/>
      </dsp:nvSpPr>
      <dsp:spPr>
        <a:xfrm>
          <a:off x="2664617" y="4011745"/>
          <a:ext cx="2540216" cy="101608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Combined+PLGF+AFP+PAPPA.....ALSO DV PIV</a:t>
          </a:r>
          <a:endParaRPr lang="en-US" sz="1400" b="1" kern="1200" dirty="0"/>
        </a:p>
      </dsp:txBody>
      <dsp:txXfrm>
        <a:off x="3172660" y="4011745"/>
        <a:ext cx="1524130" cy="1016086"/>
      </dsp:txXfrm>
    </dsp:sp>
    <dsp:sp modelId="{1027AB53-62A9-4594-9496-3424E8C94F88}">
      <dsp:nvSpPr>
        <dsp:cNvPr id="0" name=""/>
        <dsp:cNvSpPr/>
      </dsp:nvSpPr>
      <dsp:spPr>
        <a:xfrm>
          <a:off x="4849203" y="4011745"/>
          <a:ext cx="2540216" cy="101608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CfDNA in intermediate........Cvs in high and anomaly scan in low</a:t>
          </a:r>
          <a:endParaRPr lang="en-US" sz="1400" b="1" kern="1200" dirty="0"/>
        </a:p>
      </dsp:txBody>
      <dsp:txXfrm>
        <a:off x="5357246" y="4011745"/>
        <a:ext cx="1524130" cy="10160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DD088E-973D-478E-A0A5-B656CD8B8003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0654C-95FE-4363-A7E6-6680D87C25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935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49A0F-7EF6-4CEB-B8A7-04C1A6F71AB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961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49A0F-7EF6-4CEB-B8A7-04C1A6F71AB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670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49A0F-7EF6-4CEB-B8A7-04C1A6F71AB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624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49A0F-7EF6-4CEB-B8A7-04C1A6F71AB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55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49A0F-7EF6-4CEB-B8A7-04C1A6F71AB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40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49A0F-7EF6-4CEB-B8A7-04C1A6F71ABE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02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49A0F-7EF6-4CEB-B8A7-04C1A6F71ABE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396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image" Target="../media/image4.png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E.Keshavarz</a:t>
            </a:r>
            <a:r>
              <a:rPr lang="en-US" dirty="0" smtClean="0"/>
              <a:t> </a:t>
            </a:r>
            <a:r>
              <a:rPr lang="en-US" dirty="0" smtClean="0"/>
              <a:t>MD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mtClean="0"/>
              <a:t>First trimester screening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47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NT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sz="2800" dirty="0" smtClean="0"/>
          </a:p>
          <a:p>
            <a:pPr>
              <a:buFontTx/>
              <a:buChar char="-"/>
            </a:pPr>
            <a:r>
              <a:rPr lang="en-US" sz="2800" dirty="0" smtClean="0"/>
              <a:t>Good work after 80-100 sonography and at least 10 min</a:t>
            </a:r>
          </a:p>
          <a:p>
            <a:pPr>
              <a:buNone/>
            </a:pPr>
            <a:endParaRPr lang="en-US" sz="2800" dirty="0" smtClean="0"/>
          </a:p>
          <a:p>
            <a:pPr>
              <a:buFontTx/>
              <a:buChar char="-"/>
            </a:pPr>
            <a:r>
              <a:rPr lang="en-US" sz="2800" dirty="0" smtClean="0"/>
              <a:t>Study on 100,000 cases:normal:1.2 (11w) to 1.9(13w 6d)</a:t>
            </a:r>
          </a:p>
          <a:p>
            <a:pPr>
              <a:buNone/>
            </a:pPr>
            <a:r>
              <a:rPr lang="en-US" sz="2000" dirty="0" smtClean="0"/>
              <a:t>abnormal:above the 95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centile(&gt;=3mm)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16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8001000" cy="2514600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pPr>
              <a:buFontTx/>
              <a:buChar char="-"/>
            </a:pPr>
            <a:r>
              <a:rPr lang="en-US" sz="2400" dirty="0"/>
              <a:t>Umbilical cord around the fetal neck( 5-10</a:t>
            </a:r>
            <a:r>
              <a:rPr lang="en-US" sz="2400" dirty="0" smtClean="0"/>
              <a:t>%)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971800"/>
            <a:ext cx="3230563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Content Placeholder 7" descr="image034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786314" y="3000372"/>
            <a:ext cx="3733800" cy="2800350"/>
          </a:xfrm>
        </p:spPr>
      </p:pic>
    </p:spTree>
    <p:extLst>
      <p:ext uri="{BB962C8B-B14F-4D97-AF65-F5344CB8AC3E}">
        <p14:creationId xmlns:p14="http://schemas.microsoft.com/office/powerpoint/2010/main" val="339453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 descr="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457200"/>
            <a:ext cx="4191000" cy="3276600"/>
          </a:xfrm>
        </p:spPr>
      </p:pic>
      <p:pic>
        <p:nvPicPr>
          <p:cNvPr id="8" name="Content Placeholder 7" descr="2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724400" y="2819400"/>
            <a:ext cx="4130675" cy="3656827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11-14 week sonography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Trisomy 13 and Turner:</a:t>
            </a:r>
          </a:p>
          <a:p>
            <a:pPr>
              <a:buNone/>
            </a:pPr>
            <a:r>
              <a:rPr lang="en-US" sz="2800" dirty="0" smtClean="0"/>
              <a:t>           mild growth restriction</a:t>
            </a:r>
          </a:p>
          <a:p>
            <a:pPr>
              <a:buNone/>
            </a:pPr>
            <a:r>
              <a:rPr lang="en-US" sz="2800" dirty="0" smtClean="0"/>
              <a:t>           tachycardia(delay maturation of </a:t>
            </a:r>
            <a:r>
              <a:rPr lang="en-US" sz="2800" dirty="0" err="1" smtClean="0"/>
              <a:t>para.s</a:t>
            </a:r>
            <a:r>
              <a:rPr lang="en-US" sz="2800" dirty="0" smtClean="0"/>
              <a:t> )</a:t>
            </a:r>
          </a:p>
          <a:p>
            <a:endParaRPr lang="en-US" sz="2800" dirty="0" smtClean="0"/>
          </a:p>
          <a:p>
            <a:r>
              <a:rPr lang="en-US" sz="2800" dirty="0" smtClean="0"/>
              <a:t>Trisomy 18 and triploidy:</a:t>
            </a:r>
          </a:p>
          <a:p>
            <a:pPr>
              <a:buNone/>
            </a:pPr>
            <a:r>
              <a:rPr lang="en-US" sz="2800" dirty="0" smtClean="0"/>
              <a:t>          mod-severe  growth restriction</a:t>
            </a:r>
          </a:p>
          <a:p>
            <a:pPr>
              <a:buNone/>
            </a:pPr>
            <a:r>
              <a:rPr lang="en-US" sz="2800" dirty="0" smtClean="0"/>
              <a:t>          </a:t>
            </a:r>
            <a:r>
              <a:rPr lang="en-US" sz="2800" dirty="0" err="1" smtClean="0"/>
              <a:t>bradycardia</a:t>
            </a:r>
            <a:r>
              <a:rPr lang="en-US" sz="2800" dirty="0" smtClean="0"/>
              <a:t> (early onset of growth restriction)</a:t>
            </a:r>
          </a:p>
          <a:p>
            <a:endParaRPr lang="en-US" sz="2800" dirty="0" smtClean="0"/>
          </a:p>
          <a:p>
            <a:r>
              <a:rPr lang="en-US" sz="2800" dirty="0" smtClean="0"/>
              <a:t>Trisomy 21:</a:t>
            </a:r>
          </a:p>
          <a:p>
            <a:pPr>
              <a:buNone/>
            </a:pPr>
            <a:r>
              <a:rPr lang="en-US" sz="2800" dirty="0" smtClean="0"/>
              <a:t>         normal growth</a:t>
            </a:r>
          </a:p>
          <a:p>
            <a:pPr algn="ctr">
              <a:buNone/>
            </a:pPr>
            <a:r>
              <a:rPr lang="en-US" sz="2800" dirty="0" smtClean="0"/>
              <a:t>        mild increased in FHR (HF and compensatory increased FHR)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4645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264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3191" t="2564" r="3192" b="2564"/>
          <a:stretch>
            <a:fillRect/>
          </a:stretch>
        </p:blipFill>
        <p:spPr>
          <a:xfrm>
            <a:off x="1219200" y="609600"/>
            <a:ext cx="6705600" cy="5638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533400" y="1143000"/>
            <a:ext cx="83820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381000" y="-295656"/>
            <a:ext cx="8385048" cy="136245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sz="4200" dirty="0" smtClean="0">
                <a:ln w="11430">
                  <a:solidFill>
                    <a:srgbClr val="00B0F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Maternal  Serum  Biomarkers</a:t>
            </a:r>
            <a:endParaRPr lang="en-US" sz="4200" dirty="0">
              <a:ln w="11430">
                <a:solidFill>
                  <a:srgbClr val="00B0F0"/>
                </a:solidFill>
              </a:ln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4750" y="5949683"/>
            <a:ext cx="8516850" cy="146317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016369"/>
              </p:ext>
            </p:extLst>
          </p:nvPr>
        </p:nvGraphicFramePr>
        <p:xfrm>
          <a:off x="713625" y="2590800"/>
          <a:ext cx="8021550" cy="297179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95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8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4059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  <a:latin typeface="+mj-lt"/>
                      </a:endParaRPr>
                    </a:p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</a:rPr>
                        <a:t>Type</a:t>
                      </a:r>
                      <a:r>
                        <a:rPr lang="en-US" sz="1800" baseline="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</a:rPr>
                        <a:t>  of  aneuploidy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  <a:latin typeface="+mj-lt"/>
                      </a:endParaRPr>
                    </a:p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</a:rPr>
                        <a:t>Free </a:t>
                      </a:r>
                      <a:r>
                        <a:rPr lang="el-GR" sz="1800" dirty="0" smtClean="0">
                          <a:effectLst/>
                          <a:latin typeface="+mj-lt"/>
                        </a:rPr>
                        <a:t>β-</a:t>
                      </a:r>
                      <a:r>
                        <a:rPr lang="en-US" sz="1800" dirty="0" smtClean="0">
                          <a:effectLst/>
                          <a:latin typeface="+mj-lt"/>
                        </a:rPr>
                        <a:t>hCG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  <a:latin typeface="+mj-lt"/>
                      </a:endParaRPr>
                    </a:p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</a:rPr>
                        <a:t>PAPP-A</a:t>
                      </a:r>
                      <a:endParaRPr lang="en-US" sz="1800" dirty="0">
                        <a:effectLst/>
                        <a:latin typeface="+mj-lt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548">
                <a:tc>
                  <a:txBody>
                    <a:bodyPr/>
                    <a:lstStyle/>
                    <a:p>
                      <a:pPr marL="91440" marR="0" indent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9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</a:rPr>
                        <a:t>Trisomy  21</a:t>
                      </a:r>
                      <a:endParaRPr lang="en-US" sz="1800" dirty="0">
                        <a:effectLst/>
                        <a:latin typeface="+mj-lt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3540" marR="0" lvl="0" indent="-45720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↑↑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↓↓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548">
                <a:tc>
                  <a:txBody>
                    <a:bodyPr/>
                    <a:lstStyle/>
                    <a:p>
                      <a:pPr marL="91440" marR="0" indent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</a:rPr>
                        <a:t>Trisomy  18  &amp;  13</a:t>
                      </a:r>
                      <a:endParaRPr lang="en-US" sz="1800" dirty="0">
                        <a:effectLst/>
                        <a:latin typeface="+mj-lt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115" marR="0" lvl="0" indent="-457200" algn="ctr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↓↓</a:t>
                      </a:r>
                      <a:endParaRPr kumimoji="0" lang="en-US" sz="1800" b="1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265" marR="499110" indent="0" algn="ctr" defTabSz="914400" rtl="0" eaLnBrk="1" fontAlgn="auto" latinLnBrk="0" hangingPunct="1">
                        <a:lnSpc>
                          <a:spcPct val="91000"/>
                        </a:lnSpc>
                        <a:spcBef>
                          <a:spcPts val="0"/>
                        </a:spcBef>
                        <a:spcAft>
                          <a:spcPts val="9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↓↓</a:t>
                      </a:r>
                      <a:r>
                        <a:rPr lang="en-US" sz="1800" b="1" dirty="0" smtClean="0">
                          <a:effectLst/>
                          <a:latin typeface="+mj-lt"/>
                        </a:rPr>
                        <a:t> </a:t>
                      </a:r>
                      <a:endParaRPr lang="en-US" sz="1800" b="1" dirty="0">
                        <a:effectLst/>
                        <a:latin typeface="+mj-lt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548">
                <a:tc>
                  <a:txBody>
                    <a:bodyPr/>
                    <a:lstStyle/>
                    <a:p>
                      <a:pPr marL="9144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j-lt"/>
                        </a:rPr>
                        <a:t>Sex  chromosomal  anomalies</a:t>
                      </a: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4480" marR="0" lvl="0" indent="-45720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effectLst/>
                          <a:latin typeface="+mj-lt"/>
                        </a:rPr>
                        <a:t>Nl</a:t>
                      </a:r>
                    </a:p>
                  </a:txBody>
                  <a:tcPr marL="0" marR="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265" marR="499110" indent="0" algn="ctr" defTabSz="914400" rtl="0" eaLnBrk="1" fontAlgn="auto" latinLnBrk="0" hangingPunct="1">
                        <a:lnSpc>
                          <a:spcPct val="91000"/>
                        </a:lnSpc>
                        <a:spcBef>
                          <a:spcPts val="0"/>
                        </a:spcBef>
                        <a:spcAft>
                          <a:spcPts val="9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↓↓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548">
                <a:tc>
                  <a:txBody>
                    <a:bodyPr/>
                    <a:lstStyle/>
                    <a:p>
                      <a:pPr marL="9144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j-lt"/>
                        </a:rPr>
                        <a:t>Diandric  triploidy</a:t>
                      </a: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3540" marR="0" lvl="0" indent="-45720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↑↑↑</a:t>
                      </a:r>
                      <a:endParaRPr kumimoji="0" lang="en-US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265" marR="499110" indent="0" algn="ctr" defTabSz="914400" rtl="0" eaLnBrk="1" fontAlgn="auto" latinLnBrk="0" hangingPunct="1">
                        <a:lnSpc>
                          <a:spcPct val="91000"/>
                        </a:lnSpc>
                        <a:spcBef>
                          <a:spcPts val="0"/>
                        </a:spcBef>
                        <a:spcAft>
                          <a:spcPts val="9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↓</a:t>
                      </a:r>
                      <a:endParaRPr kumimoji="0"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548">
                <a:tc>
                  <a:txBody>
                    <a:bodyPr/>
                    <a:lstStyle/>
                    <a:p>
                      <a:pPr marL="91440" marR="0" indent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7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</a:rPr>
                        <a:t>Digynic  triploidy</a:t>
                      </a:r>
                      <a:endParaRPr kumimoji="0" lang="en-US" sz="1800" kern="1200" dirty="0" smtClean="0">
                        <a:effectLst/>
                        <a:latin typeface="+mj-lt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115" marR="0" lvl="0" indent="-457200" algn="ctr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↓↓↓</a:t>
                      </a:r>
                      <a:endParaRPr kumimoji="0" lang="en-US" sz="1800" b="1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115" marR="0" lvl="0" indent="-457200" algn="ctr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↓↓↓</a:t>
                      </a:r>
                      <a:endParaRPr kumimoji="0" lang="en-US" sz="1800" b="1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502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Down screening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Triple test at 11w – 13w 6d</a:t>
            </a:r>
          </a:p>
          <a:p>
            <a:pPr>
              <a:buNone/>
            </a:pPr>
            <a:r>
              <a:rPr lang="en-US" dirty="0" smtClean="0"/>
              <a:t>                 detection rate:90%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Maternal serum biochemistry 16w</a:t>
            </a:r>
          </a:p>
          <a:p>
            <a:pPr>
              <a:buNone/>
            </a:pPr>
            <a:r>
              <a:rPr lang="en-US" dirty="0" smtClean="0"/>
              <a:t>                 detection rate:60%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Combination of them:90%+(60% of other 10%)</a:t>
            </a:r>
          </a:p>
          <a:p>
            <a:pPr>
              <a:buNone/>
            </a:pPr>
            <a:r>
              <a:rPr lang="en-US" dirty="0" smtClean="0"/>
              <a:t>                 detection rate :96%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8359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PAPP-A :lower in smoking and IVF</a:t>
            </a:r>
          </a:p>
          <a:p>
            <a:pPr>
              <a:buNone/>
            </a:pPr>
            <a:r>
              <a:rPr lang="en-US" dirty="0" smtClean="0"/>
              <a:t>                   Higher in black(60%)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Free BHCG is more in 21 (than 18 and 13) specially in W13</a:t>
            </a:r>
          </a:p>
          <a:p>
            <a:pPr>
              <a:buNone/>
            </a:pPr>
            <a:r>
              <a:rPr lang="en-US" dirty="0" smtClean="0"/>
              <a:t>PAPP-A is more in 21 (than 18 and 13) specially inW11</a:t>
            </a:r>
          </a:p>
          <a:p>
            <a:pPr>
              <a:buNone/>
            </a:pPr>
            <a:r>
              <a:rPr lang="en-US" dirty="0" smtClean="0"/>
              <a:t>The difference is more in PAPP-A than Free BHCG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 Maternal serum biochemistry screening in W11 is better than W13 and also better in W10 than W11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dirty="0" smtClean="0"/>
              <a:t>W12 NT+W12 </a:t>
            </a:r>
            <a:r>
              <a:rPr lang="en-US" dirty="0" err="1" smtClean="0"/>
              <a:t>MSB:detection</a:t>
            </a:r>
            <a:r>
              <a:rPr lang="en-US" dirty="0" smtClean="0"/>
              <a:t> rate 84%</a:t>
            </a:r>
          </a:p>
          <a:p>
            <a:pPr>
              <a:buNone/>
            </a:pPr>
            <a:r>
              <a:rPr lang="en-US" dirty="0" smtClean="0"/>
              <a:t>W12 NT+W10 </a:t>
            </a:r>
            <a:r>
              <a:rPr lang="en-US" dirty="0" err="1" smtClean="0"/>
              <a:t>MSB:detection</a:t>
            </a:r>
            <a:r>
              <a:rPr lang="en-US" dirty="0" smtClean="0"/>
              <a:t> rate 94%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70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OSCAR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2438400"/>
            <a:ext cx="7772400" cy="4572000"/>
          </a:xfrm>
        </p:spPr>
        <p:txBody>
          <a:bodyPr/>
          <a:lstStyle/>
          <a:p>
            <a:r>
              <a:rPr lang="en-US" dirty="0" smtClean="0"/>
              <a:t>New methods of biochemical testing within 30 min(</a:t>
            </a:r>
            <a:r>
              <a:rPr lang="en-US" sz="2800" dirty="0" smtClean="0"/>
              <a:t>time-resolved-amplified-</a:t>
            </a:r>
            <a:r>
              <a:rPr lang="en-US" sz="2800" dirty="0" err="1" smtClean="0"/>
              <a:t>cryptate</a:t>
            </a:r>
            <a:r>
              <a:rPr lang="en-US" sz="2800" dirty="0" smtClean="0"/>
              <a:t>-emission</a:t>
            </a:r>
            <a:r>
              <a:rPr lang="en-US" dirty="0" smtClean="0"/>
              <a:t>)+ NT at the same time:</a:t>
            </a:r>
          </a:p>
          <a:p>
            <a:r>
              <a:rPr lang="en-US" b="1" dirty="0" smtClean="0"/>
              <a:t>O</a:t>
            </a:r>
            <a:r>
              <a:rPr lang="en-US" dirty="0" smtClean="0"/>
              <a:t>ne </a:t>
            </a:r>
            <a:r>
              <a:rPr lang="en-US" b="1" dirty="0" smtClean="0"/>
              <a:t>S</a:t>
            </a:r>
            <a:r>
              <a:rPr lang="en-US" dirty="0" smtClean="0"/>
              <a:t>tep </a:t>
            </a:r>
            <a:r>
              <a:rPr lang="en-US" b="1" dirty="0" smtClean="0"/>
              <a:t>C</a:t>
            </a:r>
            <a:r>
              <a:rPr lang="en-US" dirty="0" smtClean="0"/>
              <a:t>linics for </a:t>
            </a:r>
            <a:r>
              <a:rPr lang="en-US" b="1" dirty="0" smtClean="0"/>
              <a:t>A</a:t>
            </a:r>
            <a:r>
              <a:rPr lang="en-US" dirty="0" smtClean="0"/>
              <a:t>ssessment of </a:t>
            </a:r>
            <a:r>
              <a:rPr lang="en-US" b="1" dirty="0" smtClean="0"/>
              <a:t>R</a:t>
            </a:r>
            <a:r>
              <a:rPr lang="en-US" dirty="0" smtClean="0"/>
              <a:t>isk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11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Maternal </a:t>
            </a:r>
            <a:r>
              <a:rPr lang="en-US" sz="2800" b="1" dirty="0" err="1" smtClean="0"/>
              <a:t>age+NT+FHR+FreeBHCG+PAPP</a:t>
            </a:r>
            <a:r>
              <a:rPr lang="en-US" sz="2800" b="1" dirty="0" smtClean="0"/>
              <a:t>-A</a:t>
            </a:r>
            <a:endParaRPr lang="en-US" sz="2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389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Langdon Down (London 1866)</a:t>
            </a:r>
          </a:p>
          <a:p>
            <a:r>
              <a:rPr lang="en-US" dirty="0" smtClean="0"/>
              <a:t>Subgroup of idiots…. Down syndrome(</a:t>
            </a:r>
            <a:r>
              <a:rPr lang="en-US" dirty="0" err="1" smtClean="0"/>
              <a:t>mongolian</a:t>
            </a:r>
            <a:r>
              <a:rPr lang="en-US" dirty="0" smtClean="0"/>
              <a:t> people)</a:t>
            </a:r>
          </a:p>
          <a:p>
            <a:r>
              <a:rPr lang="en-US" dirty="0" smtClean="0"/>
              <a:t>Down’s </a:t>
            </a:r>
            <a:r>
              <a:rPr lang="en-US" smtClean="0"/>
              <a:t>theory:retrogression</a:t>
            </a:r>
            <a:r>
              <a:rPr lang="en-US" dirty="0" smtClean="0"/>
              <a:t> of ethnic type</a:t>
            </a:r>
          </a:p>
          <a:p>
            <a:r>
              <a:rPr lang="en-US" dirty="0" smtClean="0"/>
              <a:t>(Darwin’s contemporary scientific reasoning for evolution)</a:t>
            </a:r>
          </a:p>
          <a:p>
            <a:r>
              <a:rPr lang="en-US" dirty="0" smtClean="0"/>
              <a:t>Theory was not true but 100 years later:</a:t>
            </a:r>
          </a:p>
          <a:p>
            <a:r>
              <a:rPr lang="en-US" dirty="0" err="1" smtClean="0"/>
              <a:t>Skin:dirty</a:t>
            </a:r>
            <a:r>
              <a:rPr lang="en-US" dirty="0" smtClean="0"/>
              <a:t> yellowish tinge skin and is deficient in </a:t>
            </a:r>
            <a:r>
              <a:rPr lang="en-US" dirty="0" err="1" smtClean="0"/>
              <a:t>elasticity,giving</a:t>
            </a:r>
            <a:r>
              <a:rPr lang="en-US" dirty="0" smtClean="0"/>
              <a:t> the appearance of being too large for the body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9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7772400" cy="1143000"/>
          </a:xfrm>
        </p:spPr>
        <p:txBody>
          <a:bodyPr/>
          <a:lstStyle/>
          <a:p>
            <a:pPr algn="ctr"/>
            <a:r>
              <a:rPr lang="en-US" dirty="0" smtClean="0"/>
              <a:t> New US markers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1-NB</a:t>
            </a:r>
          </a:p>
          <a:p>
            <a:pPr>
              <a:buNone/>
            </a:pPr>
            <a:endParaRPr lang="en-US" dirty="0" smtClean="0"/>
          </a:p>
          <a:p>
            <a:r>
              <a:rPr lang="en-US" u="sng" dirty="0" smtClean="0"/>
              <a:t>2-Facial angle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3-Ductus </a:t>
            </a:r>
            <a:r>
              <a:rPr lang="en-US" dirty="0" err="1" smtClean="0"/>
              <a:t>venusus</a:t>
            </a:r>
            <a:r>
              <a:rPr lang="en-US" dirty="0" smtClean="0"/>
              <a:t> flow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4-Trichospid flow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/>
              <a:t>1-NB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2-DV PI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3-TR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7404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533400" y="1143000"/>
            <a:ext cx="83820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381000" y="-295656"/>
            <a:ext cx="8385048" cy="136245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sz="4400" dirty="0" smtClean="0">
                <a:ln w="11430">
                  <a:solidFill>
                    <a:srgbClr val="00B0F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Aneuploidy  Screening</a:t>
            </a:r>
            <a:endParaRPr lang="en-US" sz="4400" dirty="0">
              <a:ln w="11430">
                <a:solidFill>
                  <a:srgbClr val="00B0F0"/>
                </a:solidFill>
              </a:ln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4750" y="5949683"/>
            <a:ext cx="8516850" cy="146317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381000" y="2438400"/>
          <a:ext cx="8362701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7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76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76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Method  of  screening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Detection</a:t>
                      </a:r>
                      <a:r>
                        <a:rPr lang="en-US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Rate (%)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False Positive</a:t>
                      </a:r>
                      <a:r>
                        <a:rPr lang="en-US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Rate (%)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MA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effectLst/>
                          <a:latin typeface="+mj-lt"/>
                        </a:rPr>
                        <a:t>30</a:t>
                      </a:r>
                      <a:endParaRPr lang="en-US" b="1" dirty="0">
                        <a:effectLst/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effectLst/>
                          <a:latin typeface="+mj-lt"/>
                        </a:rPr>
                        <a:t>5</a:t>
                      </a:r>
                      <a:endParaRPr lang="en-US" b="1" dirty="0">
                        <a:effectLst/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MA + fetal NT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effectLst/>
                          <a:latin typeface="+mj-lt"/>
                        </a:rPr>
                        <a:t>75-80</a:t>
                      </a:r>
                      <a:endParaRPr lang="en-US" b="1" dirty="0">
                        <a:effectLst/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effectLst/>
                          <a:latin typeface="+mj-lt"/>
                        </a:rPr>
                        <a:t>5</a:t>
                      </a:r>
                      <a:endParaRPr lang="en-US" b="1" dirty="0">
                        <a:effectLst/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MA + serum free </a:t>
                      </a:r>
                      <a:r>
                        <a:rPr lang="el-GR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β-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hCG &amp; PAPP-A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effectLst/>
                          <a:latin typeface="+mj-lt"/>
                        </a:rPr>
                        <a:t>60-70</a:t>
                      </a:r>
                      <a:endParaRPr lang="en-US" b="1" dirty="0">
                        <a:effectLst/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effectLst/>
                          <a:latin typeface="+mj-lt"/>
                        </a:rPr>
                        <a:t>5</a:t>
                      </a:r>
                      <a:endParaRPr lang="en-US" b="1" dirty="0">
                        <a:effectLst/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MA + NT + free β-hCG &amp; PAPP-A  (combined  test)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effectLst/>
                          <a:latin typeface="+mj-lt"/>
                        </a:rPr>
                        <a:t>85-95</a:t>
                      </a:r>
                      <a:endParaRPr lang="en-US" b="1" dirty="0">
                        <a:effectLst/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effectLst/>
                          <a:latin typeface="+mj-lt"/>
                        </a:rPr>
                        <a:t>5</a:t>
                      </a:r>
                      <a:endParaRPr lang="en-US" b="1" dirty="0">
                        <a:effectLst/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7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Combined test + NB  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66C7D">
                              <a:lumMod val="50000"/>
                            </a:srgb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/>
                        </a:rPr>
                        <a:t>or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  TV flow  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66C7D">
                              <a:lumMod val="50000"/>
                            </a:srgb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/>
                        </a:rPr>
                        <a:t>or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  DV flow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effectLst/>
                          <a:latin typeface="+mj-lt"/>
                        </a:rPr>
                        <a:t>93-96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effectLst/>
                          <a:latin typeface="+mj-lt"/>
                        </a:rPr>
                        <a:t>2.5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593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533400" y="1143000"/>
            <a:ext cx="83820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381000" y="-295656"/>
            <a:ext cx="8385048" cy="136245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dirty="0" smtClean="0">
                <a:ln w="11430">
                  <a:solidFill>
                    <a:srgbClr val="00B0F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Trisomy  21  Screening</a:t>
            </a:r>
            <a:endParaRPr lang="en-US" sz="4400" dirty="0">
              <a:ln w="11430">
                <a:solidFill>
                  <a:srgbClr val="00B0F0"/>
                </a:solidFill>
              </a:ln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4750" y="5943600"/>
            <a:ext cx="8516850" cy="146317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912369"/>
              </p:ext>
            </p:extLst>
          </p:nvPr>
        </p:nvGraphicFramePr>
        <p:xfrm>
          <a:off x="1295400" y="1295400"/>
          <a:ext cx="6784109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0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Method  of  screening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Detection</a:t>
                      </a:r>
                      <a:r>
                        <a:rPr lang="en-US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Rate (%)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False Positive</a:t>
                      </a:r>
                      <a:r>
                        <a:rPr lang="en-US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Rate (%)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Combined test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effectLst/>
                          <a:latin typeface="+mj-lt"/>
                        </a:rPr>
                        <a:t>90</a:t>
                      </a:r>
                      <a:endParaRPr lang="en-US" b="1" dirty="0">
                        <a:effectLst/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effectLst/>
                          <a:latin typeface="+mj-lt"/>
                        </a:rPr>
                        <a:t>5</a:t>
                      </a:r>
                      <a:endParaRPr lang="en-US" b="1" dirty="0">
                        <a:effectLst/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Combined test + NB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effectLst/>
                          <a:latin typeface="+mj-lt"/>
                        </a:rPr>
                        <a:t>92</a:t>
                      </a:r>
                      <a:endParaRPr lang="en-US" b="1" dirty="0">
                        <a:effectLst/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effectLst/>
                          <a:latin typeface="+mj-lt"/>
                        </a:rPr>
                        <a:t>3</a:t>
                      </a:r>
                      <a:endParaRPr lang="en-US" b="1" dirty="0">
                        <a:effectLst/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Combined test + FMF Angle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effectLst/>
                          <a:latin typeface="+mj-lt"/>
                        </a:rPr>
                        <a:t>92</a:t>
                      </a:r>
                      <a:endParaRPr lang="en-US" b="1" dirty="0">
                        <a:effectLst/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effectLst/>
                          <a:latin typeface="+mj-lt"/>
                        </a:rPr>
                        <a:t>3</a:t>
                      </a:r>
                      <a:endParaRPr lang="en-US" b="1" dirty="0">
                        <a:effectLst/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Combined test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+ DV Flow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effectLst/>
                          <a:latin typeface="+mj-lt"/>
                        </a:rPr>
                        <a:t>96</a:t>
                      </a:r>
                      <a:endParaRPr lang="en-US" b="1" dirty="0">
                        <a:effectLst/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effectLst/>
                          <a:latin typeface="+mj-lt"/>
                        </a:rPr>
                        <a:t>3</a:t>
                      </a:r>
                      <a:endParaRPr lang="en-US" b="1" dirty="0">
                        <a:effectLst/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7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Combined test + TV Flow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effectLst/>
                          <a:latin typeface="+mj-lt"/>
                        </a:rPr>
                        <a:t>96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effectLst/>
                          <a:latin typeface="+mj-lt"/>
                        </a:rPr>
                        <a:t>3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7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Combined test + 2 additional markers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effectLst/>
                          <a:latin typeface="+mj-lt"/>
                        </a:rPr>
                        <a:t>94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effectLst/>
                          <a:latin typeface="+mj-lt"/>
                        </a:rPr>
                        <a:t>2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7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Combined test + 3 additional markers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effectLst/>
                          <a:latin typeface="+mj-lt"/>
                        </a:rPr>
                        <a:t>95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effectLst/>
                          <a:latin typeface="+mj-lt"/>
                        </a:rPr>
                        <a:t>2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7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Combined test + 4 additional markers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effectLst/>
                          <a:latin typeface="+mj-lt"/>
                        </a:rPr>
                        <a:t>96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effectLst/>
                          <a:latin typeface="+mj-lt"/>
                        </a:rPr>
                        <a:t>2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73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04800"/>
            <a:ext cx="7772400" cy="715962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NB</a:t>
            </a:r>
            <a:endParaRPr lang="en-US" sz="4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4648200" cy="48768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If NB is absent in 11 to 12 week:</a:t>
            </a:r>
          </a:p>
          <a:p>
            <a:pPr algn="ctr">
              <a:buNone/>
            </a:pPr>
            <a:r>
              <a:rPr lang="en-US" dirty="0"/>
              <a:t>Patients are </a:t>
            </a:r>
            <a:r>
              <a:rPr lang="en-US" b="1" dirty="0"/>
              <a:t>rescanned after 12  </a:t>
            </a:r>
            <a:r>
              <a:rPr lang="en-US" dirty="0"/>
              <a:t>week and action is only taken at that point if there is persistence of the absence of the nasal bone.</a:t>
            </a:r>
          </a:p>
          <a:p>
            <a:pPr algn="ctr">
              <a:buNone/>
            </a:pPr>
            <a:endParaRPr lang="en-US" dirty="0" smtClean="0"/>
          </a:p>
        </p:txBody>
      </p:sp>
      <p:pic>
        <p:nvPicPr>
          <p:cNvPr id="7" name="Content Placeholder 3" descr="Present%20NB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91200" y="2209800"/>
            <a:ext cx="2596896" cy="2538374"/>
          </a:xfrm>
        </p:spPr>
      </p:pic>
    </p:spTree>
    <p:extLst>
      <p:ext uri="{BB962C8B-B14F-4D97-AF65-F5344CB8AC3E}">
        <p14:creationId xmlns:p14="http://schemas.microsoft.com/office/powerpoint/2010/main" val="257447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Increased NT/ Abnormal reverse a wave in ductus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In addition, there is an increased risk for cardiac defects and therefore such patients should have a follow up specialist fetal cardiac scan.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2467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5" t="2038" r="1518"/>
          <a:stretch/>
        </p:blipFill>
        <p:spPr bwMode="auto">
          <a:xfrm>
            <a:off x="990600" y="838200"/>
            <a:ext cx="7315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141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5173302"/>
              </p:ext>
            </p:extLst>
          </p:nvPr>
        </p:nvGraphicFramePr>
        <p:xfrm>
          <a:off x="914400" y="609600"/>
          <a:ext cx="73914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182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533400" y="1143000"/>
            <a:ext cx="83820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381000" y="-295656"/>
            <a:ext cx="8385048" cy="136245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dirty="0" smtClean="0">
                <a:ln w="11430">
                  <a:solidFill>
                    <a:srgbClr val="00B0F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Additional  US  Markers</a:t>
            </a:r>
            <a:endParaRPr lang="en-US" sz="4400" dirty="0">
              <a:ln w="11430">
                <a:solidFill>
                  <a:srgbClr val="00B0F0"/>
                </a:solidFill>
              </a:ln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4750" y="5943600"/>
            <a:ext cx="8516850" cy="146317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076747"/>
              </p:ext>
            </p:extLst>
          </p:nvPr>
        </p:nvGraphicFramePr>
        <p:xfrm>
          <a:off x="76200" y="1600200"/>
          <a:ext cx="89916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Classic  Markers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Newer  Markers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Minor</a:t>
                      </a:r>
                      <a:r>
                        <a:rPr lang="en-US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 Markers </a:t>
                      </a:r>
                    </a:p>
                    <a:p>
                      <a:pPr algn="ctr"/>
                      <a:r>
                        <a:rPr lang="en-US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(Less  important)</a:t>
                      </a:r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5880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 smtClean="0">
                          <a:effectLst/>
                          <a:latin typeface="+mj-lt"/>
                        </a:rPr>
                        <a:t>Nasal  Bone (NB)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b="1" dirty="0" smtClean="0">
                        <a:effectLst/>
                        <a:latin typeface="+mj-lt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 smtClean="0">
                          <a:effectLst/>
                          <a:latin typeface="+mj-lt"/>
                        </a:rPr>
                        <a:t>Fronto-Maxillary Angle (FMF angle)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b="1" dirty="0">
                        <a:effectLst/>
                        <a:latin typeface="+mj-lt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 smtClean="0">
                          <a:effectLst/>
                          <a:latin typeface="+mj-lt"/>
                        </a:rPr>
                        <a:t>Ductus Venosus (DV) Flow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b="1" dirty="0">
                        <a:effectLst/>
                        <a:latin typeface="+mj-lt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 smtClean="0">
                          <a:effectLst/>
                          <a:latin typeface="+mj-lt"/>
                        </a:rPr>
                        <a:t>Tricuspid  Valve (TV) Flow</a:t>
                      </a:r>
                      <a:endParaRPr lang="en-US" b="1" dirty="0">
                        <a:effectLst/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 smtClean="0">
                          <a:latin typeface="+mj-lt"/>
                        </a:rPr>
                        <a:t>Ductus Venosus Pulsatility Index for Veins (DV PIV)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lang="en-US" b="1" dirty="0" smtClean="0">
                        <a:latin typeface="+mj-lt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 smtClean="0">
                          <a:latin typeface="+mj-lt"/>
                        </a:rPr>
                        <a:t>Hepatic</a:t>
                      </a:r>
                      <a:r>
                        <a:rPr lang="en-US" b="1" baseline="0" dirty="0" smtClean="0">
                          <a:latin typeface="+mj-lt"/>
                        </a:rPr>
                        <a:t> </a:t>
                      </a:r>
                      <a:r>
                        <a:rPr lang="en-US" b="1" dirty="0" smtClean="0">
                          <a:latin typeface="+mj-lt"/>
                        </a:rPr>
                        <a:t>Artery Pulsatility Index (HA PI)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 smtClean="0">
                          <a:latin typeface="+mj-lt"/>
                        </a:rPr>
                        <a:t>Maxillary length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800" b="1" dirty="0">
                        <a:latin typeface="+mj-lt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 smtClean="0">
                          <a:latin typeface="+mj-lt"/>
                        </a:rPr>
                        <a:t>Ear length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800" b="1" dirty="0">
                        <a:latin typeface="+mj-lt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 smtClean="0">
                          <a:latin typeface="+mj-lt"/>
                        </a:rPr>
                        <a:t>Femur &amp; humerus length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800" b="1" dirty="0">
                        <a:latin typeface="+mj-lt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 smtClean="0">
                          <a:latin typeface="+mj-lt"/>
                        </a:rPr>
                        <a:t>Single umbilical artery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800" b="1" dirty="0">
                        <a:latin typeface="+mj-lt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 smtClean="0">
                          <a:latin typeface="+mj-lt"/>
                        </a:rPr>
                        <a:t>Megacystis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800" b="1" dirty="0">
                        <a:latin typeface="+mj-lt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 smtClean="0">
                          <a:latin typeface="+mj-lt"/>
                        </a:rPr>
                        <a:t>Exomphalos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800" b="1" dirty="0">
                        <a:latin typeface="+mj-lt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 smtClean="0">
                          <a:latin typeface="+mj-lt"/>
                        </a:rPr>
                        <a:t>Choroid plexus cysts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800" b="1" dirty="0" smtClean="0">
                        <a:latin typeface="+mj-lt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 smtClean="0">
                          <a:latin typeface="+mj-lt"/>
                        </a:rPr>
                        <a:t>Pyelectasis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800" b="1" dirty="0" smtClean="0">
                        <a:latin typeface="+mj-lt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 smtClean="0">
                          <a:latin typeface="+mj-lt"/>
                        </a:rPr>
                        <a:t>Cardiac echogenic foci</a:t>
                      </a:r>
                      <a:endParaRPr lang="en-US" b="1" dirty="0"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373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066800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Preeclampsia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98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Preeclampsia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Preeclampsia, which affects about 2% of pregnancies, is a major cause of </a:t>
            </a:r>
            <a:r>
              <a:rPr lang="en-US" dirty="0" err="1" smtClean="0"/>
              <a:t>perinatal</a:t>
            </a:r>
            <a:r>
              <a:rPr lang="en-US" dirty="0" smtClean="0"/>
              <a:t> and maternal morbidity and mortality</a:t>
            </a:r>
          </a:p>
          <a:p>
            <a:r>
              <a:rPr lang="en-US" dirty="0" smtClean="0"/>
              <a:t>The likelihood of developing preeclampsia is increased by a number of factors in the maternal history, including </a:t>
            </a:r>
            <a:r>
              <a:rPr lang="en-US" b="1" dirty="0" smtClean="0">
                <a:solidFill>
                  <a:srgbClr val="C00000"/>
                </a:solidFill>
              </a:rPr>
              <a:t>Afro-Caribbean race, </a:t>
            </a:r>
            <a:r>
              <a:rPr lang="en-US" b="1" dirty="0" err="1" smtClean="0">
                <a:solidFill>
                  <a:srgbClr val="C00000"/>
                </a:solidFill>
              </a:rPr>
              <a:t>nulliparity</a:t>
            </a:r>
            <a:r>
              <a:rPr lang="en-US" b="1" dirty="0" smtClean="0">
                <a:solidFill>
                  <a:srgbClr val="C00000"/>
                </a:solidFill>
              </a:rPr>
              <a:t>, high body mass index and personal or family history of preeclampsia</a:t>
            </a:r>
            <a:r>
              <a:rPr lang="en-US" dirty="0" smtClean="0"/>
              <a:t>. However, screening by maternal history may detect only about </a:t>
            </a:r>
            <a:r>
              <a:rPr lang="en-US" b="1" dirty="0" smtClean="0"/>
              <a:t>30%</a:t>
            </a:r>
            <a:r>
              <a:rPr lang="en-US" dirty="0" smtClean="0"/>
              <a:t> of those that will develop preeclampsia for a false positive rate of 5%.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42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7526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1866:congenital,dating from intrauterine life</a:t>
            </a:r>
          </a:p>
          <a:p>
            <a:r>
              <a:rPr lang="en-US" dirty="0" smtClean="0"/>
              <a:t>1909:association with maternal age</a:t>
            </a:r>
          </a:p>
          <a:p>
            <a:r>
              <a:rPr lang="en-US" dirty="0" smtClean="0"/>
              <a:t>1914:no increased within families</a:t>
            </a:r>
          </a:p>
          <a:p>
            <a:r>
              <a:rPr lang="en-US" dirty="0" smtClean="0"/>
              <a:t>1914:syphilis,TB,epilepsy,alcholism,insanity,nervouse instability , endocrine abnormalities(thyroid , adrenal , </a:t>
            </a:r>
            <a:r>
              <a:rPr lang="en-US" dirty="0" err="1" smtClean="0"/>
              <a:t>pitiutary</a:t>
            </a:r>
            <a:r>
              <a:rPr lang="en-US" dirty="0" smtClean="0"/>
              <a:t> , thymus)</a:t>
            </a:r>
          </a:p>
          <a:p>
            <a:r>
              <a:rPr lang="en-US" dirty="0" smtClean="0"/>
              <a:t>1932:diz.t:un.equally </a:t>
            </a:r>
            <a:r>
              <a:rPr lang="en-US" dirty="0" err="1" smtClean="0"/>
              <a:t>monoz.t:equally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transmission from mother to the baby</a:t>
            </a:r>
          </a:p>
          <a:p>
            <a:pPr algn="ctr">
              <a:buNone/>
            </a:pPr>
            <a:r>
              <a:rPr lang="en-US" dirty="0" smtClean="0"/>
              <a:t>*** 1934:unequal migration of chromosomes during cell                                                                   division…</a:t>
            </a:r>
            <a:r>
              <a:rPr lang="en-US" dirty="0" err="1" smtClean="0"/>
              <a:t>trisomy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43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measurement of the uterine artery </a:t>
            </a:r>
            <a:r>
              <a:rPr lang="en-US" dirty="0" err="1" smtClean="0"/>
              <a:t>pulsatility</a:t>
            </a:r>
            <a:r>
              <a:rPr lang="en-US" dirty="0" smtClean="0"/>
              <a:t> index (PI) at 11-13 weeks' gestation in combination with </a:t>
            </a: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    maternal history</a:t>
            </a:r>
            <a:r>
              <a:rPr lang="en-US" dirty="0" smtClean="0"/>
              <a:t>(inc)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b="1" dirty="0" smtClean="0">
                <a:solidFill>
                  <a:srgbClr val="C00000"/>
                </a:solidFill>
              </a:rPr>
              <a:t> mean arterial pressure</a:t>
            </a:r>
            <a:r>
              <a:rPr lang="en-US" dirty="0" smtClean="0"/>
              <a:t>(inc) 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b="1" dirty="0" smtClean="0">
                <a:solidFill>
                  <a:srgbClr val="C00000"/>
                </a:solidFill>
              </a:rPr>
              <a:t>serum PAPP-A</a:t>
            </a:r>
            <a:r>
              <a:rPr lang="en-US" dirty="0" smtClean="0"/>
              <a:t>(</a:t>
            </a:r>
            <a:r>
              <a:rPr lang="en-US" dirty="0" err="1" smtClean="0"/>
              <a:t>dec</a:t>
            </a:r>
            <a:r>
              <a:rPr lang="en-US" dirty="0" smtClean="0"/>
              <a:t>…&gt;inc)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b="1" dirty="0" smtClean="0">
                <a:solidFill>
                  <a:srgbClr val="C00000"/>
                </a:solidFill>
              </a:rPr>
              <a:t>placental growth factor (PLGF) </a:t>
            </a:r>
            <a:r>
              <a:rPr lang="en-US" dirty="0" smtClean="0"/>
              <a:t>(</a:t>
            </a:r>
            <a:r>
              <a:rPr lang="en-US" dirty="0" err="1" smtClean="0"/>
              <a:t>dec</a:t>
            </a:r>
            <a:r>
              <a:rPr lang="en-US" dirty="0" smtClean="0"/>
              <a:t>…&gt;inc)</a:t>
            </a:r>
          </a:p>
          <a:p>
            <a:r>
              <a:rPr lang="en-US" dirty="0" smtClean="0"/>
              <a:t>The factors in the maternal history that appear to make a significant independent contribution to the preeclampsia risk assessment included maternal BMI, age, ethnicity, smoking, and parity.</a:t>
            </a:r>
          </a:p>
        </p:txBody>
      </p:sp>
    </p:spTree>
    <p:extLst>
      <p:ext uri="{BB962C8B-B14F-4D97-AF65-F5344CB8AC3E}">
        <p14:creationId xmlns:p14="http://schemas.microsoft.com/office/powerpoint/2010/main" val="121188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early rather than late preeclampsia is associated with an increased risk of </a:t>
            </a:r>
            <a:r>
              <a:rPr lang="en-US" dirty="0" err="1" smtClean="0"/>
              <a:t>perinatal</a:t>
            </a:r>
            <a:r>
              <a:rPr lang="en-US" dirty="0" smtClean="0"/>
              <a:t> mortality and morbidity and both short-term and long-term maternal complications.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Combination of the above mentioned risk factors was shown to predict </a:t>
            </a:r>
            <a:r>
              <a:rPr lang="en-US" sz="5200" b="1" dirty="0" smtClean="0"/>
              <a:t>90%</a:t>
            </a:r>
            <a:r>
              <a:rPr lang="en-US" b="1" dirty="0" smtClean="0"/>
              <a:t> </a:t>
            </a:r>
            <a:r>
              <a:rPr lang="en-US" dirty="0" smtClean="0"/>
              <a:t>of early preeclampsia, </a:t>
            </a:r>
            <a:r>
              <a:rPr lang="en-US" b="1" dirty="0" smtClean="0"/>
              <a:t>35% </a:t>
            </a:r>
            <a:r>
              <a:rPr lang="en-US" dirty="0" smtClean="0"/>
              <a:t>of late preeclampsia, and </a:t>
            </a:r>
            <a:r>
              <a:rPr lang="en-US" b="1" dirty="0" smtClean="0"/>
              <a:t>20% </a:t>
            </a:r>
            <a:r>
              <a:rPr lang="en-US" dirty="0" smtClean="0"/>
              <a:t>of gestational hypertension.</a:t>
            </a:r>
          </a:p>
          <a:p>
            <a:endParaRPr lang="en-US" dirty="0" smtClean="0"/>
          </a:p>
          <a:p>
            <a:r>
              <a:rPr lang="en-US" dirty="0" smtClean="0"/>
              <a:t> This compares favorably with screening based on maternal history alone where only </a:t>
            </a:r>
            <a:r>
              <a:rPr lang="en-US" sz="5200" b="1" dirty="0" smtClean="0"/>
              <a:t>30%</a:t>
            </a:r>
            <a:r>
              <a:rPr lang="en-US" dirty="0" smtClean="0"/>
              <a:t> of early and 20% of late preeclampsia are predicted for a 5% false positive rate.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65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Color%20Doppler_uterine%20arterie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4446620" cy="3463565"/>
          </a:xfrm>
        </p:spPr>
      </p:pic>
      <p:pic>
        <p:nvPicPr>
          <p:cNvPr id="8" name="Content Placeholder 7" descr="Uterine%20arteries%20wave%20form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3200400" y="3733800"/>
            <a:ext cx="5635625" cy="2743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066800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Gender  Determination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19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533400" y="1143000"/>
            <a:ext cx="83820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381000" y="-295656"/>
            <a:ext cx="8385048" cy="136245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dirty="0" smtClean="0">
                <a:ln w="11430">
                  <a:solidFill>
                    <a:srgbClr val="00B0F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Gender  Determination</a:t>
            </a:r>
            <a:endParaRPr lang="en-US" sz="4400" dirty="0">
              <a:ln w="11430">
                <a:solidFill>
                  <a:srgbClr val="00B0F0"/>
                </a:solidFill>
              </a:ln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0352" y="1524000"/>
            <a:ext cx="8385048" cy="1657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353700" indent="-34290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Deciding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whether to carry out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prenatal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invasive testing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 pregnancies at risk of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sex-linked</a:t>
            </a: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genetic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abnormalities</a:t>
            </a:r>
          </a:p>
          <a:p>
            <a:pPr marL="353700" indent="-34290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65760" algn="just">
              <a:buClr>
                <a:srgbClr val="C00000"/>
              </a:buClr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Just  necessary  in  </a:t>
            </a: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male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fetuses</a:t>
            </a: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4750" y="5943600"/>
            <a:ext cx="8516850" cy="146317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>
            <a:off x="7567474" y="2120950"/>
            <a:ext cx="381000" cy="2286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530352" y="3657600"/>
            <a:ext cx="8385048" cy="1898966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353700" lvl="0" indent="-34290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rgbClr val="C6484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53700" lvl="0" indent="-34290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Angle between 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genital tubercle 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&amp;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horizontal line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through the lumbosacral skin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surface:</a:t>
            </a:r>
          </a:p>
          <a:p>
            <a:pPr marL="353700" lvl="0" indent="-34290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708660" lvl="0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Male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if 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&gt; 30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° </a:t>
            </a: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708660" lvl="0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n-US" sz="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708660" lvl="0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Female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if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Parallel  or 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onvergent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(&lt;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20°)</a:t>
            </a:r>
          </a:p>
          <a:p>
            <a:pPr marL="708660" lvl="0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2667000" y="4863618"/>
            <a:ext cx="381000" cy="2286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2667000" y="5165810"/>
            <a:ext cx="381000" cy="2286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73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533400" y="1143000"/>
            <a:ext cx="83820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381000" y="-295656"/>
            <a:ext cx="8385048" cy="136245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dirty="0">
                <a:ln w="11430">
                  <a:solidFill>
                    <a:srgbClr val="00B0F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Test  Properties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30352" y="3048000"/>
            <a:ext cx="8385048" cy="12954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353700" indent="-342900" algn="just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Test  accuracy: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53700" indent="-34290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105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65151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11 wks.                         70.3%</a:t>
            </a:r>
          </a:p>
          <a:p>
            <a:pPr marL="65151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 wks.                         98.7%</a:t>
            </a:r>
          </a:p>
          <a:p>
            <a:pPr marL="65151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13 wks.                         100%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27305" y="4540212"/>
            <a:ext cx="8388095" cy="125687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353700" indent="-342900" algn="just">
              <a:buClr>
                <a:srgbClr val="C00000"/>
              </a:buClr>
              <a:buFont typeface="Courier New" panose="02070309020205020404" pitchFamily="49" charset="0"/>
              <a:buChar char="o"/>
            </a:pPr>
            <a:endParaRPr lang="en-U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53700" indent="-342900" algn="just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male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fetuses, there is a significant increase in the angle of the genital tubercle from the horizontal with CRL increment</a:t>
            </a:r>
          </a:p>
          <a:p>
            <a:pPr marL="353700" indent="-342900" algn="just">
              <a:buClr>
                <a:srgbClr val="C00000"/>
              </a:buClr>
              <a:buFont typeface="Courier New" panose="02070309020205020404" pitchFamily="49" charset="0"/>
              <a:buChar char="o"/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53700" indent="-342900" algn="just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Final 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decision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should 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 undertaken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only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after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12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weeks</a:t>
            </a:r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53700" indent="-342900" algn="just">
              <a:buClr>
                <a:srgbClr val="C00000"/>
              </a:buClr>
              <a:buFont typeface="Courier New" panose="02070309020205020404" pitchFamily="49" charset="0"/>
              <a:buChar char="o"/>
            </a:pP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83096" y="4063821"/>
            <a:ext cx="530398" cy="37798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83096" y="3587430"/>
            <a:ext cx="530398" cy="37798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83096" y="3825626"/>
            <a:ext cx="530398" cy="377985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637536"/>
              </p:ext>
            </p:extLst>
          </p:nvPr>
        </p:nvGraphicFramePr>
        <p:xfrm>
          <a:off x="530351" y="1295400"/>
          <a:ext cx="8351036" cy="153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7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69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69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8551">
                <a:tc>
                  <a:txBody>
                    <a:bodyPr/>
                    <a:lstStyle/>
                    <a:p>
                      <a:pPr algn="ctr"/>
                      <a:endParaRPr lang="en-US" sz="4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Gestational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 Age</a:t>
                      </a:r>
                      <a:endParaRPr lang="en-US" sz="18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  <a:p>
                      <a:pPr algn="ctr"/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Male</a:t>
                      </a:r>
                    </a:p>
                    <a:p>
                      <a:pPr algn="ctr"/>
                      <a:r>
                        <a:rPr lang="en-US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(Wrong</a:t>
                      </a:r>
                      <a:r>
                        <a:rPr lang="en-US" sz="1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 assignment)</a:t>
                      </a:r>
                      <a:endParaRPr lang="en-U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  <a:p>
                      <a:pPr algn="ctr"/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Female</a:t>
                      </a:r>
                    </a:p>
                    <a:p>
                      <a:pPr algn="ctr"/>
                      <a:r>
                        <a:rPr lang="en-US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(Wrong  assignment)</a:t>
                      </a:r>
                      <a:endParaRPr lang="en-U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11 wks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/>
                          <a:latin typeface="+mj-lt"/>
                        </a:rPr>
                        <a:t>56%</a:t>
                      </a:r>
                      <a:endParaRPr lang="en-US" sz="1600" b="1" dirty="0">
                        <a:effectLst/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/>
                          <a:latin typeface="+mj-lt"/>
                        </a:rPr>
                        <a:t>5%</a:t>
                      </a:r>
                      <a:endParaRPr lang="en-US" sz="1600" b="1" dirty="0">
                        <a:effectLst/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12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wks</a:t>
                      </a:r>
                      <a:endParaRPr lang="en-US" sz="16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/>
                          <a:latin typeface="+mj-lt"/>
                        </a:rPr>
                        <a:t>3%</a:t>
                      </a:r>
                      <a:endParaRPr lang="en-US" sz="1600" b="1" dirty="0">
                        <a:effectLst/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/>
                          <a:latin typeface="+mj-lt"/>
                        </a:rPr>
                        <a:t>0%</a:t>
                      </a:r>
                      <a:endParaRPr lang="en-US" sz="1600" b="1" dirty="0">
                        <a:effectLst/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13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wks</a:t>
                      </a:r>
                      <a:endParaRPr lang="en-US" sz="16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/>
                          <a:latin typeface="+mj-lt"/>
                        </a:rPr>
                        <a:t>0%</a:t>
                      </a:r>
                      <a:endParaRPr lang="en-US" sz="1600" b="1" dirty="0">
                        <a:effectLst/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/>
                          <a:latin typeface="+mj-lt"/>
                        </a:rPr>
                        <a:t>0%</a:t>
                      </a:r>
                      <a:endParaRPr lang="en-US" sz="1600" b="1" dirty="0">
                        <a:effectLst/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4750" y="5943600"/>
            <a:ext cx="8516850" cy="14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02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857224" y="2286000"/>
            <a:ext cx="7772400" cy="457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8800" dirty="0" smtClean="0"/>
              <a:t>Thank you</a:t>
            </a:r>
            <a:endParaRPr lang="fa-IR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1960:familial Down syndrome</a:t>
            </a:r>
          </a:p>
          <a:p>
            <a:pPr>
              <a:buNone/>
            </a:pPr>
            <a:r>
              <a:rPr lang="en-US" dirty="0" smtClean="0"/>
              <a:t>              translocation(15:21),no </a:t>
            </a:r>
            <a:r>
              <a:rPr lang="en-US" dirty="0" err="1" smtClean="0"/>
              <a:t>trisomy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1961:mosaism type of Down syndrome</a:t>
            </a:r>
          </a:p>
          <a:p>
            <a:pPr>
              <a:buNone/>
            </a:pPr>
            <a:r>
              <a:rPr lang="en-US" dirty="0" smtClean="0"/>
              <a:t>               </a:t>
            </a:r>
            <a:r>
              <a:rPr lang="en-US" dirty="0" err="1" smtClean="0"/>
              <a:t>mosaism</a:t>
            </a:r>
            <a:r>
              <a:rPr lang="en-US" dirty="0" smtClean="0"/>
              <a:t>  of normal and </a:t>
            </a:r>
            <a:r>
              <a:rPr lang="en-US" dirty="0" err="1" smtClean="0"/>
              <a:t>trisomic</a:t>
            </a:r>
            <a:r>
              <a:rPr lang="en-US" dirty="0" smtClean="0"/>
              <a:t> cells</a:t>
            </a:r>
          </a:p>
          <a:p>
            <a:pPr>
              <a:buNone/>
            </a:pPr>
            <a:r>
              <a:rPr lang="en-US" dirty="0" smtClean="0"/>
              <a:t>    1966:karyotyping of cultured amniotic fluid cells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66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Whole or a segment of long arm of </a:t>
            </a:r>
            <a:r>
              <a:rPr lang="en-US" dirty="0" err="1" smtClean="0"/>
              <a:t>ch</a:t>
            </a:r>
            <a:r>
              <a:rPr lang="en-US" dirty="0" smtClean="0"/>
              <a:t> 21 is in three copies:</a:t>
            </a:r>
          </a:p>
          <a:p>
            <a:pPr>
              <a:buNone/>
            </a:pPr>
            <a:r>
              <a:rPr lang="en-US" dirty="0" smtClean="0"/>
              <a:t>    1-non </a:t>
            </a:r>
            <a:r>
              <a:rPr lang="en-US" dirty="0" err="1" smtClean="0"/>
              <a:t>dysjunction</a:t>
            </a:r>
            <a:r>
              <a:rPr lang="en-US" dirty="0" smtClean="0"/>
              <a:t>(95%)</a:t>
            </a:r>
          </a:p>
          <a:p>
            <a:pPr>
              <a:buNone/>
            </a:pPr>
            <a:r>
              <a:rPr lang="en-US" dirty="0" smtClean="0"/>
              <a:t>    2-translocation</a:t>
            </a:r>
          </a:p>
          <a:p>
            <a:pPr>
              <a:buNone/>
            </a:pPr>
            <a:r>
              <a:rPr lang="en-US" dirty="0" smtClean="0"/>
              <a:t>    3-mosaicism</a:t>
            </a:r>
          </a:p>
          <a:p>
            <a:r>
              <a:rPr lang="en-US" dirty="0" smtClean="0"/>
              <a:t>1991:95% of non </a:t>
            </a:r>
            <a:r>
              <a:rPr lang="en-US" dirty="0" err="1" smtClean="0"/>
              <a:t>dysjunction</a:t>
            </a:r>
            <a:r>
              <a:rPr lang="en-US" dirty="0" smtClean="0"/>
              <a:t>: maternal origin</a:t>
            </a:r>
          </a:p>
        </p:txBody>
      </p:sp>
    </p:spTree>
    <p:extLst>
      <p:ext uri="{BB962C8B-B14F-4D97-AF65-F5344CB8AC3E}">
        <p14:creationId xmlns:p14="http://schemas.microsoft.com/office/powerpoint/2010/main" val="351774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Only amniocentesis 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2286000"/>
            <a:ext cx="7772400" cy="4572000"/>
          </a:xfrm>
        </p:spPr>
        <p:txBody>
          <a:bodyPr/>
          <a:lstStyle/>
          <a:p>
            <a:r>
              <a:rPr lang="en-US" dirty="0" smtClean="0"/>
              <a:t>1-private health care system:&gt;35 y </a:t>
            </a:r>
          </a:p>
          <a:p>
            <a:pPr>
              <a:buNone/>
            </a:pPr>
            <a:r>
              <a:rPr lang="en-US" dirty="0" smtClean="0"/>
              <a:t>    was 5% now 10% and more!</a:t>
            </a:r>
          </a:p>
          <a:p>
            <a:pPr>
              <a:buNone/>
            </a:pPr>
            <a:r>
              <a:rPr lang="en-US" dirty="0" smtClean="0"/>
              <a:t>    2- NHS:5% pregnant mothers…&gt;37-40 y</a:t>
            </a:r>
          </a:p>
          <a:p>
            <a:pPr>
              <a:buNone/>
            </a:pPr>
            <a:r>
              <a:rPr lang="en-US" dirty="0" smtClean="0"/>
              <a:t>    only 30% of </a:t>
            </a:r>
            <a:r>
              <a:rPr lang="en-US" dirty="0" err="1" smtClean="0"/>
              <a:t>trisomy</a:t>
            </a:r>
            <a:r>
              <a:rPr lang="en-US" dirty="0" smtClean="0"/>
              <a:t> 21 babies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82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533400" y="1143000"/>
            <a:ext cx="83820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381000" y="-295656"/>
            <a:ext cx="8385048" cy="136245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sz="4400" dirty="0" smtClean="0">
                <a:ln w="11430">
                  <a:solidFill>
                    <a:srgbClr val="00B0F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Aneuploidy  Screening</a:t>
            </a:r>
            <a:endParaRPr lang="en-US" sz="4400" dirty="0">
              <a:ln w="11430">
                <a:solidFill>
                  <a:srgbClr val="00B0F0"/>
                </a:solidFill>
              </a:ln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4750" y="5949683"/>
            <a:ext cx="8516850" cy="146317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15883460"/>
              </p:ext>
            </p:extLst>
          </p:nvPr>
        </p:nvGraphicFramePr>
        <p:xfrm>
          <a:off x="381000" y="2133600"/>
          <a:ext cx="8458200" cy="53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74546243"/>
              </p:ext>
            </p:extLst>
          </p:nvPr>
        </p:nvGraphicFramePr>
        <p:xfrm>
          <a:off x="0" y="1676400"/>
          <a:ext cx="9677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127899" y="2667000"/>
            <a:ext cx="829128" cy="914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190672" y="2667000"/>
            <a:ext cx="829128" cy="914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257143" y="2663762"/>
            <a:ext cx="822960" cy="9176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075872" y="2667000"/>
            <a:ext cx="82912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78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CRL measurement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CRL measurements can be carried out </a:t>
            </a:r>
            <a:r>
              <a:rPr lang="en-US" dirty="0" smtClean="0"/>
              <a:t>transabdominally or </a:t>
            </a:r>
            <a:r>
              <a:rPr lang="en-US" dirty="0"/>
              <a:t>transvaginally.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b="1" u="sng" dirty="0"/>
              <a:t>midline sagittal section </a:t>
            </a:r>
            <a:r>
              <a:rPr lang="en-US" dirty="0"/>
              <a:t>of the </a:t>
            </a:r>
            <a:r>
              <a:rPr lang="en-US" dirty="0" smtClean="0"/>
              <a:t>whole embryo  </a:t>
            </a:r>
            <a:r>
              <a:rPr lang="en-US" dirty="0"/>
              <a:t>or  fetus  should  be  </a:t>
            </a:r>
            <a:r>
              <a:rPr lang="en-US" dirty="0" smtClean="0"/>
              <a:t>obtained. </a:t>
            </a:r>
          </a:p>
        </p:txBody>
      </p:sp>
    </p:spTree>
    <p:extLst>
      <p:ext uri="{BB962C8B-B14F-4D97-AF65-F5344CB8AC3E}">
        <p14:creationId xmlns:p14="http://schemas.microsoft.com/office/powerpoint/2010/main" val="106552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NT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5867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- CRL:45-84 mm (11w-13w 6d)</a:t>
            </a:r>
          </a:p>
          <a:p>
            <a:pPr>
              <a:buNone/>
            </a:pPr>
            <a:r>
              <a:rPr lang="en-US" dirty="0" smtClean="0"/>
              <a:t>- TAS(95% success)=TVS(other 5%)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- Waiting for spontaneous fetal movement, asking the mother to    cough, tapping the maternal abdomen(amnion membrane!)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21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</TotalTime>
  <Words>1356</Words>
  <Application>Microsoft Office PowerPoint</Application>
  <PresentationFormat>On-screen Show (4:3)</PresentationFormat>
  <Paragraphs>312</Paragraphs>
  <Slides>36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Arial</vt:lpstr>
      <vt:lpstr>Calibri</vt:lpstr>
      <vt:lpstr>Courier New</vt:lpstr>
      <vt:lpstr>Franklin Gothic Book</vt:lpstr>
      <vt:lpstr>Perpetua</vt:lpstr>
      <vt:lpstr>Tahoma</vt:lpstr>
      <vt:lpstr>Times New Roman</vt:lpstr>
      <vt:lpstr>Wingdings</vt:lpstr>
      <vt:lpstr>Wingdings 2</vt:lpstr>
      <vt:lpstr>Equity</vt:lpstr>
      <vt:lpstr>First trimester screening</vt:lpstr>
      <vt:lpstr>PowerPoint Presentation</vt:lpstr>
      <vt:lpstr>PowerPoint Presentation</vt:lpstr>
      <vt:lpstr>PowerPoint Presentation</vt:lpstr>
      <vt:lpstr>PowerPoint Presentation</vt:lpstr>
      <vt:lpstr>Only amniocentesis !</vt:lpstr>
      <vt:lpstr>Aneuploidy  Screening</vt:lpstr>
      <vt:lpstr>CRL measurement</vt:lpstr>
      <vt:lpstr>NT measurement</vt:lpstr>
      <vt:lpstr>NT measurement</vt:lpstr>
      <vt:lpstr>PowerPoint Presentation</vt:lpstr>
      <vt:lpstr>PowerPoint Presentation</vt:lpstr>
      <vt:lpstr>11-14 week sonography</vt:lpstr>
      <vt:lpstr>PowerPoint Presentation</vt:lpstr>
      <vt:lpstr>Maternal  Serum  Biomarkers</vt:lpstr>
      <vt:lpstr>Down screening</vt:lpstr>
      <vt:lpstr>PowerPoint Presentation</vt:lpstr>
      <vt:lpstr>OSCAR</vt:lpstr>
      <vt:lpstr>Maternal age+NT+FHR+FreeBHCG+PAPP-A</vt:lpstr>
      <vt:lpstr> New US markers</vt:lpstr>
      <vt:lpstr>Aneuploidy  Screening</vt:lpstr>
      <vt:lpstr>Trisomy  21  Screening</vt:lpstr>
      <vt:lpstr>NB</vt:lpstr>
      <vt:lpstr>Increased NT/ Abnormal reverse a wave in ductus</vt:lpstr>
      <vt:lpstr>PowerPoint Presentation</vt:lpstr>
      <vt:lpstr>PowerPoint Presentation</vt:lpstr>
      <vt:lpstr>Additional  US  Markers</vt:lpstr>
      <vt:lpstr>Preeclampsia</vt:lpstr>
      <vt:lpstr>Preeclampsia</vt:lpstr>
      <vt:lpstr>PowerPoint Presentation</vt:lpstr>
      <vt:lpstr>PowerPoint Presentation</vt:lpstr>
      <vt:lpstr>PowerPoint Presentation</vt:lpstr>
      <vt:lpstr>Gender  Determination</vt:lpstr>
      <vt:lpstr>Gender  Determination</vt:lpstr>
      <vt:lpstr>Test  Properties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رادیولوژی</dc:creator>
  <cp:lastModifiedBy>reza shirali</cp:lastModifiedBy>
  <cp:revision>62</cp:revision>
  <dcterms:created xsi:type="dcterms:W3CDTF">2006-08-16T00:00:00Z</dcterms:created>
  <dcterms:modified xsi:type="dcterms:W3CDTF">2018-10-16T18:20:12Z</dcterms:modified>
</cp:coreProperties>
</file>