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728" y="759852"/>
            <a:ext cx="11359167" cy="2717443"/>
          </a:xfrm>
        </p:spPr>
        <p:txBody>
          <a:bodyPr/>
          <a:lstStyle/>
          <a:p>
            <a:r>
              <a:rPr lang="en-CA" sz="3600" dirty="0"/>
              <a:t>Abnormal uterine bleeding in adolescents: Evaluation and approach to diagnosis</a:t>
            </a:r>
          </a:p>
        </p:txBody>
      </p:sp>
      <p:sp>
        <p:nvSpPr>
          <p:cNvPr id="3" name="Subtitle 2"/>
          <p:cNvSpPr>
            <a:spLocks noGrp="1"/>
          </p:cNvSpPr>
          <p:nvPr>
            <p:ph type="subTitle" idx="1"/>
          </p:nvPr>
        </p:nvSpPr>
        <p:spPr/>
        <p:txBody>
          <a:bodyPr/>
          <a:lstStyle/>
          <a:p>
            <a:pPr algn="ctr"/>
            <a:endParaRPr lang="en-CA" dirty="0"/>
          </a:p>
        </p:txBody>
      </p:sp>
    </p:spTree>
    <p:extLst>
      <p:ext uri="{BB962C8B-B14F-4D97-AF65-F5344CB8AC3E}">
        <p14:creationId xmlns:p14="http://schemas.microsoft.com/office/powerpoint/2010/main" val="21594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16228"/>
          </a:xfrm>
        </p:spPr>
        <p:txBody>
          <a:bodyPr/>
          <a:lstStyle/>
          <a:p>
            <a:r>
              <a:rPr lang="en-CA" sz="2800" dirty="0">
                <a:solidFill>
                  <a:srgbClr val="FFFF00"/>
                </a:solidFill>
              </a:rPr>
              <a:t>Excessive menstrual bleeding :</a:t>
            </a:r>
            <a:r>
              <a:rPr lang="en-CA" dirty="0"/>
              <a:t/>
            </a:r>
            <a:br>
              <a:rPr lang="en-CA" dirty="0"/>
            </a:br>
            <a:endParaRPr lang="en-CA" dirty="0"/>
          </a:p>
        </p:txBody>
      </p:sp>
      <p:sp>
        <p:nvSpPr>
          <p:cNvPr id="3" name="Content Placeholder 2"/>
          <p:cNvSpPr>
            <a:spLocks noGrp="1"/>
          </p:cNvSpPr>
          <p:nvPr>
            <p:ph idx="1"/>
          </p:nvPr>
        </p:nvSpPr>
        <p:spPr>
          <a:xfrm>
            <a:off x="646111" y="1853248"/>
            <a:ext cx="8946541" cy="4195481"/>
          </a:xfrm>
        </p:spPr>
        <p:txBody>
          <a:bodyPr/>
          <a:lstStyle/>
          <a:p>
            <a:r>
              <a:rPr lang="en-CA" dirty="0" smtClean="0"/>
              <a:t>Excessive </a:t>
            </a:r>
            <a:r>
              <a:rPr lang="en-CA" dirty="0"/>
              <a:t>menstrual bleeding may be </a:t>
            </a:r>
            <a:r>
              <a:rPr lang="en-CA" dirty="0">
                <a:solidFill>
                  <a:srgbClr val="FFFF00"/>
                </a:solidFill>
              </a:rPr>
              <a:t>prolonged (&gt;7 days) </a:t>
            </a:r>
            <a:r>
              <a:rPr lang="en-CA" dirty="0"/>
              <a:t>or of </a:t>
            </a:r>
            <a:r>
              <a:rPr lang="en-CA" dirty="0">
                <a:solidFill>
                  <a:srgbClr val="FFFF00"/>
                </a:solidFill>
              </a:rPr>
              <a:t>increased volume (&gt;80 mL/cycle)</a:t>
            </a:r>
            <a:r>
              <a:rPr lang="en-CA" dirty="0"/>
              <a:t>. Because neither patients nor clinicians can accurately estimate the volume of blood loss, excessive menstrual bleeding is often defined clinically (</a:t>
            </a:r>
            <a:r>
              <a:rPr lang="en-CA" dirty="0" err="1"/>
              <a:t>eg</a:t>
            </a:r>
            <a:r>
              <a:rPr lang="en-CA" dirty="0"/>
              <a:t>, soaks a pad or tampon more </a:t>
            </a:r>
            <a:r>
              <a:rPr lang="en-CA" dirty="0">
                <a:solidFill>
                  <a:srgbClr val="FFFF00"/>
                </a:solidFill>
              </a:rPr>
              <a:t>than every two hours </a:t>
            </a:r>
            <a:endParaRPr lang="en-CA" dirty="0" smtClean="0">
              <a:solidFill>
                <a:srgbClr val="FFFF00"/>
              </a:solidFill>
            </a:endParaRPr>
          </a:p>
          <a:p>
            <a:r>
              <a:rPr lang="en-CA" dirty="0" smtClean="0">
                <a:solidFill>
                  <a:srgbClr val="FFFF00"/>
                </a:solidFill>
              </a:rPr>
              <a:t>In </a:t>
            </a:r>
            <a:r>
              <a:rPr lang="en-CA" dirty="0">
                <a:solidFill>
                  <a:srgbClr val="FFFF00"/>
                </a:solidFill>
              </a:rPr>
              <a:t>adolescents</a:t>
            </a:r>
            <a:r>
              <a:rPr lang="en-CA" dirty="0"/>
              <a:t>, excessive menstrual bleeding </a:t>
            </a:r>
            <a:r>
              <a:rPr lang="en-CA" dirty="0">
                <a:solidFill>
                  <a:srgbClr val="FFFF00"/>
                </a:solidFill>
              </a:rPr>
              <a:t>typically occurs </a:t>
            </a:r>
            <a:r>
              <a:rPr lang="en-CA" dirty="0"/>
              <a:t>at irregular intervals, indicating that it is </a:t>
            </a:r>
            <a:r>
              <a:rPr lang="en-CA" dirty="0" err="1">
                <a:solidFill>
                  <a:srgbClr val="FFFF00"/>
                </a:solidFill>
              </a:rPr>
              <a:t>anovulatory</a:t>
            </a:r>
            <a:r>
              <a:rPr lang="en-CA" dirty="0">
                <a:solidFill>
                  <a:srgbClr val="FFFF00"/>
                </a:solidFill>
              </a:rPr>
              <a:t>. </a:t>
            </a:r>
          </a:p>
        </p:txBody>
      </p:sp>
    </p:spTree>
    <p:extLst>
      <p:ext uri="{BB962C8B-B14F-4D97-AF65-F5344CB8AC3E}">
        <p14:creationId xmlns:p14="http://schemas.microsoft.com/office/powerpoint/2010/main" val="338500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solidFill>
                  <a:srgbClr val="FFFF00"/>
                </a:solidFill>
              </a:rPr>
              <a:t>Bleeding disorders </a:t>
            </a:r>
            <a:r>
              <a:rPr lang="en-CA" dirty="0"/>
              <a:t>among adolescents with excessive menstrual bleeding include, but are not limited to</a:t>
            </a:r>
            <a:r>
              <a:rPr lang="en-CA" dirty="0">
                <a:solidFill>
                  <a:srgbClr val="FFFF00"/>
                </a:solidFill>
              </a:rPr>
              <a:t>, von </a:t>
            </a:r>
            <a:r>
              <a:rPr lang="en-CA" dirty="0" err="1">
                <a:solidFill>
                  <a:srgbClr val="FFFF00"/>
                </a:solidFill>
              </a:rPr>
              <a:t>Willebrand</a:t>
            </a:r>
            <a:r>
              <a:rPr lang="en-CA" dirty="0">
                <a:solidFill>
                  <a:srgbClr val="FFFF00"/>
                </a:solidFill>
              </a:rPr>
              <a:t> disease</a:t>
            </a:r>
            <a:r>
              <a:rPr lang="en-CA" dirty="0"/>
              <a:t>, </a:t>
            </a:r>
            <a:r>
              <a:rPr lang="en-CA" dirty="0">
                <a:solidFill>
                  <a:srgbClr val="FFFF00"/>
                </a:solidFill>
              </a:rPr>
              <a:t>immune thrombocytopenia</a:t>
            </a:r>
            <a:r>
              <a:rPr lang="en-CA" dirty="0"/>
              <a:t>, </a:t>
            </a:r>
            <a:r>
              <a:rPr lang="en-CA" dirty="0">
                <a:solidFill>
                  <a:srgbClr val="FFFF00"/>
                </a:solidFill>
              </a:rPr>
              <a:t>platelet dysfunction</a:t>
            </a:r>
            <a:r>
              <a:rPr lang="en-CA" dirty="0"/>
              <a:t>, and </a:t>
            </a:r>
            <a:r>
              <a:rPr lang="en-CA" dirty="0">
                <a:solidFill>
                  <a:srgbClr val="FFFF00"/>
                </a:solidFill>
              </a:rPr>
              <a:t>thrombocytopenia secondary to malignancy </a:t>
            </a:r>
            <a:r>
              <a:rPr lang="en-CA" dirty="0"/>
              <a:t>or </a:t>
            </a:r>
            <a:r>
              <a:rPr lang="en-CA" dirty="0">
                <a:solidFill>
                  <a:srgbClr val="FFFF00"/>
                </a:solidFill>
              </a:rPr>
              <a:t>treatment for malignancy</a:t>
            </a:r>
            <a:r>
              <a:rPr lang="en-CA" dirty="0"/>
              <a:t> (</a:t>
            </a:r>
            <a:r>
              <a:rPr lang="en-CA" dirty="0" err="1"/>
              <a:t>ie</a:t>
            </a:r>
            <a:r>
              <a:rPr lang="en-CA" dirty="0"/>
              <a:t>, chemotherapy or hematopoietic stem cell </a:t>
            </a:r>
            <a:r>
              <a:rPr lang="en-CA" dirty="0" err="1" smtClean="0"/>
              <a:t>transplantatio</a:t>
            </a:r>
            <a:r>
              <a:rPr lang="en-CA" dirty="0" smtClean="0"/>
              <a:t>].</a:t>
            </a:r>
          </a:p>
          <a:p>
            <a:r>
              <a:rPr lang="en-CA" dirty="0" smtClean="0"/>
              <a:t> </a:t>
            </a:r>
            <a:r>
              <a:rPr lang="en-CA" dirty="0"/>
              <a:t>Among these, </a:t>
            </a:r>
            <a:r>
              <a:rPr lang="en-CA" dirty="0">
                <a:solidFill>
                  <a:srgbClr val="FFFF00"/>
                </a:solidFill>
              </a:rPr>
              <a:t>von </a:t>
            </a:r>
            <a:r>
              <a:rPr lang="en-CA" dirty="0" err="1">
                <a:solidFill>
                  <a:srgbClr val="FFFF00"/>
                </a:solidFill>
              </a:rPr>
              <a:t>Willebrand</a:t>
            </a:r>
            <a:r>
              <a:rPr lang="en-CA" dirty="0"/>
              <a:t> disease is most </a:t>
            </a:r>
            <a:r>
              <a:rPr lang="en-CA" dirty="0" smtClean="0">
                <a:solidFill>
                  <a:srgbClr val="FFFF00"/>
                </a:solidFill>
              </a:rPr>
              <a:t>common</a:t>
            </a:r>
            <a:endParaRPr lang="en-CA" dirty="0">
              <a:solidFill>
                <a:srgbClr val="FFFF00"/>
              </a:solidFill>
            </a:endParaRPr>
          </a:p>
        </p:txBody>
      </p:sp>
    </p:spTree>
    <p:extLst>
      <p:ext uri="{BB962C8B-B14F-4D97-AF65-F5344CB8AC3E}">
        <p14:creationId xmlns:p14="http://schemas.microsoft.com/office/powerpoint/2010/main" val="3194585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60" y="233778"/>
            <a:ext cx="9404723" cy="1400530"/>
          </a:xfrm>
        </p:spPr>
        <p:txBody>
          <a:bodyPr/>
          <a:lstStyle/>
          <a:p>
            <a:r>
              <a:rPr lang="en-CA" dirty="0" smtClean="0"/>
              <a:t>Lab:</a:t>
            </a:r>
            <a:endParaRPr lang="en-CA" dirty="0"/>
          </a:p>
        </p:txBody>
      </p:sp>
      <p:sp>
        <p:nvSpPr>
          <p:cNvPr id="3" name="Content Placeholder 2"/>
          <p:cNvSpPr>
            <a:spLocks noGrp="1"/>
          </p:cNvSpPr>
          <p:nvPr>
            <p:ph idx="1"/>
          </p:nvPr>
        </p:nvSpPr>
        <p:spPr>
          <a:xfrm>
            <a:off x="420732" y="1287887"/>
            <a:ext cx="8710389" cy="4690055"/>
          </a:xfrm>
        </p:spPr>
        <p:txBody>
          <a:bodyPr>
            <a:normAutofit/>
          </a:bodyPr>
          <a:lstStyle/>
          <a:p>
            <a:r>
              <a:rPr lang="en-CA" dirty="0"/>
              <a:t>The </a:t>
            </a:r>
            <a:r>
              <a:rPr lang="en-CA" dirty="0">
                <a:solidFill>
                  <a:srgbClr val="FFFF00"/>
                </a:solidFill>
              </a:rPr>
              <a:t>minimum laboratory </a:t>
            </a:r>
            <a:r>
              <a:rPr lang="en-CA" dirty="0"/>
              <a:t>evaluation for bleeding disorder in adolescents with excessive menstrual bleeding should include </a:t>
            </a:r>
          </a:p>
          <a:p>
            <a:r>
              <a:rPr lang="en-CA" dirty="0" smtClean="0"/>
              <a:t>●</a:t>
            </a:r>
            <a:r>
              <a:rPr lang="en-CA" dirty="0">
                <a:solidFill>
                  <a:srgbClr val="FFFF00"/>
                </a:solidFill>
              </a:rPr>
              <a:t>Complete blood count </a:t>
            </a:r>
            <a:r>
              <a:rPr lang="en-CA" dirty="0"/>
              <a:t>with platelets and examination of the </a:t>
            </a:r>
            <a:r>
              <a:rPr lang="en-CA" dirty="0">
                <a:solidFill>
                  <a:srgbClr val="FFFF00"/>
                </a:solidFill>
              </a:rPr>
              <a:t>peripheral blood smear </a:t>
            </a:r>
            <a:r>
              <a:rPr lang="en-CA" dirty="0"/>
              <a:t>and ferritin to detect anemia, iron deficiency without </a:t>
            </a:r>
            <a:r>
              <a:rPr lang="en-CA" dirty="0" smtClean="0"/>
              <a:t>anemia, </a:t>
            </a:r>
            <a:r>
              <a:rPr lang="en-CA" dirty="0"/>
              <a:t>or </a:t>
            </a:r>
            <a:r>
              <a:rPr lang="en-CA" dirty="0" smtClean="0"/>
              <a:t>thrombocytopenia</a:t>
            </a:r>
          </a:p>
          <a:p>
            <a:r>
              <a:rPr lang="en-CA" dirty="0" smtClean="0"/>
              <a:t>●</a:t>
            </a:r>
            <a:r>
              <a:rPr lang="en-CA" dirty="0">
                <a:solidFill>
                  <a:srgbClr val="FFFF00"/>
                </a:solidFill>
              </a:rPr>
              <a:t>Coagulation panel</a:t>
            </a:r>
            <a:r>
              <a:rPr lang="en-CA" dirty="0"/>
              <a:t> (activated partial thromboplastin time [</a:t>
            </a:r>
            <a:r>
              <a:rPr lang="en-CA" dirty="0" err="1">
                <a:solidFill>
                  <a:srgbClr val="FFFF00"/>
                </a:solidFill>
              </a:rPr>
              <a:t>aPTT</a:t>
            </a:r>
            <a:r>
              <a:rPr lang="en-CA" dirty="0"/>
              <a:t>]/partial thromboplastin time [</a:t>
            </a:r>
            <a:r>
              <a:rPr lang="en-CA" dirty="0">
                <a:solidFill>
                  <a:srgbClr val="FFFF00"/>
                </a:solidFill>
              </a:rPr>
              <a:t>PTT]</a:t>
            </a:r>
            <a:r>
              <a:rPr lang="en-CA" dirty="0"/>
              <a:t>, prothrombin time [</a:t>
            </a:r>
            <a:r>
              <a:rPr lang="en-CA" dirty="0">
                <a:solidFill>
                  <a:srgbClr val="FFFF00"/>
                </a:solidFill>
              </a:rPr>
              <a:t>PT</a:t>
            </a:r>
            <a:r>
              <a:rPr lang="en-CA" dirty="0"/>
              <a:t>], and </a:t>
            </a:r>
            <a:r>
              <a:rPr lang="en-CA" dirty="0">
                <a:solidFill>
                  <a:srgbClr val="FFFF00"/>
                </a:solidFill>
              </a:rPr>
              <a:t>fibrinogen</a:t>
            </a:r>
            <a:r>
              <a:rPr lang="en-CA" dirty="0" smtClean="0"/>
              <a:t>)</a:t>
            </a:r>
          </a:p>
          <a:p>
            <a:r>
              <a:rPr lang="en-CA" dirty="0" smtClean="0"/>
              <a:t>The </a:t>
            </a:r>
            <a:r>
              <a:rPr lang="en-CA" dirty="0"/>
              <a:t>evaluation generally also includes a </a:t>
            </a:r>
            <a:r>
              <a:rPr lang="en-CA" dirty="0">
                <a:solidFill>
                  <a:srgbClr val="FFFF00"/>
                </a:solidFill>
              </a:rPr>
              <a:t>von </a:t>
            </a:r>
            <a:r>
              <a:rPr lang="en-CA" dirty="0" err="1">
                <a:solidFill>
                  <a:srgbClr val="FFFF00"/>
                </a:solidFill>
              </a:rPr>
              <a:t>Willebrand</a:t>
            </a:r>
            <a:r>
              <a:rPr lang="en-CA" dirty="0">
                <a:solidFill>
                  <a:srgbClr val="FFFF00"/>
                </a:solidFill>
              </a:rPr>
              <a:t> panel </a:t>
            </a:r>
            <a:endParaRPr lang="en-CA" dirty="0" smtClean="0">
              <a:solidFill>
                <a:srgbClr val="FFFF00"/>
              </a:solidFill>
            </a:endParaRPr>
          </a:p>
          <a:p>
            <a:r>
              <a:rPr lang="en-CA" dirty="0" smtClean="0"/>
              <a:t>●</a:t>
            </a:r>
            <a:r>
              <a:rPr lang="en-CA" dirty="0"/>
              <a:t>Plasma von </a:t>
            </a:r>
            <a:r>
              <a:rPr lang="en-CA" dirty="0" err="1"/>
              <a:t>Willebrand</a:t>
            </a:r>
            <a:r>
              <a:rPr lang="en-CA" dirty="0"/>
              <a:t> factor (</a:t>
            </a:r>
            <a:r>
              <a:rPr lang="en-CA" dirty="0">
                <a:solidFill>
                  <a:srgbClr val="FFFF00"/>
                </a:solidFill>
              </a:rPr>
              <a:t>VWF) </a:t>
            </a:r>
            <a:r>
              <a:rPr lang="en-CA" dirty="0" smtClean="0">
                <a:solidFill>
                  <a:srgbClr val="FFFF00"/>
                </a:solidFill>
              </a:rPr>
              <a:t>antigen</a:t>
            </a:r>
          </a:p>
          <a:p>
            <a:r>
              <a:rPr lang="en-CA" dirty="0" smtClean="0"/>
              <a:t>●</a:t>
            </a:r>
            <a:r>
              <a:rPr lang="en-CA" dirty="0"/>
              <a:t>Plasma </a:t>
            </a:r>
            <a:r>
              <a:rPr lang="en-CA" dirty="0">
                <a:solidFill>
                  <a:srgbClr val="FFFF00"/>
                </a:solidFill>
              </a:rPr>
              <a:t>VWF activity (</a:t>
            </a:r>
            <a:r>
              <a:rPr lang="en-CA" dirty="0" err="1">
                <a:solidFill>
                  <a:srgbClr val="FFFF00"/>
                </a:solidFill>
              </a:rPr>
              <a:t>ristocetin</a:t>
            </a:r>
            <a:r>
              <a:rPr lang="en-CA" dirty="0">
                <a:solidFill>
                  <a:srgbClr val="FFFF00"/>
                </a:solidFill>
              </a:rPr>
              <a:t> cofactor activity</a:t>
            </a:r>
            <a:r>
              <a:rPr lang="en-CA" dirty="0" smtClean="0">
                <a:solidFill>
                  <a:srgbClr val="FFFF00"/>
                </a:solidFill>
              </a:rPr>
              <a:t>)</a:t>
            </a:r>
          </a:p>
          <a:p>
            <a:r>
              <a:rPr lang="en-CA" dirty="0" smtClean="0"/>
              <a:t>●</a:t>
            </a:r>
            <a:r>
              <a:rPr lang="en-CA" dirty="0">
                <a:solidFill>
                  <a:srgbClr val="FFFF00"/>
                </a:solidFill>
              </a:rPr>
              <a:t>Factor VIII activity</a:t>
            </a:r>
          </a:p>
        </p:txBody>
      </p:sp>
    </p:spTree>
    <p:extLst>
      <p:ext uri="{BB962C8B-B14F-4D97-AF65-F5344CB8AC3E}">
        <p14:creationId xmlns:p14="http://schemas.microsoft.com/office/powerpoint/2010/main" val="1316007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solidFill>
                  <a:srgbClr val="FFFF00"/>
                </a:solidFill>
              </a:rPr>
              <a:t>SEVERITY CLASSIFICATION </a:t>
            </a:r>
          </a:p>
        </p:txBody>
      </p:sp>
      <p:sp>
        <p:nvSpPr>
          <p:cNvPr id="3" name="Content Placeholder 2"/>
          <p:cNvSpPr>
            <a:spLocks noGrp="1"/>
          </p:cNvSpPr>
          <p:nvPr>
            <p:ph idx="1"/>
          </p:nvPr>
        </p:nvSpPr>
        <p:spPr>
          <a:xfrm>
            <a:off x="646111" y="1152983"/>
            <a:ext cx="8946541" cy="4195481"/>
          </a:xfrm>
        </p:spPr>
        <p:txBody>
          <a:bodyPr>
            <a:normAutofit/>
          </a:bodyPr>
          <a:lstStyle/>
          <a:p>
            <a:r>
              <a:rPr lang="en-CA" dirty="0" smtClean="0"/>
              <a:t>The </a:t>
            </a:r>
            <a:r>
              <a:rPr lang="en-CA" dirty="0"/>
              <a:t>treatment of </a:t>
            </a:r>
            <a:r>
              <a:rPr lang="en-CA" dirty="0" err="1"/>
              <a:t>anovulatory</a:t>
            </a:r>
            <a:r>
              <a:rPr lang="en-CA" dirty="0"/>
              <a:t> uterine bleeding varies with severity, which is classified as follows</a:t>
            </a:r>
            <a:r>
              <a:rPr lang="en-CA" dirty="0" smtClean="0"/>
              <a:t>:</a:t>
            </a:r>
          </a:p>
          <a:p>
            <a:r>
              <a:rPr lang="en-CA" dirty="0" smtClean="0"/>
              <a:t>●</a:t>
            </a:r>
            <a:r>
              <a:rPr lang="en-CA" dirty="0">
                <a:solidFill>
                  <a:srgbClr val="FFFF00"/>
                </a:solidFill>
              </a:rPr>
              <a:t>Mild</a:t>
            </a:r>
            <a:r>
              <a:rPr lang="en-CA" dirty="0"/>
              <a:t> – Longer than normal menses (&gt;7 days) or shortened cycles (&lt;24 days) for ≥2 months, with slightly or moderately increased menstrual flow; hemoglobin is usually normal </a:t>
            </a:r>
            <a:r>
              <a:rPr lang="en-CA" dirty="0">
                <a:solidFill>
                  <a:srgbClr val="FFFF00"/>
                </a:solidFill>
              </a:rPr>
              <a:t>(≥12 g/</a:t>
            </a:r>
            <a:r>
              <a:rPr lang="en-CA" dirty="0" err="1">
                <a:solidFill>
                  <a:srgbClr val="FFFF00"/>
                </a:solidFill>
              </a:rPr>
              <a:t>dL</a:t>
            </a:r>
            <a:r>
              <a:rPr lang="en-CA" dirty="0">
                <a:solidFill>
                  <a:srgbClr val="FFFF00"/>
                </a:solidFill>
              </a:rPr>
              <a:t>) </a:t>
            </a:r>
            <a:r>
              <a:rPr lang="en-CA" dirty="0"/>
              <a:t>but may be </a:t>
            </a:r>
            <a:r>
              <a:rPr lang="en-CA" dirty="0">
                <a:solidFill>
                  <a:srgbClr val="FFFF00"/>
                </a:solidFill>
              </a:rPr>
              <a:t>mildly decreased</a:t>
            </a:r>
            <a:r>
              <a:rPr lang="en-CA" dirty="0"/>
              <a:t> (10 to 12 g/</a:t>
            </a:r>
            <a:r>
              <a:rPr lang="en-CA" dirty="0" err="1"/>
              <a:t>dL</a:t>
            </a:r>
            <a:r>
              <a:rPr lang="en-CA" dirty="0"/>
              <a:t>) </a:t>
            </a:r>
            <a:endParaRPr lang="en-CA" dirty="0" smtClean="0"/>
          </a:p>
          <a:p>
            <a:r>
              <a:rPr lang="en-CA" dirty="0" smtClean="0"/>
              <a:t>●</a:t>
            </a:r>
            <a:r>
              <a:rPr lang="en-CA" dirty="0">
                <a:solidFill>
                  <a:srgbClr val="FFFF00"/>
                </a:solidFill>
              </a:rPr>
              <a:t>Moderate </a:t>
            </a:r>
            <a:r>
              <a:rPr lang="en-CA" dirty="0"/>
              <a:t>– Moderately prolonged (</a:t>
            </a:r>
            <a:r>
              <a:rPr lang="en-CA" dirty="0" err="1"/>
              <a:t>eg</a:t>
            </a:r>
            <a:r>
              <a:rPr lang="en-CA" dirty="0"/>
              <a:t>, &gt;7 days) or frequent menses every one to three weeks, with moderate to heavy menstrual flow and </a:t>
            </a:r>
            <a:r>
              <a:rPr lang="en-CA" dirty="0">
                <a:solidFill>
                  <a:srgbClr val="FFFF00"/>
                </a:solidFill>
              </a:rPr>
              <a:t>hemoglobin ≥10 g/</a:t>
            </a:r>
            <a:r>
              <a:rPr lang="en-CA" dirty="0" err="1">
                <a:solidFill>
                  <a:srgbClr val="FFFF00"/>
                </a:solidFill>
              </a:rPr>
              <a:t>dL</a:t>
            </a:r>
            <a:r>
              <a:rPr lang="en-CA" dirty="0"/>
              <a:t> .</a:t>
            </a:r>
            <a:endParaRPr lang="en-CA" dirty="0" smtClean="0"/>
          </a:p>
          <a:p>
            <a:r>
              <a:rPr lang="en-CA" dirty="0" smtClean="0"/>
              <a:t>●</a:t>
            </a:r>
            <a:r>
              <a:rPr lang="en-CA" dirty="0">
                <a:solidFill>
                  <a:srgbClr val="FFFF00"/>
                </a:solidFill>
              </a:rPr>
              <a:t>Severe</a:t>
            </a:r>
            <a:r>
              <a:rPr lang="en-CA" dirty="0"/>
              <a:t> – Disruptive menstrual cycles with heavy bleeding that causes a decrease in </a:t>
            </a:r>
            <a:r>
              <a:rPr lang="en-CA" dirty="0">
                <a:solidFill>
                  <a:srgbClr val="FFFF00"/>
                </a:solidFill>
              </a:rPr>
              <a:t>hemoglobin (to &lt;10 g/</a:t>
            </a:r>
            <a:r>
              <a:rPr lang="en-CA" dirty="0" err="1">
                <a:solidFill>
                  <a:srgbClr val="FFFF00"/>
                </a:solidFill>
              </a:rPr>
              <a:t>dL</a:t>
            </a:r>
            <a:r>
              <a:rPr lang="en-CA" dirty="0">
                <a:solidFill>
                  <a:srgbClr val="FFFF00"/>
                </a:solidFill>
              </a:rPr>
              <a:t>) </a:t>
            </a:r>
            <a:r>
              <a:rPr lang="en-CA" dirty="0"/>
              <a:t>and may or may not cause hemodynamic </a:t>
            </a:r>
            <a:r>
              <a:rPr lang="en-CA" dirty="0" smtClean="0"/>
              <a:t>instability.</a:t>
            </a:r>
            <a:endParaRPr lang="en-CA" dirty="0"/>
          </a:p>
        </p:txBody>
      </p:sp>
    </p:spTree>
    <p:extLst>
      <p:ext uri="{BB962C8B-B14F-4D97-AF65-F5344CB8AC3E}">
        <p14:creationId xmlns:p14="http://schemas.microsoft.com/office/powerpoint/2010/main" val="3471771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362566"/>
            <a:ext cx="9278102" cy="577592"/>
          </a:xfrm>
        </p:spPr>
        <p:txBody>
          <a:bodyPr/>
          <a:lstStyle/>
          <a:p>
            <a:r>
              <a:rPr lang="en-CA" sz="2000" dirty="0">
                <a:solidFill>
                  <a:srgbClr val="FFFF00"/>
                </a:solidFill>
              </a:rPr>
              <a:t>ACUTE MANAGEMENT OF SEVERE ANOVULATORY UTERINE BLEEDING</a:t>
            </a:r>
          </a:p>
        </p:txBody>
      </p:sp>
      <p:sp>
        <p:nvSpPr>
          <p:cNvPr id="3" name="Content Placeholder 2"/>
          <p:cNvSpPr>
            <a:spLocks noGrp="1"/>
          </p:cNvSpPr>
          <p:nvPr>
            <p:ph idx="1"/>
          </p:nvPr>
        </p:nvSpPr>
        <p:spPr>
          <a:xfrm>
            <a:off x="296214" y="940158"/>
            <a:ext cx="9753639" cy="5308241"/>
          </a:xfrm>
        </p:spPr>
        <p:txBody>
          <a:bodyPr/>
          <a:lstStyle/>
          <a:p>
            <a:r>
              <a:rPr lang="en-CA" dirty="0"/>
              <a:t>Severe </a:t>
            </a:r>
            <a:r>
              <a:rPr lang="en-CA" dirty="0" err="1"/>
              <a:t>anovulatory</a:t>
            </a:r>
            <a:r>
              <a:rPr lang="en-CA" dirty="0"/>
              <a:t> uterine bleeding is defined by disruptive menstrual cycles with </a:t>
            </a:r>
            <a:r>
              <a:rPr lang="en-CA" dirty="0">
                <a:solidFill>
                  <a:srgbClr val="FFFF00"/>
                </a:solidFill>
              </a:rPr>
              <a:t>heavy bleeding that causes a decrease in hemoglobin (to &lt;10 </a:t>
            </a:r>
            <a:r>
              <a:rPr lang="en-CA" dirty="0"/>
              <a:t>g/</a:t>
            </a:r>
            <a:r>
              <a:rPr lang="en-CA" dirty="0" err="1"/>
              <a:t>dL</a:t>
            </a:r>
            <a:r>
              <a:rPr lang="en-CA" dirty="0"/>
              <a:t>) with or without hemodynamic </a:t>
            </a:r>
            <a:r>
              <a:rPr lang="en-CA" dirty="0" smtClean="0"/>
              <a:t>instability</a:t>
            </a:r>
          </a:p>
          <a:p>
            <a:endParaRPr lang="en-CA" dirty="0"/>
          </a:p>
          <a:p>
            <a:pPr marL="0" indent="0">
              <a:buNone/>
            </a:pPr>
            <a:r>
              <a:rPr lang="en-CA" dirty="0" smtClean="0">
                <a:solidFill>
                  <a:srgbClr val="FFFF00"/>
                </a:solidFill>
              </a:rPr>
              <a:t>Control </a:t>
            </a:r>
            <a:r>
              <a:rPr lang="en-CA" dirty="0"/>
              <a:t>of severe </a:t>
            </a:r>
            <a:r>
              <a:rPr lang="en-CA" dirty="0" err="1"/>
              <a:t>anovulatory</a:t>
            </a:r>
            <a:r>
              <a:rPr lang="en-CA" dirty="0"/>
              <a:t> uterine bleeding may </a:t>
            </a:r>
            <a:r>
              <a:rPr lang="en-CA" dirty="0" smtClean="0"/>
              <a:t>involve:</a:t>
            </a:r>
          </a:p>
          <a:p>
            <a:endParaRPr lang="en-CA" dirty="0" smtClean="0"/>
          </a:p>
          <a:p>
            <a:r>
              <a:rPr lang="en-CA" dirty="0" smtClean="0">
                <a:solidFill>
                  <a:srgbClr val="FFFF00"/>
                </a:solidFill>
              </a:rPr>
              <a:t> </a:t>
            </a:r>
            <a:r>
              <a:rPr lang="en-CA" dirty="0">
                <a:solidFill>
                  <a:srgbClr val="FFFF00"/>
                </a:solidFill>
              </a:rPr>
              <a:t>hormonal therapy, </a:t>
            </a:r>
            <a:endParaRPr lang="en-CA" dirty="0" smtClean="0">
              <a:solidFill>
                <a:srgbClr val="FFFF00"/>
              </a:solidFill>
            </a:endParaRPr>
          </a:p>
          <a:p>
            <a:r>
              <a:rPr lang="en-CA" dirty="0" smtClean="0">
                <a:solidFill>
                  <a:srgbClr val="FFFF00"/>
                </a:solidFill>
              </a:rPr>
              <a:t>hemostatic </a:t>
            </a:r>
            <a:r>
              <a:rPr lang="en-CA" dirty="0">
                <a:solidFill>
                  <a:srgbClr val="FFFF00"/>
                </a:solidFill>
              </a:rPr>
              <a:t>agents, </a:t>
            </a:r>
            <a:endParaRPr lang="en-CA" dirty="0" smtClean="0">
              <a:solidFill>
                <a:srgbClr val="FFFF00"/>
              </a:solidFill>
            </a:endParaRPr>
          </a:p>
          <a:p>
            <a:r>
              <a:rPr lang="en-CA" dirty="0" smtClean="0">
                <a:solidFill>
                  <a:srgbClr val="FFFF00"/>
                </a:solidFill>
              </a:rPr>
              <a:t>and </a:t>
            </a:r>
            <a:r>
              <a:rPr lang="en-CA" dirty="0">
                <a:solidFill>
                  <a:srgbClr val="FFFF00"/>
                </a:solidFill>
              </a:rPr>
              <a:t>(rarely) surgical intervention</a:t>
            </a:r>
            <a:r>
              <a:rPr lang="en-CA" dirty="0" smtClean="0">
                <a:solidFill>
                  <a:srgbClr val="FFFF00"/>
                </a:solidFill>
              </a:rPr>
              <a:t>.</a:t>
            </a:r>
          </a:p>
          <a:p>
            <a:r>
              <a:rPr lang="en-CA" dirty="0" smtClean="0"/>
              <a:t>We </a:t>
            </a:r>
            <a:r>
              <a:rPr lang="en-CA" dirty="0"/>
              <a:t>initiate </a:t>
            </a:r>
            <a:r>
              <a:rPr lang="en-CA" dirty="0">
                <a:solidFill>
                  <a:srgbClr val="FFFF00"/>
                </a:solidFill>
              </a:rPr>
              <a:t>iron supplementation </a:t>
            </a:r>
            <a:r>
              <a:rPr lang="en-CA" dirty="0"/>
              <a:t>as soon as the patient is stable and able to take pills by mouth. Depending upon the severity of iron deficiency, we use 60 mg of elemental iron once or twice per day.</a:t>
            </a:r>
          </a:p>
        </p:txBody>
      </p:sp>
    </p:spTree>
    <p:extLst>
      <p:ext uri="{BB962C8B-B14F-4D97-AF65-F5344CB8AC3E}">
        <p14:creationId xmlns:p14="http://schemas.microsoft.com/office/powerpoint/2010/main" val="354805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452718"/>
            <a:ext cx="9806135" cy="564713"/>
          </a:xfrm>
        </p:spPr>
        <p:txBody>
          <a:bodyPr/>
          <a:lstStyle/>
          <a:p>
            <a:r>
              <a:rPr lang="en-CA" sz="2400" dirty="0">
                <a:solidFill>
                  <a:srgbClr val="FFFF00"/>
                </a:solidFill>
              </a:rPr>
              <a:t>Indications for </a:t>
            </a:r>
            <a:r>
              <a:rPr lang="en-CA" sz="2400" dirty="0" smtClean="0">
                <a:solidFill>
                  <a:srgbClr val="FFFF00"/>
                </a:solidFill>
              </a:rPr>
              <a:t>hospitalization:</a:t>
            </a:r>
            <a:endParaRPr lang="en-CA" sz="2400" dirty="0">
              <a:solidFill>
                <a:srgbClr val="FFFF00"/>
              </a:solidFill>
            </a:endParaRPr>
          </a:p>
        </p:txBody>
      </p:sp>
      <p:sp>
        <p:nvSpPr>
          <p:cNvPr id="3" name="Content Placeholder 2"/>
          <p:cNvSpPr>
            <a:spLocks noGrp="1"/>
          </p:cNvSpPr>
          <p:nvPr>
            <p:ph idx="1"/>
          </p:nvPr>
        </p:nvSpPr>
        <p:spPr>
          <a:xfrm>
            <a:off x="360608" y="1017432"/>
            <a:ext cx="9689245" cy="5230968"/>
          </a:xfrm>
        </p:spPr>
        <p:txBody>
          <a:bodyPr>
            <a:normAutofit fontScale="85000" lnSpcReduction="10000"/>
          </a:bodyPr>
          <a:lstStyle/>
          <a:p>
            <a:r>
              <a:rPr lang="en-CA" dirty="0">
                <a:solidFill>
                  <a:srgbClr val="FFFF00"/>
                </a:solidFill>
              </a:rPr>
              <a:t>●Hemodynamic instability </a:t>
            </a:r>
            <a:r>
              <a:rPr lang="en-CA" dirty="0"/>
              <a:t>(</a:t>
            </a:r>
            <a:r>
              <a:rPr lang="en-CA" dirty="0" err="1"/>
              <a:t>eg</a:t>
            </a:r>
            <a:r>
              <a:rPr lang="en-CA" dirty="0"/>
              <a:t>, tachycardia, hypotension, orthostatic vital signs)The need for blood transfusion is assessed on a case-by-case basis, depending upon the hemoglobin, blood loss, orthostatic vital signs, and the ability to rapidly gain control of hemodynamic stability and bleeding through prompt administration of intravenous (IV) fluid, plasma expanders, and hormonal therapy </a:t>
            </a:r>
            <a:endParaRPr lang="en-CA" dirty="0" smtClean="0"/>
          </a:p>
          <a:p>
            <a:r>
              <a:rPr lang="en-CA" dirty="0" smtClean="0">
                <a:solidFill>
                  <a:srgbClr val="FFFF00"/>
                </a:solidFill>
              </a:rPr>
              <a:t>●</a:t>
            </a:r>
            <a:r>
              <a:rPr lang="en-CA" dirty="0">
                <a:solidFill>
                  <a:srgbClr val="FFFF00"/>
                </a:solidFill>
              </a:rPr>
              <a:t>Hemoglobin concentration &lt;7 g/</a:t>
            </a:r>
            <a:r>
              <a:rPr lang="en-CA" dirty="0" err="1">
                <a:solidFill>
                  <a:srgbClr val="FFFF00"/>
                </a:solidFill>
              </a:rPr>
              <a:t>dL</a:t>
            </a:r>
            <a:r>
              <a:rPr lang="en-CA" dirty="0">
                <a:solidFill>
                  <a:srgbClr val="FFFF00"/>
                </a:solidFill>
              </a:rPr>
              <a:t> or &lt;10 g/</a:t>
            </a:r>
            <a:r>
              <a:rPr lang="en-CA" dirty="0" err="1">
                <a:solidFill>
                  <a:srgbClr val="FFFF00"/>
                </a:solidFill>
              </a:rPr>
              <a:t>dL</a:t>
            </a:r>
            <a:r>
              <a:rPr lang="en-CA" dirty="0">
                <a:solidFill>
                  <a:srgbClr val="FFFF00"/>
                </a:solidFill>
              </a:rPr>
              <a:t> with active heavy</a:t>
            </a:r>
            <a:r>
              <a:rPr lang="en-CA" dirty="0"/>
              <a:t> </a:t>
            </a:r>
            <a:r>
              <a:rPr lang="en-CA" dirty="0" smtClean="0">
                <a:solidFill>
                  <a:srgbClr val="FFFF00"/>
                </a:solidFill>
              </a:rPr>
              <a:t>bleeding.</a:t>
            </a:r>
          </a:p>
          <a:p>
            <a:pPr marL="0" indent="0">
              <a:buNone/>
            </a:pPr>
            <a:r>
              <a:rPr lang="en-CA" dirty="0" smtClean="0">
                <a:solidFill>
                  <a:srgbClr val="FFFF00"/>
                </a:solidFill>
              </a:rPr>
              <a:t>Home </a:t>
            </a:r>
            <a:r>
              <a:rPr lang="en-CA" dirty="0">
                <a:solidFill>
                  <a:srgbClr val="FFFF00"/>
                </a:solidFill>
              </a:rPr>
              <a:t>management </a:t>
            </a:r>
            <a:r>
              <a:rPr lang="en-CA" dirty="0"/>
              <a:t>with daily monitoring may be possible for patients with hemoglobin between </a:t>
            </a:r>
            <a:r>
              <a:rPr lang="en-CA" dirty="0">
                <a:solidFill>
                  <a:srgbClr val="FFFF00"/>
                </a:solidFill>
              </a:rPr>
              <a:t>8 and 10 g/</a:t>
            </a:r>
            <a:r>
              <a:rPr lang="en-CA" dirty="0" err="1">
                <a:solidFill>
                  <a:srgbClr val="FFFF00"/>
                </a:solidFill>
              </a:rPr>
              <a:t>dL</a:t>
            </a:r>
            <a:r>
              <a:rPr lang="en-CA" dirty="0">
                <a:solidFill>
                  <a:srgbClr val="FFFF00"/>
                </a:solidFill>
              </a:rPr>
              <a:t> </a:t>
            </a:r>
            <a:r>
              <a:rPr lang="en-CA" dirty="0"/>
              <a:t>if the patient is hemodynamically </a:t>
            </a:r>
            <a:r>
              <a:rPr lang="en-CA" dirty="0">
                <a:solidFill>
                  <a:srgbClr val="FFFF00"/>
                </a:solidFill>
              </a:rPr>
              <a:t>stable</a:t>
            </a:r>
            <a:r>
              <a:rPr lang="en-CA" dirty="0"/>
              <a:t>, </a:t>
            </a:r>
            <a:r>
              <a:rPr lang="en-CA" dirty="0">
                <a:solidFill>
                  <a:srgbClr val="FFFF00"/>
                </a:solidFill>
              </a:rPr>
              <a:t>able to take a regimen </a:t>
            </a:r>
            <a:r>
              <a:rPr lang="en-CA" dirty="0"/>
              <a:t>of hormones that can stop the bleeding, and the patient and family are </a:t>
            </a:r>
            <a:r>
              <a:rPr lang="en-CA" dirty="0">
                <a:solidFill>
                  <a:srgbClr val="FFFF00"/>
                </a:solidFill>
              </a:rPr>
              <a:t>reliable </a:t>
            </a:r>
            <a:r>
              <a:rPr lang="en-CA" dirty="0"/>
              <a:t>and can </a:t>
            </a:r>
            <a:r>
              <a:rPr lang="en-CA" dirty="0">
                <a:solidFill>
                  <a:srgbClr val="FFFF00"/>
                </a:solidFill>
              </a:rPr>
              <a:t>maintain close telephone contact</a:t>
            </a:r>
            <a:r>
              <a:rPr lang="en-CA" dirty="0"/>
              <a:t>. Home management with hormonal therapy is described below. </a:t>
            </a:r>
            <a:endParaRPr lang="en-CA" dirty="0" smtClean="0"/>
          </a:p>
          <a:p>
            <a:pPr marL="0" indent="0">
              <a:buNone/>
            </a:pPr>
            <a:r>
              <a:rPr lang="en-CA" dirty="0"/>
              <a:t> </a:t>
            </a:r>
            <a:r>
              <a:rPr lang="en-CA" dirty="0" smtClean="0"/>
              <a:t>     ●</a:t>
            </a:r>
            <a:r>
              <a:rPr lang="en-CA" dirty="0">
                <a:solidFill>
                  <a:srgbClr val="FFFF00"/>
                </a:solidFill>
              </a:rPr>
              <a:t>Symptomatic anemia</a:t>
            </a:r>
            <a:r>
              <a:rPr lang="en-CA" dirty="0"/>
              <a:t> (</a:t>
            </a:r>
            <a:r>
              <a:rPr lang="en-CA" dirty="0" err="1"/>
              <a:t>eg</a:t>
            </a:r>
            <a:r>
              <a:rPr lang="en-CA" dirty="0"/>
              <a:t>, fatigue, lethargy</a:t>
            </a:r>
            <a:r>
              <a:rPr lang="en-CA" dirty="0" smtClean="0"/>
              <a:t>)</a:t>
            </a:r>
          </a:p>
          <a:p>
            <a:r>
              <a:rPr lang="en-CA" dirty="0" smtClean="0"/>
              <a:t>●</a:t>
            </a:r>
            <a:r>
              <a:rPr lang="en-CA" dirty="0">
                <a:solidFill>
                  <a:srgbClr val="FFFF00"/>
                </a:solidFill>
              </a:rPr>
              <a:t>Need for intravenous conjugated estrogen </a:t>
            </a:r>
            <a:r>
              <a:rPr lang="en-CA" dirty="0"/>
              <a:t>(</a:t>
            </a:r>
            <a:r>
              <a:rPr lang="en-CA" dirty="0" err="1"/>
              <a:t>eg</a:t>
            </a:r>
            <a:r>
              <a:rPr lang="en-CA" dirty="0"/>
              <a:t>, cannot take oral medications, </a:t>
            </a:r>
            <a:r>
              <a:rPr lang="en-CA" dirty="0">
                <a:solidFill>
                  <a:srgbClr val="FFFF00"/>
                </a:solidFill>
              </a:rPr>
              <a:t>continued heavy bleeding after 24 hours </a:t>
            </a:r>
            <a:r>
              <a:rPr lang="en-CA" dirty="0"/>
              <a:t>of estrogen-progestin combination therapy) </a:t>
            </a:r>
            <a:endParaRPr lang="en-CA" dirty="0" smtClean="0"/>
          </a:p>
          <a:p>
            <a:r>
              <a:rPr lang="en-CA" dirty="0" smtClean="0"/>
              <a:t>●</a:t>
            </a:r>
            <a:r>
              <a:rPr lang="en-CA" dirty="0">
                <a:solidFill>
                  <a:srgbClr val="FFFF00"/>
                </a:solidFill>
              </a:rPr>
              <a:t>Need for surgical intervention</a:t>
            </a:r>
            <a:r>
              <a:rPr lang="en-CA" dirty="0"/>
              <a:t>; patients who may require surgery should be treated with intravenous therapy and maintained "nil per </a:t>
            </a:r>
            <a:r>
              <a:rPr lang="en-CA" dirty="0" err="1"/>
              <a:t>os</a:t>
            </a:r>
            <a:r>
              <a:rPr lang="en-CA" dirty="0"/>
              <a:t>" (see 'Refractory uterine bleeding' below)The patient may be discharged to home when the bleeding has stopped and she is hemodynamically stable. Close follow-up must be maintained after discharge. </a:t>
            </a:r>
          </a:p>
        </p:txBody>
      </p:sp>
    </p:spTree>
    <p:extLst>
      <p:ext uri="{BB962C8B-B14F-4D97-AF65-F5344CB8AC3E}">
        <p14:creationId xmlns:p14="http://schemas.microsoft.com/office/powerpoint/2010/main" val="41906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7" y="452718"/>
            <a:ext cx="9548558" cy="538955"/>
          </a:xfrm>
        </p:spPr>
        <p:txBody>
          <a:bodyPr/>
          <a:lstStyle/>
          <a:p>
            <a:r>
              <a:rPr lang="en-CA" sz="2400" dirty="0">
                <a:solidFill>
                  <a:srgbClr val="FFFF00"/>
                </a:solidFill>
              </a:rPr>
              <a:t>Hormonal </a:t>
            </a:r>
            <a:r>
              <a:rPr lang="en-CA" sz="2400" dirty="0" smtClean="0">
                <a:solidFill>
                  <a:srgbClr val="FFFF00"/>
                </a:solidFill>
              </a:rPr>
              <a:t>therapy:</a:t>
            </a:r>
            <a:endParaRPr lang="en-CA" sz="2400" dirty="0">
              <a:solidFill>
                <a:srgbClr val="FFFF00"/>
              </a:solidFill>
            </a:endParaRPr>
          </a:p>
        </p:txBody>
      </p:sp>
      <p:sp>
        <p:nvSpPr>
          <p:cNvPr id="3" name="Content Placeholder 2"/>
          <p:cNvSpPr>
            <a:spLocks noGrp="1"/>
          </p:cNvSpPr>
          <p:nvPr>
            <p:ph idx="1"/>
          </p:nvPr>
        </p:nvSpPr>
        <p:spPr>
          <a:xfrm>
            <a:off x="502277" y="991674"/>
            <a:ext cx="9890973" cy="5615188"/>
          </a:xfrm>
        </p:spPr>
        <p:txBody>
          <a:bodyPr>
            <a:normAutofit fontScale="70000" lnSpcReduction="20000"/>
          </a:bodyPr>
          <a:lstStyle/>
          <a:p>
            <a:r>
              <a:rPr lang="en-CA" sz="2600" dirty="0">
                <a:solidFill>
                  <a:srgbClr val="FFFF00"/>
                </a:solidFill>
              </a:rPr>
              <a:t>Combination therapy </a:t>
            </a:r>
            <a:r>
              <a:rPr lang="en-CA" sz="2600" dirty="0" smtClean="0">
                <a:solidFill>
                  <a:srgbClr val="FFFF00"/>
                </a:solidFill>
              </a:rPr>
              <a:t>:</a:t>
            </a:r>
          </a:p>
          <a:p>
            <a:endParaRPr lang="en-CA" dirty="0"/>
          </a:p>
          <a:p>
            <a:r>
              <a:rPr lang="en-CA" dirty="0" smtClean="0"/>
              <a:t>Combination </a:t>
            </a:r>
            <a:r>
              <a:rPr lang="en-CA" dirty="0"/>
              <a:t>oral contraceptive pills are the </a:t>
            </a:r>
            <a:r>
              <a:rPr lang="en-CA" dirty="0">
                <a:solidFill>
                  <a:srgbClr val="FFFF00"/>
                </a:solidFill>
              </a:rPr>
              <a:t>first-line hormonal therapy </a:t>
            </a:r>
            <a:r>
              <a:rPr lang="en-CA" dirty="0"/>
              <a:t>for the acute management of severe </a:t>
            </a:r>
            <a:r>
              <a:rPr lang="en-CA" dirty="0" err="1"/>
              <a:t>anovulatory</a:t>
            </a:r>
            <a:r>
              <a:rPr lang="en-CA" dirty="0"/>
              <a:t> uterine bleeding. </a:t>
            </a:r>
            <a:endParaRPr lang="en-CA" dirty="0" smtClean="0"/>
          </a:p>
          <a:p>
            <a:r>
              <a:rPr lang="en-CA" dirty="0" smtClean="0">
                <a:solidFill>
                  <a:srgbClr val="FFFF00"/>
                </a:solidFill>
              </a:rPr>
              <a:t>Progestin-only </a:t>
            </a:r>
            <a:r>
              <a:rPr lang="en-CA" dirty="0">
                <a:solidFill>
                  <a:srgbClr val="FFFF00"/>
                </a:solidFill>
              </a:rPr>
              <a:t>therapy </a:t>
            </a:r>
            <a:r>
              <a:rPr lang="en-CA" dirty="0"/>
              <a:t>and </a:t>
            </a:r>
            <a:r>
              <a:rPr lang="en-CA" dirty="0">
                <a:solidFill>
                  <a:srgbClr val="FFFF00"/>
                </a:solidFill>
              </a:rPr>
              <a:t>IV conjugated estrogen </a:t>
            </a:r>
          </a:p>
          <a:p>
            <a:r>
              <a:rPr lang="en-CA" dirty="0" smtClean="0"/>
              <a:t>In </a:t>
            </a:r>
            <a:r>
              <a:rPr lang="en-CA" dirty="0"/>
              <a:t>adolescents who have severe </a:t>
            </a:r>
            <a:r>
              <a:rPr lang="en-CA" dirty="0" err="1"/>
              <a:t>anovulatory</a:t>
            </a:r>
            <a:r>
              <a:rPr lang="en-CA" dirty="0"/>
              <a:t> bleeding and anemia or who are at risk for anemia, the author of this topic review suggests starting with </a:t>
            </a:r>
            <a:r>
              <a:rPr lang="en-CA" dirty="0">
                <a:solidFill>
                  <a:srgbClr val="FFFF00"/>
                </a:solidFill>
              </a:rPr>
              <a:t>a monophasic combination oral contraceptive pill with a higher dose of estrogen (</a:t>
            </a:r>
            <a:r>
              <a:rPr lang="en-CA" dirty="0" err="1">
                <a:solidFill>
                  <a:srgbClr val="FFFF00"/>
                </a:solidFill>
              </a:rPr>
              <a:t>ie</a:t>
            </a:r>
            <a:r>
              <a:rPr lang="en-CA" dirty="0">
                <a:solidFill>
                  <a:srgbClr val="FFFF00"/>
                </a:solidFill>
              </a:rPr>
              <a:t>, 50 mcg </a:t>
            </a:r>
            <a:r>
              <a:rPr lang="en-CA" dirty="0" err="1">
                <a:solidFill>
                  <a:srgbClr val="FFFF00"/>
                </a:solidFill>
              </a:rPr>
              <a:t>ethinyl</a:t>
            </a:r>
            <a:r>
              <a:rPr lang="en-CA" dirty="0">
                <a:solidFill>
                  <a:srgbClr val="FFFF00"/>
                </a:solidFill>
              </a:rPr>
              <a:t> estradiol</a:t>
            </a:r>
            <a:r>
              <a:rPr lang="en-CA" dirty="0"/>
              <a:t>, which is equivalent to the dose in intravenous estrogen) and either 0.5 mg </a:t>
            </a:r>
            <a:r>
              <a:rPr lang="en-CA" dirty="0" err="1"/>
              <a:t>norgestrel</a:t>
            </a:r>
            <a:r>
              <a:rPr lang="en-CA" dirty="0"/>
              <a:t> or 1 mg </a:t>
            </a:r>
            <a:r>
              <a:rPr lang="en-CA" dirty="0" err="1"/>
              <a:t>norethindrone</a:t>
            </a:r>
            <a:r>
              <a:rPr lang="en-CA" dirty="0"/>
              <a:t> </a:t>
            </a:r>
            <a:r>
              <a:rPr lang="en-CA" dirty="0" smtClean="0"/>
              <a:t>to </a:t>
            </a:r>
            <a:r>
              <a:rPr lang="en-CA" dirty="0">
                <a:solidFill>
                  <a:srgbClr val="FFFF00"/>
                </a:solidFill>
              </a:rPr>
              <a:t>promote control of bleeding </a:t>
            </a:r>
            <a:r>
              <a:rPr lang="en-CA" dirty="0"/>
              <a:t>as soon as possible; she suggests </a:t>
            </a:r>
            <a:r>
              <a:rPr lang="en-CA" dirty="0">
                <a:solidFill>
                  <a:srgbClr val="FFFF00"/>
                </a:solidFill>
              </a:rPr>
              <a:t>tapering </a:t>
            </a:r>
            <a:r>
              <a:rPr lang="en-CA" dirty="0"/>
              <a:t>according to the regimen below</a:t>
            </a:r>
            <a:r>
              <a:rPr lang="en-CA" dirty="0" smtClean="0"/>
              <a:t>.</a:t>
            </a:r>
          </a:p>
          <a:p>
            <a:r>
              <a:rPr lang="en-CA" dirty="0" smtClean="0">
                <a:solidFill>
                  <a:srgbClr val="FFFF00"/>
                </a:solidFill>
              </a:rPr>
              <a:t>●</a:t>
            </a:r>
            <a:r>
              <a:rPr lang="en-CA" dirty="0">
                <a:solidFill>
                  <a:srgbClr val="FFFF00"/>
                </a:solidFill>
              </a:rPr>
              <a:t>One pill every four to six hours until the bleeding subsides (usually within 24 hours), </a:t>
            </a:r>
            <a:r>
              <a:rPr lang="en-CA" dirty="0" smtClean="0">
                <a:solidFill>
                  <a:srgbClr val="FFFF00"/>
                </a:solidFill>
              </a:rPr>
              <a:t>then</a:t>
            </a:r>
          </a:p>
          <a:p>
            <a:r>
              <a:rPr lang="en-CA" dirty="0" smtClean="0">
                <a:solidFill>
                  <a:srgbClr val="FFFF00"/>
                </a:solidFill>
              </a:rPr>
              <a:t>●</a:t>
            </a:r>
            <a:r>
              <a:rPr lang="en-CA" dirty="0">
                <a:solidFill>
                  <a:srgbClr val="FFFF00"/>
                </a:solidFill>
              </a:rPr>
              <a:t>One pill every eight hours for three days, </a:t>
            </a:r>
            <a:r>
              <a:rPr lang="en-CA" dirty="0" smtClean="0">
                <a:solidFill>
                  <a:srgbClr val="FFFF00"/>
                </a:solidFill>
              </a:rPr>
              <a:t>then</a:t>
            </a:r>
          </a:p>
          <a:p>
            <a:r>
              <a:rPr lang="en-CA" dirty="0" smtClean="0">
                <a:solidFill>
                  <a:srgbClr val="FFFF00"/>
                </a:solidFill>
              </a:rPr>
              <a:t>●</a:t>
            </a:r>
            <a:r>
              <a:rPr lang="en-CA" dirty="0">
                <a:solidFill>
                  <a:srgbClr val="FFFF00"/>
                </a:solidFill>
              </a:rPr>
              <a:t>One pill every 12 hours for up to two weeks, then one pill once per day</a:t>
            </a:r>
            <a:r>
              <a:rPr lang="en-CA" dirty="0" smtClean="0">
                <a:solidFill>
                  <a:srgbClr val="FFFF00"/>
                </a:solidFill>
              </a:rPr>
              <a:t>.</a:t>
            </a:r>
          </a:p>
          <a:p>
            <a:r>
              <a:rPr lang="en-CA" dirty="0" smtClean="0"/>
              <a:t> </a:t>
            </a:r>
            <a:r>
              <a:rPr lang="en-CA" dirty="0"/>
              <a:t>Once the patient is weaned to one pill per day and </a:t>
            </a:r>
            <a:r>
              <a:rPr lang="en-CA" dirty="0">
                <a:solidFill>
                  <a:srgbClr val="FFFF00"/>
                </a:solidFill>
              </a:rPr>
              <a:t>her anemia has resolved</a:t>
            </a:r>
            <a:r>
              <a:rPr lang="en-CA" dirty="0"/>
              <a:t>, she should be allowed to have a withdrawal bleed (</a:t>
            </a:r>
            <a:r>
              <a:rPr lang="en-CA" dirty="0" err="1"/>
              <a:t>ie</a:t>
            </a:r>
            <a:r>
              <a:rPr lang="en-CA" dirty="0"/>
              <a:t>, by discontinuing hormones for at least three days).The adolescent must be instructed to discard the pills that do not contain hormones. </a:t>
            </a:r>
            <a:r>
              <a:rPr lang="en-CA" dirty="0">
                <a:solidFill>
                  <a:srgbClr val="FFFF00"/>
                </a:solidFill>
              </a:rPr>
              <a:t>Antiemetic therapy </a:t>
            </a:r>
            <a:r>
              <a:rPr lang="en-CA" dirty="0"/>
              <a:t>(</a:t>
            </a:r>
            <a:r>
              <a:rPr lang="en-CA" dirty="0" err="1"/>
              <a:t>eg</a:t>
            </a:r>
            <a:r>
              <a:rPr lang="en-CA" dirty="0"/>
              <a:t>, promethazine 12.5 to 25 mg orally or per rectum or ondansetron 4 to 8 mg orally) may be required for girls who are taking more than one pill per day</a:t>
            </a:r>
            <a:r>
              <a:rPr lang="en-CA" dirty="0" smtClean="0"/>
              <a:t>.</a:t>
            </a:r>
          </a:p>
          <a:p>
            <a:r>
              <a:rPr lang="en-CA" dirty="0" smtClean="0">
                <a:solidFill>
                  <a:srgbClr val="FFFF00"/>
                </a:solidFill>
              </a:rPr>
              <a:t>Other </a:t>
            </a:r>
            <a:r>
              <a:rPr lang="en-CA" dirty="0">
                <a:solidFill>
                  <a:srgbClr val="FFFF00"/>
                </a:solidFill>
              </a:rPr>
              <a:t>experts </a:t>
            </a:r>
            <a:r>
              <a:rPr lang="en-CA" dirty="0"/>
              <a:t>may use the regimen described above with combination oral contraceptive pills with </a:t>
            </a:r>
            <a:r>
              <a:rPr lang="en-CA" dirty="0">
                <a:solidFill>
                  <a:srgbClr val="FFFF00"/>
                </a:solidFill>
              </a:rPr>
              <a:t>30 or 35 mcg </a:t>
            </a:r>
            <a:r>
              <a:rPr lang="en-CA" dirty="0" err="1">
                <a:solidFill>
                  <a:srgbClr val="FFFF00"/>
                </a:solidFill>
              </a:rPr>
              <a:t>ethinyl</a:t>
            </a:r>
            <a:r>
              <a:rPr lang="en-CA" dirty="0">
                <a:solidFill>
                  <a:srgbClr val="FFFF00"/>
                </a:solidFill>
              </a:rPr>
              <a:t> estradiol and/or a different tapering schedule </a:t>
            </a:r>
            <a:r>
              <a:rPr lang="en-CA" dirty="0"/>
              <a:t>[3,19-23]. Regardless of the schedule</a:t>
            </a:r>
            <a:r>
              <a:rPr lang="en-CA" dirty="0">
                <a:solidFill>
                  <a:srgbClr val="FFFF00"/>
                </a:solidFill>
              </a:rPr>
              <a:t>, if bleeding recurs during tapering</a:t>
            </a:r>
            <a:r>
              <a:rPr lang="en-CA" dirty="0"/>
              <a:t>, </a:t>
            </a:r>
            <a:r>
              <a:rPr lang="en-CA" dirty="0">
                <a:solidFill>
                  <a:srgbClr val="FFFF00"/>
                </a:solidFill>
              </a:rPr>
              <a:t>we temporarily increase the total daily dose </a:t>
            </a:r>
            <a:r>
              <a:rPr lang="en-CA" dirty="0"/>
              <a:t>to the lowest dose that controls </a:t>
            </a:r>
            <a:r>
              <a:rPr lang="en-CA" dirty="0" smtClean="0"/>
              <a:t>bleeding</a:t>
            </a:r>
            <a:endParaRPr lang="en-CA" dirty="0"/>
          </a:p>
        </p:txBody>
      </p:sp>
    </p:spTree>
    <p:extLst>
      <p:ext uri="{BB962C8B-B14F-4D97-AF65-F5344CB8AC3E}">
        <p14:creationId xmlns:p14="http://schemas.microsoft.com/office/powerpoint/2010/main" val="239507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46975" y="406999"/>
            <a:ext cx="9303859" cy="45719"/>
          </a:xfrm>
        </p:spPr>
        <p:txBody>
          <a:bodyPr/>
          <a:lstStyle/>
          <a:p>
            <a:endParaRPr lang="en-CA" dirty="0"/>
          </a:p>
        </p:txBody>
      </p:sp>
      <p:sp>
        <p:nvSpPr>
          <p:cNvPr id="3" name="Content Placeholder 2"/>
          <p:cNvSpPr>
            <a:spLocks noGrp="1"/>
          </p:cNvSpPr>
          <p:nvPr>
            <p:ph idx="1"/>
          </p:nvPr>
        </p:nvSpPr>
        <p:spPr>
          <a:xfrm>
            <a:off x="515156" y="661999"/>
            <a:ext cx="9032422" cy="6086531"/>
          </a:xfrm>
        </p:spPr>
        <p:txBody>
          <a:bodyPr>
            <a:normAutofit fontScale="92500" lnSpcReduction="20000"/>
          </a:bodyPr>
          <a:lstStyle/>
          <a:p>
            <a:pPr marL="0" indent="0">
              <a:buNone/>
            </a:pPr>
            <a:r>
              <a:rPr lang="en-CA" dirty="0" smtClean="0">
                <a:solidFill>
                  <a:srgbClr val="FFFF00"/>
                </a:solidFill>
              </a:rPr>
              <a:t>Progestin-only pills :</a:t>
            </a:r>
          </a:p>
          <a:p>
            <a:r>
              <a:rPr lang="en-CA" dirty="0" smtClean="0"/>
              <a:t>Oral </a:t>
            </a:r>
            <a:r>
              <a:rPr lang="en-CA" dirty="0"/>
              <a:t>progestin-only therapy is </a:t>
            </a:r>
            <a:r>
              <a:rPr lang="en-CA" dirty="0">
                <a:solidFill>
                  <a:srgbClr val="FFFF00"/>
                </a:solidFill>
              </a:rPr>
              <a:t>an alternative</a:t>
            </a:r>
            <a:r>
              <a:rPr lang="en-CA" dirty="0"/>
              <a:t> to combination oral contraceptive pills in the acute management of girls with severe </a:t>
            </a:r>
            <a:r>
              <a:rPr lang="en-CA" dirty="0" err="1"/>
              <a:t>anovulatory</a:t>
            </a:r>
            <a:r>
              <a:rPr lang="en-CA" dirty="0"/>
              <a:t> bleeding in </a:t>
            </a:r>
            <a:r>
              <a:rPr lang="en-CA" dirty="0">
                <a:solidFill>
                  <a:srgbClr val="FFFF00"/>
                </a:solidFill>
              </a:rPr>
              <a:t>whom estrogen is contraindicated </a:t>
            </a:r>
            <a:r>
              <a:rPr lang="en-CA" dirty="0"/>
              <a:t>(</a:t>
            </a:r>
            <a:r>
              <a:rPr lang="en-CA" dirty="0" err="1"/>
              <a:t>eg</a:t>
            </a:r>
            <a:r>
              <a:rPr lang="en-CA" dirty="0"/>
              <a:t>, migraine with aura, systemic lupus erythematosus, arterial or venous thromboembolic disease, estrogen-dependent tumors, and hepatic dysfunction or disease) or who refuse to take combination oral contraceptives .</a:t>
            </a:r>
            <a:r>
              <a:rPr lang="en-CA" dirty="0" smtClean="0"/>
              <a:t>Among </a:t>
            </a:r>
            <a:r>
              <a:rPr lang="en-CA" dirty="0"/>
              <a:t>the oral progestin-only alternatives </a:t>
            </a:r>
            <a:r>
              <a:rPr lang="en-CA" dirty="0" smtClean="0"/>
              <a:t>( </a:t>
            </a:r>
            <a:r>
              <a:rPr lang="en-CA" dirty="0">
                <a:solidFill>
                  <a:srgbClr val="FFFF00"/>
                </a:solidFill>
              </a:rPr>
              <a:t>we suggest </a:t>
            </a:r>
            <a:r>
              <a:rPr lang="en-CA" dirty="0" err="1">
                <a:solidFill>
                  <a:srgbClr val="FFFF00"/>
                </a:solidFill>
              </a:rPr>
              <a:t>norethindrone</a:t>
            </a:r>
            <a:r>
              <a:rPr lang="en-CA" dirty="0">
                <a:solidFill>
                  <a:srgbClr val="FFFF00"/>
                </a:solidFill>
              </a:rPr>
              <a:t> for acute bleeding</a:t>
            </a:r>
            <a:r>
              <a:rPr lang="en-CA" dirty="0"/>
              <a:t>. </a:t>
            </a:r>
            <a:r>
              <a:rPr lang="en-CA" dirty="0" err="1"/>
              <a:t>Norethindrone</a:t>
            </a:r>
            <a:r>
              <a:rPr lang="en-CA" dirty="0"/>
              <a:t> provides enough estrogenic activity to minimize side effects but not enough to stimulate endometrial bleeding</a:t>
            </a:r>
            <a:r>
              <a:rPr lang="en-CA" dirty="0" smtClean="0"/>
              <a:t>.</a:t>
            </a:r>
          </a:p>
          <a:p>
            <a:r>
              <a:rPr lang="en-CA" dirty="0" smtClean="0"/>
              <a:t> </a:t>
            </a:r>
            <a:r>
              <a:rPr lang="en-CA" dirty="0" err="1">
                <a:solidFill>
                  <a:srgbClr val="FFFF00"/>
                </a:solidFill>
              </a:rPr>
              <a:t>Norethindrone</a:t>
            </a:r>
            <a:r>
              <a:rPr lang="en-CA" dirty="0">
                <a:solidFill>
                  <a:srgbClr val="FFFF00"/>
                </a:solidFill>
              </a:rPr>
              <a:t> 5 to 10 mg </a:t>
            </a:r>
            <a:r>
              <a:rPr lang="en-CA" dirty="0"/>
              <a:t>can be given </a:t>
            </a:r>
            <a:r>
              <a:rPr lang="en-CA" dirty="0">
                <a:solidFill>
                  <a:srgbClr val="FFFF00"/>
                </a:solidFill>
              </a:rPr>
              <a:t>up to four times a day </a:t>
            </a:r>
            <a:r>
              <a:rPr lang="en-CA" dirty="0"/>
              <a:t>based on the severity of the patient's bleeding. </a:t>
            </a:r>
            <a:endParaRPr lang="en-CA" dirty="0" smtClean="0"/>
          </a:p>
          <a:p>
            <a:r>
              <a:rPr lang="en-CA" dirty="0" smtClean="0"/>
              <a:t>Two </a:t>
            </a:r>
            <a:r>
              <a:rPr lang="en-CA" dirty="0"/>
              <a:t>commonly used tapering regimens are provided </a:t>
            </a:r>
            <a:r>
              <a:rPr lang="en-CA" dirty="0" smtClean="0"/>
              <a:t>below:</a:t>
            </a:r>
          </a:p>
          <a:p>
            <a:endParaRPr lang="en-CA" dirty="0" smtClean="0"/>
          </a:p>
          <a:p>
            <a:r>
              <a:rPr lang="en-CA" dirty="0" smtClean="0"/>
              <a:t>●</a:t>
            </a:r>
            <a:r>
              <a:rPr lang="en-CA" dirty="0" err="1"/>
              <a:t>Norethindrone</a:t>
            </a:r>
            <a:r>
              <a:rPr lang="en-CA" dirty="0"/>
              <a:t> 5 to 10 mg </a:t>
            </a:r>
            <a:r>
              <a:rPr lang="en-CA" dirty="0">
                <a:solidFill>
                  <a:srgbClr val="FFFF00"/>
                </a:solidFill>
              </a:rPr>
              <a:t>twice per day for seven days, </a:t>
            </a:r>
            <a:r>
              <a:rPr lang="en-CA" dirty="0"/>
              <a:t>followed by 5 to 10 mg </a:t>
            </a:r>
            <a:r>
              <a:rPr lang="en-CA" dirty="0">
                <a:solidFill>
                  <a:srgbClr val="FFFF00"/>
                </a:solidFill>
              </a:rPr>
              <a:t>once per day until maintenance therapy is initiated </a:t>
            </a:r>
            <a:r>
              <a:rPr lang="en-CA" dirty="0"/>
              <a:t>(see 'Maintenance therapy' below</a:t>
            </a:r>
            <a:r>
              <a:rPr lang="en-CA" dirty="0" smtClean="0"/>
              <a:t>)</a:t>
            </a:r>
          </a:p>
          <a:p>
            <a:r>
              <a:rPr lang="en-CA" dirty="0" smtClean="0"/>
              <a:t>●</a:t>
            </a:r>
            <a:r>
              <a:rPr lang="en-CA" dirty="0" err="1"/>
              <a:t>Norethindrone</a:t>
            </a:r>
            <a:r>
              <a:rPr lang="en-CA" dirty="0"/>
              <a:t> 5 to 10 mg </a:t>
            </a:r>
            <a:r>
              <a:rPr lang="en-CA" dirty="0">
                <a:solidFill>
                  <a:srgbClr val="FFFF00"/>
                </a:solidFill>
              </a:rPr>
              <a:t>three times per day for three days</a:t>
            </a:r>
            <a:r>
              <a:rPr lang="en-CA" dirty="0"/>
              <a:t>, followed by 5 to 10 mg </a:t>
            </a:r>
            <a:r>
              <a:rPr lang="en-CA" dirty="0">
                <a:solidFill>
                  <a:srgbClr val="FFFF00"/>
                </a:solidFill>
              </a:rPr>
              <a:t>twice per day for seven days</a:t>
            </a:r>
            <a:r>
              <a:rPr lang="en-CA" dirty="0"/>
              <a:t>, followed by 5 to 10 mg </a:t>
            </a:r>
            <a:r>
              <a:rPr lang="en-CA" dirty="0">
                <a:solidFill>
                  <a:srgbClr val="FFFF00"/>
                </a:solidFill>
              </a:rPr>
              <a:t>once per day until maintenance therapy is initiated </a:t>
            </a:r>
            <a:endParaRPr lang="en-CA" dirty="0"/>
          </a:p>
        </p:txBody>
      </p:sp>
    </p:spTree>
    <p:extLst>
      <p:ext uri="{BB962C8B-B14F-4D97-AF65-F5344CB8AC3E}">
        <p14:creationId xmlns:p14="http://schemas.microsoft.com/office/powerpoint/2010/main" val="274787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35771" cy="616228"/>
          </a:xfrm>
        </p:spPr>
        <p:txBody>
          <a:bodyPr/>
          <a:lstStyle/>
          <a:p>
            <a:r>
              <a:rPr lang="en-CA" sz="3200" dirty="0">
                <a:solidFill>
                  <a:srgbClr val="FFFF00"/>
                </a:solidFill>
              </a:rPr>
              <a:t>Intravenous estrogen</a:t>
            </a:r>
          </a:p>
        </p:txBody>
      </p:sp>
      <p:sp>
        <p:nvSpPr>
          <p:cNvPr id="3" name="Content Placeholder 2"/>
          <p:cNvSpPr>
            <a:spLocks noGrp="1"/>
          </p:cNvSpPr>
          <p:nvPr>
            <p:ph idx="1"/>
          </p:nvPr>
        </p:nvSpPr>
        <p:spPr>
          <a:xfrm>
            <a:off x="646112" y="1068946"/>
            <a:ext cx="9403742" cy="5179453"/>
          </a:xfrm>
        </p:spPr>
        <p:txBody>
          <a:bodyPr>
            <a:normAutofit lnSpcReduction="10000"/>
          </a:bodyPr>
          <a:lstStyle/>
          <a:p>
            <a:r>
              <a:rPr lang="en-CA" dirty="0"/>
              <a:t>for patients with severe </a:t>
            </a:r>
            <a:r>
              <a:rPr lang="en-CA" dirty="0" err="1"/>
              <a:t>anovulatory</a:t>
            </a:r>
            <a:r>
              <a:rPr lang="en-CA" dirty="0"/>
              <a:t> uterine bleeding who are </a:t>
            </a:r>
            <a:r>
              <a:rPr lang="en-CA" dirty="0">
                <a:solidFill>
                  <a:srgbClr val="FFFF00"/>
                </a:solidFill>
              </a:rPr>
              <a:t>unstable and cannot take oral </a:t>
            </a:r>
            <a:r>
              <a:rPr lang="en-CA" dirty="0" smtClean="0">
                <a:solidFill>
                  <a:srgbClr val="FFFF00"/>
                </a:solidFill>
              </a:rPr>
              <a:t>medications.</a:t>
            </a:r>
          </a:p>
          <a:p>
            <a:r>
              <a:rPr lang="en-CA" dirty="0"/>
              <a:t>if bleeding </a:t>
            </a:r>
            <a:r>
              <a:rPr lang="en-CA" dirty="0">
                <a:solidFill>
                  <a:srgbClr val="FFFF00"/>
                </a:solidFill>
              </a:rPr>
              <a:t>is not controlled after 24 hours </a:t>
            </a:r>
            <a:r>
              <a:rPr lang="en-CA" dirty="0"/>
              <a:t>of combination hormonal therapy</a:t>
            </a:r>
            <a:r>
              <a:rPr lang="en-CA" dirty="0" smtClean="0"/>
              <a:t>.</a:t>
            </a:r>
          </a:p>
          <a:p>
            <a:r>
              <a:rPr lang="en-CA" dirty="0"/>
              <a:t>The dose of IV conjugated estrogen </a:t>
            </a:r>
            <a:r>
              <a:rPr lang="en-CA" dirty="0">
                <a:solidFill>
                  <a:srgbClr val="FFFF00"/>
                </a:solidFill>
              </a:rPr>
              <a:t>is 25 mg every four to six hours until the bleeding stops</a:t>
            </a:r>
            <a:r>
              <a:rPr lang="en-CA" dirty="0" smtClean="0">
                <a:solidFill>
                  <a:srgbClr val="FFFF00"/>
                </a:solidFill>
              </a:rPr>
              <a:t>.</a:t>
            </a:r>
          </a:p>
          <a:p>
            <a:r>
              <a:rPr lang="en-CA" dirty="0"/>
              <a:t>No more than </a:t>
            </a:r>
            <a:r>
              <a:rPr lang="en-CA" dirty="0">
                <a:solidFill>
                  <a:srgbClr val="FFFF00"/>
                </a:solidFill>
              </a:rPr>
              <a:t>six doses </a:t>
            </a:r>
            <a:r>
              <a:rPr lang="en-CA" dirty="0"/>
              <a:t>should be </a:t>
            </a:r>
            <a:r>
              <a:rPr lang="en-CA" dirty="0" smtClean="0"/>
              <a:t>administered</a:t>
            </a:r>
          </a:p>
          <a:p>
            <a:r>
              <a:rPr lang="en-CA" dirty="0"/>
              <a:t>After the bleeding subsides, the </a:t>
            </a:r>
            <a:r>
              <a:rPr lang="en-CA" dirty="0">
                <a:solidFill>
                  <a:srgbClr val="FFFF00"/>
                </a:solidFill>
              </a:rPr>
              <a:t>patient should be switched to a taper of combination monophasic oral contraceptive</a:t>
            </a:r>
            <a:r>
              <a:rPr lang="en-CA" dirty="0" smtClean="0">
                <a:solidFill>
                  <a:srgbClr val="FFFF00"/>
                </a:solidFill>
              </a:rPr>
              <a:t>.</a:t>
            </a:r>
          </a:p>
          <a:p>
            <a:r>
              <a:rPr lang="en-CA" dirty="0" smtClean="0"/>
              <a:t> </a:t>
            </a:r>
            <a:r>
              <a:rPr lang="en-CA" dirty="0"/>
              <a:t>We use a monophasic oral contraceptive that contains at least 50 mcg of estradiol </a:t>
            </a:r>
            <a:r>
              <a:rPr lang="en-CA" dirty="0" smtClean="0"/>
              <a:t> </a:t>
            </a:r>
            <a:r>
              <a:rPr lang="en-CA" dirty="0"/>
              <a:t>and suggest the following schedule</a:t>
            </a:r>
            <a:r>
              <a:rPr lang="en-CA" dirty="0" smtClean="0"/>
              <a:t>:</a:t>
            </a:r>
          </a:p>
          <a:p>
            <a:r>
              <a:rPr lang="en-CA" dirty="0" smtClean="0">
                <a:solidFill>
                  <a:srgbClr val="FFFF00"/>
                </a:solidFill>
              </a:rPr>
              <a:t>●</a:t>
            </a:r>
            <a:r>
              <a:rPr lang="en-CA" dirty="0">
                <a:solidFill>
                  <a:srgbClr val="FFFF00"/>
                </a:solidFill>
              </a:rPr>
              <a:t>One pill every four to six hours until the bleeding </a:t>
            </a:r>
            <a:r>
              <a:rPr lang="en-CA" dirty="0" smtClean="0">
                <a:solidFill>
                  <a:srgbClr val="FFFF00"/>
                </a:solidFill>
              </a:rPr>
              <a:t>stops</a:t>
            </a:r>
          </a:p>
          <a:p>
            <a:r>
              <a:rPr lang="en-CA" dirty="0" smtClean="0">
                <a:solidFill>
                  <a:srgbClr val="FFFF00"/>
                </a:solidFill>
              </a:rPr>
              <a:t>●</a:t>
            </a:r>
            <a:r>
              <a:rPr lang="en-CA" dirty="0">
                <a:solidFill>
                  <a:srgbClr val="FFFF00"/>
                </a:solidFill>
              </a:rPr>
              <a:t>One pill every eight hours for three days, </a:t>
            </a:r>
            <a:r>
              <a:rPr lang="en-CA" dirty="0" smtClean="0">
                <a:solidFill>
                  <a:srgbClr val="FFFF00"/>
                </a:solidFill>
              </a:rPr>
              <a:t>then</a:t>
            </a:r>
          </a:p>
          <a:p>
            <a:r>
              <a:rPr lang="en-CA" dirty="0" smtClean="0">
                <a:solidFill>
                  <a:srgbClr val="FFFF00"/>
                </a:solidFill>
              </a:rPr>
              <a:t>●</a:t>
            </a:r>
            <a:r>
              <a:rPr lang="en-CA" dirty="0">
                <a:solidFill>
                  <a:srgbClr val="FFFF00"/>
                </a:solidFill>
              </a:rPr>
              <a:t>One pill every 12 hours for two weeks</a:t>
            </a:r>
          </a:p>
        </p:txBody>
      </p:sp>
    </p:spTree>
    <p:extLst>
      <p:ext uri="{BB962C8B-B14F-4D97-AF65-F5344CB8AC3E}">
        <p14:creationId xmlns:p14="http://schemas.microsoft.com/office/powerpoint/2010/main" val="2602960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452718"/>
            <a:ext cx="9625831" cy="538955"/>
          </a:xfrm>
        </p:spPr>
        <p:txBody>
          <a:bodyPr/>
          <a:lstStyle/>
          <a:p>
            <a:r>
              <a:rPr lang="en-CA" sz="2800" dirty="0">
                <a:solidFill>
                  <a:srgbClr val="FFFF00"/>
                </a:solidFill>
              </a:rPr>
              <a:t>Addition of hemostatic therapy</a:t>
            </a:r>
          </a:p>
        </p:txBody>
      </p:sp>
      <p:sp>
        <p:nvSpPr>
          <p:cNvPr id="3" name="Content Placeholder 2"/>
          <p:cNvSpPr>
            <a:spLocks noGrp="1"/>
          </p:cNvSpPr>
          <p:nvPr>
            <p:ph idx="1"/>
          </p:nvPr>
        </p:nvSpPr>
        <p:spPr>
          <a:xfrm>
            <a:off x="296214" y="991674"/>
            <a:ext cx="9753639" cy="5256726"/>
          </a:xfrm>
        </p:spPr>
        <p:txBody>
          <a:bodyPr>
            <a:normAutofit/>
          </a:bodyPr>
          <a:lstStyle/>
          <a:p>
            <a:pPr marL="0" indent="0">
              <a:buNone/>
            </a:pPr>
            <a:r>
              <a:rPr lang="en-CA" dirty="0" smtClean="0"/>
              <a:t> </a:t>
            </a:r>
            <a:r>
              <a:rPr lang="en-CA" dirty="0"/>
              <a:t>continues after 24 hours of hormonal therapy and in girls with platelet dysfunction </a:t>
            </a:r>
            <a:r>
              <a:rPr lang="en-CA" dirty="0" smtClean="0"/>
              <a:t>.Hemostatic </a:t>
            </a:r>
            <a:r>
              <a:rPr lang="en-CA" dirty="0"/>
              <a:t>therapies </a:t>
            </a:r>
            <a:r>
              <a:rPr lang="en-CA" dirty="0" smtClean="0"/>
              <a:t>include:</a:t>
            </a:r>
          </a:p>
          <a:p>
            <a:pPr>
              <a:buFont typeface="Wingdings" panose="05000000000000000000" pitchFamily="2" charset="2"/>
              <a:buChar char="v"/>
            </a:pPr>
            <a:r>
              <a:rPr lang="en-CA" dirty="0" smtClean="0"/>
              <a:t> </a:t>
            </a:r>
            <a:r>
              <a:rPr lang="en-CA" dirty="0">
                <a:solidFill>
                  <a:srgbClr val="FFFF00"/>
                </a:solidFill>
              </a:rPr>
              <a:t>tranexamic acid, </a:t>
            </a:r>
            <a:endParaRPr lang="en-CA" dirty="0" smtClean="0">
              <a:solidFill>
                <a:srgbClr val="FFFF00"/>
              </a:solidFill>
            </a:endParaRPr>
          </a:p>
          <a:p>
            <a:pPr>
              <a:buFont typeface="Wingdings" panose="05000000000000000000" pitchFamily="2" charset="2"/>
              <a:buChar char="v"/>
            </a:pPr>
            <a:r>
              <a:rPr lang="en-CA" dirty="0" err="1" smtClean="0">
                <a:solidFill>
                  <a:srgbClr val="FFFF00"/>
                </a:solidFill>
              </a:rPr>
              <a:t>aminocaproic</a:t>
            </a:r>
            <a:r>
              <a:rPr lang="en-CA" dirty="0" smtClean="0">
                <a:solidFill>
                  <a:srgbClr val="FFFF00"/>
                </a:solidFill>
              </a:rPr>
              <a:t> </a:t>
            </a:r>
            <a:r>
              <a:rPr lang="en-CA" dirty="0">
                <a:solidFill>
                  <a:srgbClr val="FFFF00"/>
                </a:solidFill>
              </a:rPr>
              <a:t>acid, </a:t>
            </a:r>
            <a:endParaRPr lang="en-CA" dirty="0" smtClean="0">
              <a:solidFill>
                <a:srgbClr val="FFFF00"/>
              </a:solidFill>
            </a:endParaRPr>
          </a:p>
          <a:p>
            <a:pPr>
              <a:buFont typeface="Wingdings" panose="05000000000000000000" pitchFamily="2" charset="2"/>
              <a:buChar char="v"/>
            </a:pPr>
            <a:r>
              <a:rPr lang="en-CA" dirty="0" smtClean="0">
                <a:solidFill>
                  <a:srgbClr val="FFFF00"/>
                </a:solidFill>
              </a:rPr>
              <a:t> </a:t>
            </a:r>
            <a:r>
              <a:rPr lang="en-CA" dirty="0">
                <a:solidFill>
                  <a:srgbClr val="FFFF00"/>
                </a:solidFill>
              </a:rPr>
              <a:t>desmopressin</a:t>
            </a:r>
            <a:r>
              <a:rPr lang="en-CA" dirty="0"/>
              <a:t>, </a:t>
            </a:r>
            <a:endParaRPr lang="en-CA" dirty="0" smtClean="0"/>
          </a:p>
          <a:p>
            <a:pPr marL="0" indent="0">
              <a:buNone/>
            </a:pPr>
            <a:r>
              <a:rPr lang="en-CA" sz="1600" dirty="0" smtClean="0"/>
              <a:t>(which </a:t>
            </a:r>
            <a:r>
              <a:rPr lang="en-CA" sz="1600" dirty="0"/>
              <a:t>is classically used for the treatment of von </a:t>
            </a:r>
            <a:r>
              <a:rPr lang="en-CA" sz="1600" dirty="0" err="1"/>
              <a:t>Willebrand</a:t>
            </a:r>
            <a:r>
              <a:rPr lang="en-CA" sz="1600" dirty="0"/>
              <a:t> disease </a:t>
            </a:r>
            <a:r>
              <a:rPr lang="en-CA" sz="1600" dirty="0" smtClean="0"/>
              <a:t>)</a:t>
            </a:r>
          </a:p>
          <a:p>
            <a:pPr marL="0" indent="0">
              <a:buNone/>
            </a:pPr>
            <a:r>
              <a:rPr lang="en-CA" dirty="0" smtClean="0"/>
              <a:t>we </a:t>
            </a:r>
            <a:r>
              <a:rPr lang="en-CA" dirty="0">
                <a:solidFill>
                  <a:srgbClr val="FFFF00"/>
                </a:solidFill>
              </a:rPr>
              <a:t>prefer tranexamic </a:t>
            </a:r>
            <a:r>
              <a:rPr lang="en-CA" dirty="0"/>
              <a:t>acid </a:t>
            </a:r>
            <a:r>
              <a:rPr lang="en-CA" dirty="0">
                <a:solidFill>
                  <a:srgbClr val="FFFF00"/>
                </a:solidFill>
              </a:rPr>
              <a:t>unless</a:t>
            </a:r>
            <a:r>
              <a:rPr lang="en-CA" dirty="0"/>
              <a:t> the patient has </a:t>
            </a:r>
            <a:r>
              <a:rPr lang="en-CA" dirty="0">
                <a:solidFill>
                  <a:srgbClr val="FFFF00"/>
                </a:solidFill>
              </a:rPr>
              <a:t>increased risks for thromboembolism </a:t>
            </a:r>
            <a:r>
              <a:rPr lang="en-CA" dirty="0"/>
              <a:t>[40]. </a:t>
            </a:r>
            <a:endParaRPr lang="en-CA" dirty="0" smtClean="0"/>
          </a:p>
          <a:p>
            <a:pPr marL="0" indent="0">
              <a:buNone/>
            </a:pPr>
            <a:r>
              <a:rPr lang="en-CA" dirty="0" err="1" smtClean="0">
                <a:solidFill>
                  <a:srgbClr val="FFFF00"/>
                </a:solidFill>
              </a:rPr>
              <a:t>Aminocaproic</a:t>
            </a:r>
            <a:r>
              <a:rPr lang="en-CA" dirty="0" smtClean="0">
                <a:solidFill>
                  <a:srgbClr val="FFFF00"/>
                </a:solidFill>
              </a:rPr>
              <a:t> </a:t>
            </a:r>
            <a:r>
              <a:rPr lang="en-CA" dirty="0">
                <a:solidFill>
                  <a:srgbClr val="FFFF00"/>
                </a:solidFill>
              </a:rPr>
              <a:t>acid </a:t>
            </a:r>
            <a:r>
              <a:rPr lang="en-CA" dirty="0"/>
              <a:t>should be avoided in patients with </a:t>
            </a:r>
            <a:r>
              <a:rPr lang="en-CA" dirty="0">
                <a:solidFill>
                  <a:srgbClr val="FFFF00"/>
                </a:solidFill>
              </a:rPr>
              <a:t>renal </a:t>
            </a:r>
            <a:r>
              <a:rPr lang="en-CA" dirty="0" smtClean="0">
                <a:solidFill>
                  <a:srgbClr val="FFFF00"/>
                </a:solidFill>
              </a:rPr>
              <a:t>impairment</a:t>
            </a:r>
          </a:p>
          <a:p>
            <a:pPr marL="0" indent="0">
              <a:buNone/>
            </a:pPr>
            <a:endParaRPr lang="en-CA" dirty="0" smtClean="0">
              <a:solidFill>
                <a:srgbClr val="FFFF00"/>
              </a:solidFill>
            </a:endParaRPr>
          </a:p>
          <a:p>
            <a:pPr marL="0" indent="0">
              <a:buNone/>
            </a:pPr>
            <a:r>
              <a:rPr lang="en-CA" dirty="0" smtClean="0"/>
              <a:t>.</a:t>
            </a:r>
            <a:endParaRPr lang="en-CA" dirty="0"/>
          </a:p>
        </p:txBody>
      </p:sp>
    </p:spTree>
    <p:extLst>
      <p:ext uri="{BB962C8B-B14F-4D97-AF65-F5344CB8AC3E}">
        <p14:creationId xmlns:p14="http://schemas.microsoft.com/office/powerpoint/2010/main" val="227013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5" y="452717"/>
            <a:ext cx="9981127" cy="5407169"/>
          </a:xfrm>
        </p:spPr>
        <p:txBody>
          <a:bodyPr/>
          <a:lstStyle/>
          <a:p>
            <a:r>
              <a:rPr lang="en-CA" sz="2400" dirty="0">
                <a:solidFill>
                  <a:srgbClr val="FFFF00"/>
                </a:solidFill>
              </a:rPr>
              <a:t>NORMAL MENSTRUAL </a:t>
            </a:r>
            <a:r>
              <a:rPr lang="en-CA" sz="2400" dirty="0" smtClean="0">
                <a:solidFill>
                  <a:srgbClr val="FFFF00"/>
                </a:solidFill>
              </a:rPr>
              <a:t>CYCLE </a:t>
            </a:r>
            <a:r>
              <a:rPr lang="en-CA" sz="2400" dirty="0">
                <a:solidFill>
                  <a:srgbClr val="FFFF00"/>
                </a:solidFill>
              </a:rPr>
              <a:t>IN </a:t>
            </a:r>
            <a:r>
              <a:rPr lang="en-CA" sz="2400" dirty="0" smtClean="0">
                <a:solidFill>
                  <a:srgbClr val="FFFF00"/>
                </a:solidFill>
              </a:rPr>
              <a:t>ADOLESCENTS:</a:t>
            </a:r>
            <a:r>
              <a:rPr lang="en-CA" sz="2400" dirty="0" smtClean="0"/>
              <a:t/>
            </a:r>
            <a:br>
              <a:rPr lang="en-CA" sz="2400" dirty="0" smtClean="0"/>
            </a:br>
            <a:r>
              <a:rPr lang="en-CA" sz="2400" dirty="0"/>
              <a:t/>
            </a:r>
            <a:br>
              <a:rPr lang="en-CA" sz="2400" dirty="0"/>
            </a:br>
            <a:r>
              <a:rPr lang="en-CA" sz="2400" dirty="0"/>
              <a:t>the majority of cycles in adolescents last 21 to 45 days with two to seven days of menstrual </a:t>
            </a:r>
            <a:r>
              <a:rPr lang="en-CA" sz="2400" dirty="0" smtClean="0"/>
              <a:t>bleeding.</a:t>
            </a:r>
            <a:br>
              <a:rPr lang="en-CA" sz="2400" dirty="0" smtClean="0"/>
            </a:br>
            <a:r>
              <a:rPr lang="en-CA" sz="2400" dirty="0"/>
              <a:t/>
            </a:r>
            <a:br>
              <a:rPr lang="en-CA" sz="2400" dirty="0"/>
            </a:br>
            <a:r>
              <a:rPr lang="en-CA" sz="2400" dirty="0"/>
              <a:t>Although menstrual cycles vary considerably during the first few years after menarche, the majority of cycles in adolescents last 21 to 45 days with two to seven days of menstrual </a:t>
            </a:r>
            <a:r>
              <a:rPr lang="en-CA" sz="2400" dirty="0" smtClean="0"/>
              <a:t>bleeding.</a:t>
            </a:r>
            <a:br>
              <a:rPr lang="en-CA" sz="2400" dirty="0" smtClean="0"/>
            </a:br>
            <a:r>
              <a:rPr lang="en-CA" sz="2400" dirty="0"/>
              <a:t/>
            </a:r>
            <a:br>
              <a:rPr lang="en-CA" sz="2400" dirty="0"/>
            </a:br>
            <a:r>
              <a:rPr lang="en-CA" sz="2400" dirty="0"/>
              <a:t>One-half of cycles are ovulatory by one year in girls with menarche at &lt;12 years, by three years in girls with menarche between 12 and 13 years, and by 4.5 years in girls with menarche at ≥13 </a:t>
            </a:r>
            <a:r>
              <a:rPr lang="en-CA" sz="2400" dirty="0" smtClean="0"/>
              <a:t>year.</a:t>
            </a:r>
            <a:endParaRPr lang="en-CA" sz="2400" dirty="0"/>
          </a:p>
        </p:txBody>
      </p:sp>
      <p:sp>
        <p:nvSpPr>
          <p:cNvPr id="3" name="Content Placeholder 2"/>
          <p:cNvSpPr>
            <a:spLocks noGrp="1"/>
          </p:cNvSpPr>
          <p:nvPr>
            <p:ph idx="1"/>
          </p:nvPr>
        </p:nvSpPr>
        <p:spPr>
          <a:xfrm>
            <a:off x="7817476" y="6194738"/>
            <a:ext cx="1678586" cy="221086"/>
          </a:xfrm>
        </p:spPr>
        <p:txBody>
          <a:bodyPr>
            <a:normAutofit fontScale="47500" lnSpcReduction="20000"/>
          </a:bodyPr>
          <a:lstStyle/>
          <a:p>
            <a:pPr marL="0" indent="0">
              <a:buNone/>
            </a:pPr>
            <a:endParaRPr lang="en-CA" dirty="0"/>
          </a:p>
        </p:txBody>
      </p:sp>
    </p:spTree>
    <p:extLst>
      <p:ext uri="{BB962C8B-B14F-4D97-AF65-F5344CB8AC3E}">
        <p14:creationId xmlns:p14="http://schemas.microsoft.com/office/powerpoint/2010/main" val="4083333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88313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367" y="751872"/>
            <a:ext cx="9105364" cy="5803474"/>
          </a:xfrm>
        </p:spPr>
      </p:pic>
    </p:spTree>
    <p:extLst>
      <p:ext uri="{BB962C8B-B14F-4D97-AF65-F5344CB8AC3E}">
        <p14:creationId xmlns:p14="http://schemas.microsoft.com/office/powerpoint/2010/main" val="141314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656823"/>
            <a:ext cx="9237791" cy="5872766"/>
          </a:xfrm>
        </p:spPr>
      </p:pic>
    </p:spTree>
    <p:extLst>
      <p:ext uri="{BB962C8B-B14F-4D97-AF65-F5344CB8AC3E}">
        <p14:creationId xmlns:p14="http://schemas.microsoft.com/office/powerpoint/2010/main" val="4145459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97" y="452717"/>
            <a:ext cx="9623339" cy="6141265"/>
          </a:xfrm>
        </p:spPr>
      </p:pic>
    </p:spTree>
    <p:extLst>
      <p:ext uri="{BB962C8B-B14F-4D97-AF65-F5344CB8AC3E}">
        <p14:creationId xmlns:p14="http://schemas.microsoft.com/office/powerpoint/2010/main" val="424138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97" y="309092"/>
            <a:ext cx="9575761" cy="6259133"/>
          </a:xfrm>
        </p:spPr>
      </p:pic>
    </p:spTree>
    <p:extLst>
      <p:ext uri="{BB962C8B-B14F-4D97-AF65-F5344CB8AC3E}">
        <p14:creationId xmlns:p14="http://schemas.microsoft.com/office/powerpoint/2010/main" val="981846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882" y="344308"/>
            <a:ext cx="9092484" cy="6262554"/>
          </a:xfrm>
        </p:spPr>
      </p:pic>
    </p:spTree>
    <p:extLst>
      <p:ext uri="{BB962C8B-B14F-4D97-AF65-F5344CB8AC3E}">
        <p14:creationId xmlns:p14="http://schemas.microsoft.com/office/powerpoint/2010/main" val="4011576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51661"/>
            <a:ext cx="7531974" cy="6506716"/>
          </a:xfrm>
        </p:spPr>
      </p:pic>
    </p:spTree>
    <p:extLst>
      <p:ext uri="{BB962C8B-B14F-4D97-AF65-F5344CB8AC3E}">
        <p14:creationId xmlns:p14="http://schemas.microsoft.com/office/powerpoint/2010/main" val="20877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452718"/>
            <a:ext cx="8010658" cy="6012823"/>
          </a:xfrm>
        </p:spPr>
      </p:pic>
    </p:spTree>
    <p:extLst>
      <p:ext uri="{BB962C8B-B14F-4D97-AF65-F5344CB8AC3E}">
        <p14:creationId xmlns:p14="http://schemas.microsoft.com/office/powerpoint/2010/main" val="773669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121</TotalTime>
  <Words>1423</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Wingdings</vt:lpstr>
      <vt:lpstr>Wingdings 3</vt:lpstr>
      <vt:lpstr>Ion</vt:lpstr>
      <vt:lpstr>Abnormal uterine bleeding in adolescents: Evaluation and approach to diagnosis</vt:lpstr>
      <vt:lpstr>NORMAL MENSTRUAL CYCLE IN ADOLESCENTS:  the majority of cycles in adolescents last 21 to 45 days with two to seven days of menstrual bleeding.  Although menstrual cycles vary considerably during the first few years after menarche, the majority of cycles in adolescents last 21 to 45 days with two to seven days of menstrual bleeding.  One-half of cycles are ovulatory by one year in girls with menarche at &lt;12 years, by three years in girls with menarche between 12 and 13 years, and by 4.5 years in girls with menarche at ≥13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Excessive menstrual bleeding : </vt:lpstr>
      <vt:lpstr>PowerPoint Presentation</vt:lpstr>
      <vt:lpstr>Lab:</vt:lpstr>
      <vt:lpstr>SEVERITY CLASSIFICATION </vt:lpstr>
      <vt:lpstr>ACUTE MANAGEMENT OF SEVERE ANOVULATORY UTERINE BLEEDING</vt:lpstr>
      <vt:lpstr>Indications for hospitalization:</vt:lpstr>
      <vt:lpstr>Hormonal therapy:</vt:lpstr>
      <vt:lpstr>PowerPoint Presentation</vt:lpstr>
      <vt:lpstr>Intravenous estrogen</vt:lpstr>
      <vt:lpstr>Addition of hemostatic therapy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uterine bleeding in adolescents: Evaluation and approach to diagnosis</dc:title>
  <dc:creator>Hasan</dc:creator>
  <cp:lastModifiedBy>LEYLA AZAD</cp:lastModifiedBy>
  <cp:revision>13</cp:revision>
  <dcterms:created xsi:type="dcterms:W3CDTF">2019-10-15T19:37:09Z</dcterms:created>
  <dcterms:modified xsi:type="dcterms:W3CDTF">2020-04-19T06:54:08Z</dcterms:modified>
</cp:coreProperties>
</file>