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96" r:id="rId3"/>
    <p:sldId id="306" r:id="rId4"/>
    <p:sldId id="310" r:id="rId5"/>
    <p:sldId id="311" r:id="rId6"/>
    <p:sldId id="299" r:id="rId7"/>
    <p:sldId id="300" r:id="rId8"/>
    <p:sldId id="314" r:id="rId9"/>
    <p:sldId id="313" r:id="rId10"/>
    <p:sldId id="312" r:id="rId11"/>
    <p:sldId id="303" r:id="rId12"/>
    <p:sldId id="305" r:id="rId13"/>
    <p:sldId id="315" r:id="rId14"/>
    <p:sldId id="308" r:id="rId15"/>
    <p:sldId id="307" r:id="rId16"/>
    <p:sldId id="266" r:id="rId17"/>
    <p:sldId id="281" r:id="rId18"/>
    <p:sldId id="282" r:id="rId19"/>
    <p:sldId id="267" r:id="rId20"/>
    <p:sldId id="277" r:id="rId21"/>
    <p:sldId id="317" r:id="rId22"/>
    <p:sldId id="318" r:id="rId23"/>
    <p:sldId id="319" r:id="rId24"/>
    <p:sldId id="320" r:id="rId25"/>
    <p:sldId id="321" r:id="rId26"/>
    <p:sldId id="290" r:id="rId27"/>
    <p:sldId id="316" r:id="rId28"/>
    <p:sldId id="322" r:id="rId29"/>
    <p:sldId id="323" r:id="rId30"/>
    <p:sldId id="324" r:id="rId31"/>
    <p:sldId id="326" r:id="rId32"/>
    <p:sldId id="327" r:id="rId33"/>
    <p:sldId id="325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2ahUKEwip64iA4LPiAhUDCewKHRjVARUQjRx6BAgBEAU&amp;url=https://www.jbsr.be/articles/10.5334/jbsr.1589/&amp;psig=AOvVaw3cSR85z9UUfkY45UvOrSC3&amp;ust=155877292892397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9476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DISTRESS IN NEWBORN INFANT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first 72 hours, infants with untreated RDS have increasing distress and hypoxemia.</a:t>
            </a:r>
          </a:p>
          <a:p>
            <a:r>
              <a:rPr lang="en-US" dirty="0" smtClean="0"/>
              <a:t> In infants with severe RDS, the development of </a:t>
            </a:r>
            <a:r>
              <a:rPr lang="en-US" dirty="0" err="1" smtClean="0"/>
              <a:t>edema,oliguria</a:t>
            </a:r>
            <a:r>
              <a:rPr lang="en-US" dirty="0" smtClean="0"/>
              <a:t>, </a:t>
            </a:r>
            <a:r>
              <a:rPr lang="en-US" dirty="0" err="1" smtClean="0"/>
              <a:t>apnea,pallor</a:t>
            </a:r>
            <a:r>
              <a:rPr lang="en-US" dirty="0" smtClean="0"/>
              <a:t> , and respiratory  failure necessitates assisted ventilation.</a:t>
            </a:r>
          </a:p>
          <a:p>
            <a:r>
              <a:rPr lang="en-US" dirty="0" smtClean="0"/>
              <a:t> Thereafter, uncomplicated cases show spontaneous improvement that often is heralded by </a:t>
            </a:r>
            <a:r>
              <a:rPr lang="en-US" dirty="0" err="1" smtClean="0"/>
              <a:t>diuresis</a:t>
            </a:r>
            <a:r>
              <a:rPr lang="en-US" dirty="0" smtClean="0"/>
              <a:t> and a marked resolution of edema.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46320"/>
          </a:xfrm>
        </p:spPr>
        <p:txBody>
          <a:bodyPr/>
          <a:lstStyle/>
          <a:p>
            <a:r>
              <a:rPr lang="en-US" dirty="0" smtClean="0"/>
              <a:t>On radiographs, the lungs may have a characteristic but not </a:t>
            </a:r>
            <a:r>
              <a:rPr lang="en-US" dirty="0" err="1" smtClean="0"/>
              <a:t>pathognomonic</a:t>
            </a:r>
            <a:r>
              <a:rPr lang="en-US" dirty="0" smtClean="0"/>
              <a:t> appearance that includes</a:t>
            </a:r>
          </a:p>
          <a:p>
            <a:r>
              <a:rPr lang="en-US" dirty="0" smtClean="0"/>
              <a:t> A fine reticular granularity of the parenchyma(</a:t>
            </a:r>
            <a:r>
              <a:rPr lang="en-US" dirty="0" err="1" smtClean="0"/>
              <a:t>occasionaly</a:t>
            </a:r>
            <a:r>
              <a:rPr lang="en-US" dirty="0" smtClean="0"/>
              <a:t> whiteout lung) and air </a:t>
            </a:r>
            <a:r>
              <a:rPr lang="en-US" dirty="0" err="1" smtClean="0"/>
              <a:t>bronchograms</a:t>
            </a:r>
            <a:r>
              <a:rPr lang="en-US" dirty="0" smtClean="0"/>
              <a:t>, which are often more prominent early in the left lower lobe because of  superimposition of the cardiac shadow.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 of 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+mj-lt"/>
              </a:rPr>
              <a:t>Severe  impairment of gas exchange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+mj-lt"/>
              </a:rPr>
              <a:t>Alveolar air leaks (interstitial emphysema, </a:t>
            </a:r>
            <a:r>
              <a:rPr lang="en-US" sz="2800" dirty="0" err="1" smtClean="0">
                <a:latin typeface="+mj-lt"/>
              </a:rPr>
              <a:t>Pneumothorax</a:t>
            </a:r>
            <a:r>
              <a:rPr lang="en-US" sz="2800" dirty="0" smtClean="0">
                <a:latin typeface="+mj-lt"/>
              </a:rPr>
              <a:t>)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+mj-lt"/>
              </a:rPr>
              <a:t>Pulmonary hemorrhage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</a:rPr>
              <a:t>Intraventricular</a:t>
            </a:r>
            <a:r>
              <a:rPr lang="en-US" sz="2800" dirty="0" smtClean="0">
                <a:latin typeface="+mj-lt"/>
              </a:rPr>
              <a:t> hemorrhage (IVH)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 smtClean="0">
                <a:latin typeface="+mj-lt"/>
              </a:rPr>
              <a:t>Bronchopulmonary</a:t>
            </a:r>
            <a:r>
              <a:rPr lang="en-US" sz="2800" dirty="0" smtClean="0">
                <a:latin typeface="+mj-lt"/>
              </a:rPr>
              <a:t> dysplasia (BPD)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Careful and frequent monitoring of heart and respiratory rates, oxygen saturation, 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pH, serum bicarbonate, electrolytes, glucose, and </a:t>
            </a:r>
            <a:r>
              <a:rPr lang="en-US" sz="2400" dirty="0" err="1" smtClean="0"/>
              <a:t>hematocrit</a:t>
            </a:r>
            <a:r>
              <a:rPr lang="en-US" sz="2400" dirty="0" smtClean="0"/>
              <a:t>, blood pressure, and temperature.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Intravenous fluids, electrolytes and calories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Antibiotics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Administration of antenatal corticosteroids to women between 23 </a:t>
            </a:r>
            <a:r>
              <a:rPr lang="en-US" smtClean="0"/>
              <a:t>and 37</a:t>
            </a:r>
            <a:r>
              <a:rPr lang="en-US" dirty="0" smtClean="0"/>
              <a:t> wk of gestation significantly reduces the incidence and mortality of RDS as well as overall neonatal mortality.</a:t>
            </a:r>
          </a:p>
          <a:p>
            <a:r>
              <a:rPr lang="en-US" dirty="0" smtClean="0"/>
              <a:t> Antenatal steroids also reduce (1) the need for and duration of </a:t>
            </a:r>
            <a:r>
              <a:rPr lang="en-US" dirty="0" err="1" smtClean="0"/>
              <a:t>ventilatory</a:t>
            </a:r>
            <a:r>
              <a:rPr lang="en-US" dirty="0" smtClean="0"/>
              <a:t> support and admission to a neonatal intensive care unit (NICU) and (2) the incidence of severe IVH, necrotizing </a:t>
            </a:r>
            <a:r>
              <a:rPr lang="en-US" dirty="0" err="1" smtClean="0"/>
              <a:t>enterocolitis</a:t>
            </a:r>
            <a:endParaRPr lang="en-US" dirty="0" smtClean="0"/>
          </a:p>
          <a:p>
            <a:r>
              <a:rPr lang="en-US" dirty="0" smtClean="0"/>
              <a:t>and developmental delay.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   birth,  RDS   may   be   prevented    or its   severity   reduced  by  </a:t>
            </a:r>
            <a:r>
              <a:rPr lang="en-US" dirty="0" err="1" smtClean="0"/>
              <a:t>intratracheal</a:t>
            </a:r>
            <a:r>
              <a:rPr lang="en-US" dirty="0" smtClean="0"/>
              <a:t> administration   of  exogenous   surfactant immediately after birth in the delivery room within a few hours of birth or use of EARLY CPAP in delivery 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Warm humidified oxygen with nasal </a:t>
            </a:r>
            <a:r>
              <a:rPr lang="en-US" dirty="0" err="1" smtClean="0"/>
              <a:t>canula</a:t>
            </a:r>
            <a:r>
              <a:rPr lang="en-US" dirty="0" smtClean="0"/>
              <a:t> or hood should be provided at a concentration initially sufficient to keep arterial oxygen pressure between 50and 70 mm Hg (90-95% saturation) </a:t>
            </a:r>
          </a:p>
          <a:p>
            <a:r>
              <a:rPr lang="en-US" dirty="0" smtClean="0"/>
              <a:t>If oxygen saturation cannot be kept &gt; 90% at inspired oxygen concentrations of 40% or greater or respiratory distress increased, applying CPAP at a pressure of 8-10cm 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Surfactant  therapy  if  fio2&gt;40%  on  CPAP8-10cmH2oINSURE(</a:t>
            </a:r>
            <a:r>
              <a:rPr lang="en-US" dirty="0" err="1" smtClean="0"/>
              <a:t>INtubate,SURfactant,Extubate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 OF MECHANICAL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Arterial blood pH &lt;7.25 and arterial blood Pco</a:t>
            </a:r>
            <a:r>
              <a:rPr lang="en-US" baseline="-25000" dirty="0" smtClean="0"/>
              <a:t>2</a:t>
            </a:r>
            <a:r>
              <a:rPr lang="en-US" dirty="0" smtClean="0"/>
              <a:t> of 60 mmHg or higher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Oxygen saturation &lt;90%oxygenconcentrations of 50-70% and CPAP of 8-10 cm H2o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persistent apnea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blood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Pao2 level should be maintained between 60 and 70 mm Hg (oxygen saturation 90%), and the pH should be maintained above 7.25.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69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Retinopathy of prematurity(ROP)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Pulmonary air leak</a:t>
            </a:r>
          </a:p>
          <a:p>
            <a:r>
              <a:rPr lang="en-US" dirty="0" err="1" smtClean="0"/>
              <a:t>ETTcomplication</a:t>
            </a:r>
            <a:r>
              <a:rPr lang="en-US" dirty="0" smtClean="0"/>
              <a:t>(vocal cord </a:t>
            </a:r>
            <a:r>
              <a:rPr lang="en-US" dirty="0" err="1" smtClean="0"/>
              <a:t>injury,subglottic</a:t>
            </a:r>
            <a:r>
              <a:rPr lang="en-US" dirty="0" smtClean="0"/>
              <a:t> </a:t>
            </a:r>
            <a:r>
              <a:rPr lang="en-US" dirty="0" err="1" smtClean="0"/>
              <a:t>stenosis,asphyxia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UAC complication(</a:t>
            </a:r>
            <a:r>
              <a:rPr lang="en-US" dirty="0" err="1" smtClean="0"/>
              <a:t>thromboemboli,hemorrhage</a:t>
            </a:r>
            <a:r>
              <a:rPr lang="en-US" dirty="0" smtClean="0"/>
              <a:t> ischemic necrosis of </a:t>
            </a:r>
            <a:r>
              <a:rPr lang="en-US" dirty="0" err="1" smtClean="0"/>
              <a:t>abdominalviscera,hypertention</a:t>
            </a:r>
            <a:endParaRPr lang="en-US" dirty="0" smtClean="0"/>
          </a:p>
          <a:p>
            <a:r>
              <a:rPr lang="en-US" dirty="0" smtClean="0"/>
              <a:t>PDA left to right shunting(ventricular volume </a:t>
            </a:r>
            <a:r>
              <a:rPr lang="en-US" dirty="0" err="1" smtClean="0"/>
              <a:t>overload,pulmonary</a:t>
            </a:r>
            <a:r>
              <a:rPr lang="en-US" dirty="0" smtClean="0"/>
              <a:t> edema)</a:t>
            </a:r>
          </a:p>
          <a:p>
            <a:r>
              <a:rPr lang="en-US" dirty="0" err="1" smtClean="0"/>
              <a:t>Bronchopulmonary</a:t>
            </a:r>
            <a:r>
              <a:rPr lang="en-US" dirty="0" smtClean="0"/>
              <a:t> dysplasia(oxygen dependency at day 28 or 36wk </a:t>
            </a:r>
            <a:r>
              <a:rPr lang="en-US" dirty="0" err="1" smtClean="0"/>
              <a:t>postmenestral</a:t>
            </a:r>
            <a:r>
              <a:rPr lang="en-US" dirty="0" smtClean="0"/>
              <a:t>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Documents and Settings\ped\Desktop\6367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ped\My Documents\My Picture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ped\My Documents\My Picture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8153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C:\Documents and Settings\ped\My Documents\My Pictures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68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ped\My Documents\My Pictures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781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PAVION\Desktop\cow292-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PAVION\Desktop\fc64bd9dea93b87955ecca9e28d6f0_big_galler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Hyalin</a:t>
            </a:r>
            <a:r>
              <a:rPr lang="en-US" dirty="0" smtClean="0"/>
              <a:t> membrane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Surfactant deficiency (decreased production and secretion) is the primary cause of RDS.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failure to attain an adequate FRC and the tendency of affected lungs to become </a:t>
            </a:r>
            <a:r>
              <a:rPr lang="en-US" dirty="0" err="1" smtClean="0"/>
              <a:t>atelectatic</a:t>
            </a:r>
            <a:r>
              <a:rPr lang="en-US" dirty="0" smtClean="0"/>
              <a:t> correlate with high surface tension and the absence of pulmonary surfactant.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239000" cy="6705600"/>
          </a:xfrm>
        </p:spPr>
      </p:pic>
    </p:spTree>
    <p:extLst>
      <p:ext uri="{BB962C8B-B14F-4D97-AF65-F5344CB8AC3E}">
        <p14:creationId xmlns:p14="http://schemas.microsoft.com/office/powerpoint/2010/main" val="16571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7010400" cy="6705600"/>
          </a:xfrm>
        </p:spPr>
      </p:pic>
    </p:spTree>
    <p:extLst>
      <p:ext uri="{BB962C8B-B14F-4D97-AF65-F5344CB8AC3E}">
        <p14:creationId xmlns:p14="http://schemas.microsoft.com/office/powerpoint/2010/main" val="19739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"/>
            <a:ext cx="7543800" cy="6136323"/>
          </a:xfrm>
        </p:spPr>
      </p:pic>
    </p:spTree>
    <p:extLst>
      <p:ext uri="{BB962C8B-B14F-4D97-AF65-F5344CB8AC3E}">
        <p14:creationId xmlns:p14="http://schemas.microsoft.com/office/powerpoint/2010/main" val="456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neumomediastinum in newborn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6934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891540"/>
            <a:ext cx="7696200" cy="5486400"/>
          </a:xfrm>
        </p:spPr>
      </p:pic>
    </p:spTree>
    <p:extLst>
      <p:ext uri="{BB962C8B-B14F-4D97-AF65-F5344CB8AC3E}">
        <p14:creationId xmlns:p14="http://schemas.microsoft.com/office/powerpoint/2010/main" val="13337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059" y="1609725"/>
            <a:ext cx="5365281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4419600" cy="4114800"/>
          </a:xfrm>
        </p:spPr>
      </p:pic>
    </p:spTree>
    <p:extLst>
      <p:ext uri="{BB962C8B-B14F-4D97-AF65-F5344CB8AC3E}">
        <p14:creationId xmlns:p14="http://schemas.microsoft.com/office/powerpoint/2010/main" val="4103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3886200" cy="3505199"/>
          </a:xfrm>
        </p:spPr>
      </p:pic>
    </p:spTree>
    <p:extLst>
      <p:ext uri="{BB962C8B-B14F-4D97-AF65-F5344CB8AC3E}">
        <p14:creationId xmlns:p14="http://schemas.microsoft.com/office/powerpoint/2010/main" val="798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"/>
            <a:ext cx="6248400" cy="6537960"/>
          </a:xfrm>
        </p:spPr>
      </p:pic>
    </p:spTree>
    <p:extLst>
      <p:ext uri="{BB962C8B-B14F-4D97-AF65-F5344CB8AC3E}">
        <p14:creationId xmlns:p14="http://schemas.microsoft.com/office/powerpoint/2010/main" val="3598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993932"/>
            <a:ext cx="3962400" cy="4078224"/>
          </a:xfrm>
        </p:spPr>
      </p:pic>
    </p:spTree>
    <p:extLst>
      <p:ext uri="{BB962C8B-B14F-4D97-AF65-F5344CB8AC3E}">
        <p14:creationId xmlns:p14="http://schemas.microsoft.com/office/powerpoint/2010/main" val="9338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timing of surfactant production in quantities sufficient to prevent </a:t>
            </a:r>
            <a:r>
              <a:rPr lang="en-US" dirty="0" err="1" smtClean="0"/>
              <a:t>atelectasis</a:t>
            </a:r>
            <a:r>
              <a:rPr lang="en-US" dirty="0" smtClean="0"/>
              <a:t> depends on an increase in fetal </a:t>
            </a:r>
            <a:r>
              <a:rPr lang="en-US" dirty="0" err="1" smtClean="0"/>
              <a:t>cortisol</a:t>
            </a:r>
            <a:r>
              <a:rPr lang="en-US" dirty="0" smtClean="0"/>
              <a:t> levels that begins between 32 and 34 weeks of gestation. </a:t>
            </a:r>
          </a:p>
          <a:p>
            <a:r>
              <a:rPr lang="en-US" dirty="0" smtClean="0"/>
              <a:t>By 34 to 36 weeks, sufficient surface-active material is produced by the type II cells in the lung, is secreted into the alveolar lumen,</a:t>
            </a:r>
          </a:p>
          <a:p>
            <a:pPr>
              <a:buNone/>
            </a:pPr>
            <a:r>
              <a:rPr lang="en-US" dirty="0" smtClean="0"/>
              <a:t>     and is excreted into the amniotic fluid.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16" y="2082324"/>
            <a:ext cx="3553968" cy="3901440"/>
          </a:xfrm>
        </p:spPr>
      </p:pic>
    </p:spTree>
    <p:extLst>
      <p:ext uri="{BB962C8B-B14F-4D97-AF65-F5344CB8AC3E}">
        <p14:creationId xmlns:p14="http://schemas.microsoft.com/office/powerpoint/2010/main" val="27063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737"/>
            <a:ext cx="7239000" cy="1143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23"/>
            <a:ext cx="6781800" cy="6175766"/>
          </a:xfrm>
        </p:spPr>
      </p:pic>
    </p:spTree>
    <p:extLst>
      <p:ext uri="{BB962C8B-B14F-4D97-AF65-F5344CB8AC3E}">
        <p14:creationId xmlns:p14="http://schemas.microsoft.com/office/powerpoint/2010/main" val="1061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35785"/>
            <a:ext cx="5867400" cy="6120883"/>
          </a:xfrm>
        </p:spPr>
      </p:pic>
    </p:spTree>
    <p:extLst>
      <p:ext uri="{BB962C8B-B14F-4D97-AF65-F5344CB8AC3E}">
        <p14:creationId xmlns:p14="http://schemas.microsoft.com/office/powerpoint/2010/main" val="32902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7573"/>
            <a:ext cx="7239000" cy="4010942"/>
          </a:xfrm>
        </p:spPr>
      </p:pic>
    </p:spTree>
    <p:extLst>
      <p:ext uri="{BB962C8B-B14F-4D97-AF65-F5344CB8AC3E}">
        <p14:creationId xmlns:p14="http://schemas.microsoft.com/office/powerpoint/2010/main" val="2719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52" y="1609725"/>
            <a:ext cx="5376495" cy="4846638"/>
          </a:xfrm>
        </p:spPr>
      </p:pic>
    </p:spTree>
    <p:extLst>
      <p:ext uri="{BB962C8B-B14F-4D97-AF65-F5344CB8AC3E}">
        <p14:creationId xmlns:p14="http://schemas.microsoft.com/office/powerpoint/2010/main" val="29895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Pulmonary maturity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L/S ratio of 2:1 usually indicate pulmonary maturity.</a:t>
            </a:r>
          </a:p>
          <a:p>
            <a:r>
              <a:rPr lang="en-US" dirty="0" smtClean="0"/>
              <a:t>The presence of minor phospholipids, such as </a:t>
            </a:r>
            <a:r>
              <a:rPr lang="en-US" dirty="0" err="1" smtClean="0"/>
              <a:t>phosphatidylglycerol</a:t>
            </a:r>
            <a:r>
              <a:rPr lang="en-US" dirty="0" smtClean="0"/>
              <a:t>, also is indicative of fetal lung maturity and may be useful in situations in which the L/S ratio is borderline or possibly affected by maternal diabetes, which reduces lung maturity.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Prematurity  </a:t>
            </a:r>
          </a:p>
          <a:p>
            <a:r>
              <a:rPr lang="en-US" dirty="0" smtClean="0"/>
              <a:t>Maternal diabetes</a:t>
            </a:r>
          </a:p>
          <a:p>
            <a:r>
              <a:rPr lang="en-US" dirty="0" smtClean="0"/>
              <a:t>Multiple births</a:t>
            </a:r>
          </a:p>
          <a:p>
            <a:r>
              <a:rPr lang="en-US" sz="2400" dirty="0" smtClean="0"/>
              <a:t>Cesarean delivery</a:t>
            </a:r>
          </a:p>
          <a:p>
            <a:r>
              <a:rPr lang="en-US" sz="2400" dirty="0" smtClean="0"/>
              <a:t>Precipitous delivery</a:t>
            </a:r>
          </a:p>
          <a:p>
            <a:r>
              <a:rPr lang="en-US" sz="2400" dirty="0" smtClean="0"/>
              <a:t>Asphyxia</a:t>
            </a:r>
          </a:p>
          <a:p>
            <a:r>
              <a:rPr lang="en-US" sz="2400" dirty="0" smtClean="0"/>
              <a:t>Cold stress</a:t>
            </a:r>
          </a:p>
          <a:p>
            <a:r>
              <a:rPr lang="en-US" sz="2400" dirty="0" smtClean="0"/>
              <a:t>Maternal history of previously affected infants</a:t>
            </a:r>
          </a:p>
          <a:p>
            <a:r>
              <a:rPr lang="en-US" sz="2400" dirty="0" smtClean="0"/>
              <a:t>male gender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Chronic or pregnancy-associated hypertension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Maternal heroin use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Prolonged rupture of membranes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Antenatal corticosteroid prophylaxis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Alveolar </a:t>
            </a:r>
            <a:r>
              <a:rPr lang="en-US" dirty="0" err="1" smtClean="0"/>
              <a:t>atelectasis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Ventilation to Perfusion  mismatch</a:t>
            </a:r>
            <a:endParaRPr lang="en-US" b="1" dirty="0" smtClean="0"/>
          </a:p>
          <a:p>
            <a:r>
              <a:rPr lang="en-US" dirty="0" err="1" smtClean="0"/>
              <a:t>Hypercapnia</a:t>
            </a:r>
            <a:r>
              <a:rPr lang="en-US" dirty="0" smtClean="0"/>
              <a:t>, hypoxia, and acidosis </a:t>
            </a:r>
          </a:p>
          <a:p>
            <a:r>
              <a:rPr lang="en-US" dirty="0" smtClean="0"/>
              <a:t>Pulmonary arterial vasoconstriction </a:t>
            </a:r>
          </a:p>
          <a:p>
            <a:r>
              <a:rPr lang="en-US" dirty="0" smtClean="0"/>
              <a:t>Increased right-to-left shunting through the foramen </a:t>
            </a:r>
            <a:r>
              <a:rPr lang="en-US" dirty="0" err="1" smtClean="0"/>
              <a:t>ovale</a:t>
            </a:r>
            <a:r>
              <a:rPr lang="en-US" dirty="0" smtClean="0"/>
              <a:t> and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and within the lung itself.</a:t>
            </a:r>
          </a:p>
          <a:p>
            <a:r>
              <a:rPr lang="en-US" dirty="0" smtClean="0"/>
              <a:t>Reduced Pulmonary blood flow  </a:t>
            </a:r>
          </a:p>
          <a:p>
            <a:r>
              <a:rPr lang="en-US" dirty="0" smtClean="0"/>
              <a:t>Hyaline membrane formation  edema and </a:t>
            </a:r>
            <a:r>
              <a:rPr lang="en-US" dirty="0" err="1" smtClean="0"/>
              <a:t>atelectasis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RDS may develop immediately in the delivery room in extremely immature infants at 26 to 30 weeks of gestation.</a:t>
            </a:r>
          </a:p>
          <a:p>
            <a:r>
              <a:rPr lang="en-US" dirty="0" smtClean="0"/>
              <a:t>Some more mature infants (34 weeks’ gestation) may not show signs of RDS until 3 to 4 hours after birth,</a:t>
            </a:r>
          </a:p>
          <a:p>
            <a:r>
              <a:rPr lang="en-US" b="1" dirty="0" smtClean="0"/>
              <a:t> Manifestations of RDS include </a:t>
            </a:r>
            <a:r>
              <a:rPr lang="en-US" dirty="0" smtClean="0"/>
              <a:t>cyanosis, </a:t>
            </a:r>
            <a:r>
              <a:rPr lang="en-US" dirty="0" err="1" smtClean="0"/>
              <a:t>tachypnea</a:t>
            </a:r>
            <a:r>
              <a:rPr lang="en-US" dirty="0" smtClean="0"/>
              <a:t>, nasal flaring, </a:t>
            </a:r>
            <a:r>
              <a:rPr lang="en-US" dirty="0" err="1" smtClean="0"/>
              <a:t>intercostal</a:t>
            </a:r>
            <a:r>
              <a:rPr lang="en-US" dirty="0" smtClean="0"/>
              <a:t> and </a:t>
            </a:r>
            <a:r>
              <a:rPr lang="en-US" dirty="0" err="1" smtClean="0"/>
              <a:t>sternal</a:t>
            </a:r>
            <a:r>
              <a:rPr lang="en-US" dirty="0" smtClean="0"/>
              <a:t> retractions, and grunting.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493</TotalTime>
  <Words>653</Words>
  <Application>Microsoft Office PowerPoint</Application>
  <PresentationFormat>On-screen Show (4:3)</PresentationFormat>
  <Paragraphs>75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Tahoma</vt:lpstr>
      <vt:lpstr>Trebuchet MS</vt:lpstr>
      <vt:lpstr>Wingdings</vt:lpstr>
      <vt:lpstr>Wingdings 2</vt:lpstr>
      <vt:lpstr>Opulent</vt:lpstr>
      <vt:lpstr>RESPIRATORY DISTRESS IN NEWBORN INFANT</vt:lpstr>
      <vt:lpstr>PowerPoint Presentation</vt:lpstr>
      <vt:lpstr>Hyalin membrane disease</vt:lpstr>
      <vt:lpstr>PowerPoint Presentation</vt:lpstr>
      <vt:lpstr>Pulmonary maturity</vt:lpstr>
      <vt:lpstr>Risk factor</vt:lpstr>
      <vt:lpstr>PowerPoint Presentation</vt:lpstr>
      <vt:lpstr>pathophysiology</vt:lpstr>
      <vt:lpstr>Clinical manifestation</vt:lpstr>
      <vt:lpstr>PowerPoint Presentation</vt:lpstr>
      <vt:lpstr>Radiographic manifestation</vt:lpstr>
      <vt:lpstr>Cause  of  Death</vt:lpstr>
      <vt:lpstr>PowerPoint Presentation</vt:lpstr>
      <vt:lpstr>management</vt:lpstr>
      <vt:lpstr>prevention</vt:lpstr>
      <vt:lpstr>PowerPoint Presentation</vt:lpstr>
      <vt:lpstr>treatment</vt:lpstr>
      <vt:lpstr>INDICATION OF MECHANICAL VENTILATION</vt:lpstr>
      <vt:lpstr>Targeted blood gas</vt:lpstr>
      <vt:lpstr>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Maryam</dc:creator>
  <cp:lastModifiedBy>LEYLA AZAD</cp:lastModifiedBy>
  <cp:revision>71</cp:revision>
  <dcterms:created xsi:type="dcterms:W3CDTF">2006-08-16T00:00:00Z</dcterms:created>
  <dcterms:modified xsi:type="dcterms:W3CDTF">2020-04-28T02:24:15Z</dcterms:modified>
</cp:coreProperties>
</file>