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6"/>
  </p:notesMasterIdLst>
  <p:sldIdLst>
    <p:sldId id="295" r:id="rId2"/>
    <p:sldId id="296" r:id="rId3"/>
    <p:sldId id="297" r:id="rId4"/>
    <p:sldId id="298" r:id="rId5"/>
    <p:sldId id="299" r:id="rId6"/>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4" r:id="rId24"/>
    <p:sldId id="273" r:id="rId25"/>
    <p:sldId id="275" r:id="rId26"/>
    <p:sldId id="276" r:id="rId27"/>
    <p:sldId id="294"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2" r:id="rId43"/>
    <p:sldId id="291" r:id="rId44"/>
    <p:sldId id="293"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99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0C6C8-1963-42B6-8C13-67389C54867D}"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BA152-2897-4720-A1D7-E9329BC400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8BA152-2897-4720-A1D7-E9329BC4005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5442B449-7461-4427-B8FD-F6FF1AD4B66F}" type="datetimeFigureOut">
              <a:rPr lang="en-US" smtClean="0"/>
              <a:pPr/>
              <a:t>4/28/2020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BD2B220-BED8-4F4B-B080-1A50DADD407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2B449-7461-4427-B8FD-F6FF1AD4B66F}"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2B220-BED8-4F4B-B080-1A50DADD40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42B449-7461-4427-B8FD-F6FF1AD4B66F}"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2B220-BED8-4F4B-B080-1A50DADD40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5442B449-7461-4427-B8FD-F6FF1AD4B66F}" type="datetimeFigureOut">
              <a:rPr lang="en-US" smtClean="0"/>
              <a:pPr/>
              <a:t>4/28/2020</a:t>
            </a:fld>
            <a:endParaRPr lang="en-US"/>
          </a:p>
        </p:txBody>
      </p:sp>
      <p:sp>
        <p:nvSpPr>
          <p:cNvPr id="9" name="Slide Number Placeholder 8"/>
          <p:cNvSpPr>
            <a:spLocks noGrp="1"/>
          </p:cNvSpPr>
          <p:nvPr>
            <p:ph type="sldNum" sz="quarter" idx="15"/>
          </p:nvPr>
        </p:nvSpPr>
        <p:spPr/>
        <p:txBody>
          <a:bodyPr rtlCol="0"/>
          <a:lstStyle/>
          <a:p>
            <a:fld id="{1BD2B220-BED8-4F4B-B080-1A50DADD407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442B449-7461-4427-B8FD-F6FF1AD4B66F}" type="datetimeFigureOut">
              <a:rPr lang="en-US" smtClean="0"/>
              <a:pPr/>
              <a:t>4/28/2020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BD2B220-BED8-4F4B-B080-1A50DADD40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442B449-7461-4427-B8FD-F6FF1AD4B66F}"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2B220-BED8-4F4B-B080-1A50DADD407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5442B449-7461-4427-B8FD-F6FF1AD4B66F}"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D2B220-BED8-4F4B-B080-1A50DADD407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5442B449-7461-4427-B8FD-F6FF1AD4B66F}" type="datetimeFigureOut">
              <a:rPr lang="en-US" smtClean="0"/>
              <a:pPr/>
              <a:t>4/28/2020</a:t>
            </a:fld>
            <a:endParaRPr lang="en-US"/>
          </a:p>
        </p:txBody>
      </p:sp>
      <p:sp>
        <p:nvSpPr>
          <p:cNvPr id="7" name="Slide Number Placeholder 6"/>
          <p:cNvSpPr>
            <a:spLocks noGrp="1"/>
          </p:cNvSpPr>
          <p:nvPr>
            <p:ph type="sldNum" sz="quarter" idx="11"/>
          </p:nvPr>
        </p:nvSpPr>
        <p:spPr/>
        <p:txBody>
          <a:bodyPr rtlCol="0"/>
          <a:lstStyle/>
          <a:p>
            <a:fld id="{1BD2B220-BED8-4F4B-B080-1A50DADD407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2B449-7461-4427-B8FD-F6FF1AD4B66F}"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2B220-BED8-4F4B-B080-1A50DADD40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5442B449-7461-4427-B8FD-F6FF1AD4B66F}" type="datetimeFigureOut">
              <a:rPr lang="en-US" smtClean="0"/>
              <a:pPr/>
              <a:t>4/28/2020</a:t>
            </a:fld>
            <a:endParaRPr lang="en-US"/>
          </a:p>
        </p:txBody>
      </p:sp>
      <p:sp>
        <p:nvSpPr>
          <p:cNvPr id="22" name="Slide Number Placeholder 21"/>
          <p:cNvSpPr>
            <a:spLocks noGrp="1"/>
          </p:cNvSpPr>
          <p:nvPr>
            <p:ph type="sldNum" sz="quarter" idx="15"/>
          </p:nvPr>
        </p:nvSpPr>
        <p:spPr/>
        <p:txBody>
          <a:bodyPr rtlCol="0"/>
          <a:lstStyle/>
          <a:p>
            <a:fld id="{1BD2B220-BED8-4F4B-B080-1A50DADD407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442B449-7461-4427-B8FD-F6FF1AD4B66F}" type="datetimeFigureOut">
              <a:rPr lang="en-US" smtClean="0"/>
              <a:pPr/>
              <a:t>4/28/2020</a:t>
            </a:fld>
            <a:endParaRPr lang="en-US"/>
          </a:p>
        </p:txBody>
      </p:sp>
      <p:sp>
        <p:nvSpPr>
          <p:cNvPr id="18" name="Slide Number Placeholder 17"/>
          <p:cNvSpPr>
            <a:spLocks noGrp="1"/>
          </p:cNvSpPr>
          <p:nvPr>
            <p:ph type="sldNum" sz="quarter" idx="11"/>
          </p:nvPr>
        </p:nvSpPr>
        <p:spPr/>
        <p:txBody>
          <a:bodyPr rtlCol="0"/>
          <a:lstStyle/>
          <a:p>
            <a:fld id="{1BD2B220-BED8-4F4B-B080-1A50DADD407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42B449-7461-4427-B8FD-F6FF1AD4B66F}" type="datetimeFigureOut">
              <a:rPr lang="en-US" smtClean="0"/>
              <a:pPr/>
              <a:t>4/28/2020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D2B220-BED8-4F4B-B080-1A50DADD40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8384" y="980728"/>
            <a:ext cx="429816" cy="648072"/>
          </a:xfrm>
        </p:spPr>
        <p:txBody>
          <a:bodyPr>
            <a:normAutofit/>
          </a:bodyPr>
          <a:lstStyle/>
          <a:p>
            <a:endParaRPr lang="en-US" dirty="0"/>
          </a:p>
        </p:txBody>
      </p:sp>
      <p:sp>
        <p:nvSpPr>
          <p:cNvPr id="3" name="Subtitle 2"/>
          <p:cNvSpPr>
            <a:spLocks noGrp="1"/>
          </p:cNvSpPr>
          <p:nvPr>
            <p:ph type="subTitle" idx="1"/>
          </p:nvPr>
        </p:nvSpPr>
        <p:spPr>
          <a:xfrm>
            <a:off x="1835696" y="1268760"/>
            <a:ext cx="6622504" cy="5106162"/>
          </a:xfrm>
        </p:spPr>
        <p:txBody>
          <a:bodyPr>
            <a:normAutofit/>
          </a:bodyPr>
          <a:lstStyle/>
          <a:p>
            <a:r>
              <a:rPr lang="en-US" sz="3200" dirty="0"/>
              <a:t>International evidence-based</a:t>
            </a:r>
            <a:br>
              <a:rPr lang="en-US" sz="3200" dirty="0"/>
            </a:br>
            <a:r>
              <a:rPr lang="en-US" sz="3200" dirty="0"/>
              <a:t>guideline for the assessment</a:t>
            </a:r>
            <a:br>
              <a:rPr lang="en-US" sz="3200" dirty="0"/>
            </a:br>
            <a:r>
              <a:rPr lang="en-US" sz="3200" dirty="0"/>
              <a:t>and management of polycystic</a:t>
            </a:r>
            <a:br>
              <a:rPr lang="en-US" sz="3200" dirty="0"/>
            </a:br>
            <a:r>
              <a:rPr lang="en-US" sz="3200" dirty="0"/>
              <a:t>ovary syndrome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a:solidFill>
                  <a:srgbClr val="FF0000"/>
                </a:solidFill>
              </a:rPr>
              <a:t>Summary of systematic review evidence – COCP alone</a:t>
            </a:r>
          </a:p>
        </p:txBody>
      </p:sp>
      <p:sp>
        <p:nvSpPr>
          <p:cNvPr id="3" name="Content Placeholder 2"/>
          <p:cNvSpPr>
            <a:spLocks noGrp="1"/>
          </p:cNvSpPr>
          <p:nvPr>
            <p:ph sz="quarter" idx="1"/>
          </p:nvPr>
        </p:nvSpPr>
        <p:spPr>
          <a:xfrm>
            <a:off x="395536" y="1196752"/>
            <a:ext cx="8291264" cy="4929411"/>
          </a:xfrm>
        </p:spPr>
        <p:txBody>
          <a:bodyPr>
            <a:normAutofit/>
          </a:bodyPr>
          <a:lstStyle/>
          <a:p>
            <a:pPr>
              <a:buNone/>
            </a:pPr>
            <a:r>
              <a:rPr lang="en-US" sz="2400" b="1" dirty="0">
                <a:solidFill>
                  <a:srgbClr val="0070C0"/>
                </a:solidFill>
              </a:rPr>
              <a:t>Research evidence – ADOLESCENTS</a:t>
            </a:r>
          </a:p>
          <a:p>
            <a:pPr>
              <a:buFont typeface="Wingdings" pitchFamily="2" charset="2"/>
              <a:buChar char="ü"/>
            </a:pPr>
            <a:r>
              <a:rPr lang="en-US" sz="2000" i="1" dirty="0"/>
              <a:t>COCP versus placebo</a:t>
            </a:r>
          </a:p>
          <a:p>
            <a:pPr>
              <a:buNone/>
            </a:pPr>
            <a:r>
              <a:rPr lang="en-US" sz="2000" dirty="0">
                <a:solidFill>
                  <a:srgbClr val="7030A0"/>
                </a:solidFill>
              </a:rPr>
              <a:t>One</a:t>
            </a:r>
            <a:r>
              <a:rPr lang="en-US" sz="2000" dirty="0"/>
              <a:t> </a:t>
            </a:r>
            <a:r>
              <a:rPr lang="en-US" sz="2000" dirty="0" err="1"/>
              <a:t>randomised</a:t>
            </a:r>
            <a:r>
              <a:rPr lang="en-US" sz="2000" dirty="0"/>
              <a:t> controlled trial (RCT) was identified to address this       comparison in adolescents .</a:t>
            </a:r>
          </a:p>
          <a:p>
            <a:r>
              <a:rPr lang="en-US" sz="2000" dirty="0"/>
              <a:t>There was a </a:t>
            </a:r>
            <a:r>
              <a:rPr lang="en-US" sz="2000" dirty="0">
                <a:solidFill>
                  <a:srgbClr val="7030A0"/>
                </a:solidFill>
              </a:rPr>
              <a:t>statistically significant improvement with COCP (compared to placebo) for high-density lipoprotein (HDL)</a:t>
            </a:r>
            <a:r>
              <a:rPr lang="en-US" sz="2000" dirty="0"/>
              <a:t> in this very low quality study with low certainty. </a:t>
            </a:r>
          </a:p>
          <a:p>
            <a:r>
              <a:rPr lang="en-US" sz="2000" dirty="0">
                <a:solidFill>
                  <a:srgbClr val="7030A0"/>
                </a:solidFill>
              </a:rPr>
              <a:t>No</a:t>
            </a:r>
            <a:r>
              <a:rPr lang="en-US" sz="2000" dirty="0"/>
              <a:t> statistically significant differences were found for outcomes: body mass index(BMI) (kg/m2); Waist (cm); Total testosterone (</a:t>
            </a:r>
            <a:r>
              <a:rPr lang="en-US" sz="2000" dirty="0" err="1"/>
              <a:t>ng</a:t>
            </a:r>
            <a:r>
              <a:rPr lang="en-US" sz="2000" dirty="0"/>
              <a:t>/dl); sex hormone-binding globulin (SHBG) (</a:t>
            </a:r>
            <a:r>
              <a:rPr lang="en-US" sz="2000" dirty="0" err="1"/>
              <a:t>nmol</a:t>
            </a:r>
            <a:r>
              <a:rPr lang="en-US" sz="2000" dirty="0"/>
              <a:t>/liter); free androgen index (FAI); </a:t>
            </a:r>
            <a:r>
              <a:rPr lang="en-US" sz="2000" dirty="0" err="1"/>
              <a:t>Hirsutism</a:t>
            </a:r>
            <a:r>
              <a:rPr lang="en-US" sz="2000" dirty="0"/>
              <a:t> (FG score); Total cholesterol (mg/dl); LDL (mg/dl); Triglycerides (mg/dl);Fasting insulin (IU/ml);Fasting blood sugar (mg/dl); CRP (mg/l); PAI-1.</a:t>
            </a:r>
          </a:p>
          <a:p>
            <a:r>
              <a:rPr lang="en-US" sz="2000" dirty="0"/>
              <a:t> Side effects were not reported.</a:t>
            </a:r>
            <a:endParaRPr lang="en-US" sz="2000" dirty="0">
              <a:solidFill>
                <a:srgbClr val="0070C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95536" y="260648"/>
            <a:ext cx="8291264" cy="5865515"/>
          </a:xfrm>
        </p:spPr>
        <p:txBody>
          <a:bodyPr>
            <a:normAutofit fontScale="70000" lnSpcReduction="20000"/>
          </a:bodyPr>
          <a:lstStyle/>
          <a:p>
            <a:pPr>
              <a:buFont typeface="Wingdings" pitchFamily="2" charset="2"/>
              <a:buChar char="ü"/>
            </a:pPr>
            <a:r>
              <a:rPr lang="en-US" sz="2000" i="1" dirty="0"/>
              <a:t>COCP versus lifestyle</a:t>
            </a:r>
          </a:p>
          <a:p>
            <a:pPr>
              <a:buNone/>
            </a:pPr>
            <a:r>
              <a:rPr lang="en-US" sz="2000" dirty="0"/>
              <a:t>One RCT was identified to address this comparison in adolescents .</a:t>
            </a:r>
          </a:p>
          <a:p>
            <a:r>
              <a:rPr lang="en-US" sz="2000" dirty="0">
                <a:solidFill>
                  <a:srgbClr val="7030A0"/>
                </a:solidFill>
              </a:rPr>
              <a:t>There was a statistically significant improvement with lifestyle (compared to COCP) for low-density lipoprotein (LDL) </a:t>
            </a:r>
            <a:r>
              <a:rPr lang="en-US" sz="2000" dirty="0"/>
              <a:t>in this very low quality study with very low certainty. </a:t>
            </a:r>
          </a:p>
          <a:p>
            <a:r>
              <a:rPr lang="en-US" sz="2000" dirty="0">
                <a:solidFill>
                  <a:srgbClr val="7030A0"/>
                </a:solidFill>
              </a:rPr>
              <a:t>No</a:t>
            </a:r>
            <a:r>
              <a:rPr lang="en-US" sz="2000" dirty="0"/>
              <a:t> statistically significant differences were found for: BMI(kg/m2); Total testosterone (</a:t>
            </a:r>
            <a:r>
              <a:rPr lang="en-US" sz="2000" dirty="0" err="1"/>
              <a:t>ng</a:t>
            </a:r>
            <a:r>
              <a:rPr lang="en-US" sz="2000" dirty="0"/>
              <a:t>/dl);SHBG (</a:t>
            </a:r>
            <a:r>
              <a:rPr lang="en-US" sz="2000" dirty="0" err="1"/>
              <a:t>nmol</a:t>
            </a:r>
            <a:r>
              <a:rPr lang="en-US" sz="2000" dirty="0"/>
              <a:t>/liter); FAI; </a:t>
            </a:r>
            <a:r>
              <a:rPr lang="en-US" sz="2000" dirty="0" err="1"/>
              <a:t>Hirsutism</a:t>
            </a:r>
            <a:r>
              <a:rPr lang="en-US" sz="2000" dirty="0"/>
              <a:t> (FG score); Total cholesterol (mg/dl); HDL (mg/dl); Triglycerides (mg/dl); Fasting insulin (IU/ml); Fasting blood sugar (mg/dl); CRP (mg/l); PAI-1. </a:t>
            </a:r>
          </a:p>
          <a:p>
            <a:r>
              <a:rPr lang="en-US" sz="2000" dirty="0"/>
              <a:t>Side effects were not reported.</a:t>
            </a:r>
          </a:p>
          <a:p>
            <a:pPr>
              <a:buFont typeface="Wingdings" pitchFamily="2" charset="2"/>
              <a:buChar char="ü"/>
            </a:pPr>
            <a:endParaRPr lang="en-US" sz="2000" i="1" dirty="0"/>
          </a:p>
          <a:p>
            <a:pPr>
              <a:buFont typeface="Wingdings" pitchFamily="2" charset="2"/>
              <a:buChar char="ü"/>
            </a:pPr>
            <a:r>
              <a:rPr lang="en-US" sz="2000" i="1" dirty="0"/>
              <a:t>COCP versus </a:t>
            </a:r>
            <a:r>
              <a:rPr lang="en-US" sz="2000" i="1" dirty="0" err="1"/>
              <a:t>metformin</a:t>
            </a:r>
            <a:endParaRPr lang="en-US" sz="2000" i="1" dirty="0"/>
          </a:p>
          <a:p>
            <a:pPr>
              <a:buNone/>
            </a:pPr>
            <a:r>
              <a:rPr lang="en-US" sz="2000" dirty="0"/>
              <a:t>A systematic review including four RCTs that address this comparison in adolescents was identified. </a:t>
            </a:r>
          </a:p>
          <a:p>
            <a:r>
              <a:rPr lang="en-US" sz="2000" dirty="0">
                <a:solidFill>
                  <a:srgbClr val="7030A0"/>
                </a:solidFill>
              </a:rPr>
              <a:t>While a statistically significant improvement was found in BMI and LDL with use of </a:t>
            </a:r>
            <a:r>
              <a:rPr lang="en-US" sz="2000" dirty="0" err="1">
                <a:solidFill>
                  <a:srgbClr val="7030A0"/>
                </a:solidFill>
              </a:rPr>
              <a:t>metformin</a:t>
            </a:r>
            <a:r>
              <a:rPr lang="en-US" sz="2000" dirty="0">
                <a:solidFill>
                  <a:srgbClr val="7030A0"/>
                </a:solidFill>
              </a:rPr>
              <a:t> over COCP</a:t>
            </a:r>
            <a:r>
              <a:rPr lang="en-US" sz="2000" dirty="0"/>
              <a:t>; and a </a:t>
            </a:r>
            <a:r>
              <a:rPr lang="en-US" sz="2000" dirty="0">
                <a:solidFill>
                  <a:srgbClr val="7030A0"/>
                </a:solidFill>
              </a:rPr>
              <a:t>statistically significant improvement was found in menstrual regulation with use of COCP over </a:t>
            </a:r>
            <a:r>
              <a:rPr lang="en-US" sz="2000" dirty="0" err="1">
                <a:solidFill>
                  <a:srgbClr val="7030A0"/>
                </a:solidFill>
              </a:rPr>
              <a:t>metformin</a:t>
            </a:r>
            <a:r>
              <a:rPr lang="en-US" sz="2000" dirty="0"/>
              <a:t>, we remain cautious due to very low certainty in effect estimates and the quality of evidence. </a:t>
            </a:r>
            <a:r>
              <a:rPr lang="en-US" sz="2000" dirty="0">
                <a:solidFill>
                  <a:srgbClr val="7030A0"/>
                </a:solidFill>
              </a:rPr>
              <a:t>A statistically significant improvement in </a:t>
            </a:r>
            <a:r>
              <a:rPr lang="en-US" sz="2000" dirty="0" err="1">
                <a:solidFill>
                  <a:srgbClr val="7030A0"/>
                </a:solidFill>
              </a:rPr>
              <a:t>dysglycemia</a:t>
            </a:r>
            <a:r>
              <a:rPr lang="en-US" sz="2000" dirty="0">
                <a:solidFill>
                  <a:srgbClr val="7030A0"/>
                </a:solidFill>
              </a:rPr>
              <a:t> (OGTT) was found with the use of </a:t>
            </a:r>
            <a:r>
              <a:rPr lang="en-US" sz="2000" dirty="0" err="1">
                <a:solidFill>
                  <a:srgbClr val="7030A0"/>
                </a:solidFill>
              </a:rPr>
              <a:t>metformin</a:t>
            </a:r>
            <a:r>
              <a:rPr lang="en-US" sz="2000" dirty="0">
                <a:solidFill>
                  <a:srgbClr val="7030A0"/>
                </a:solidFill>
              </a:rPr>
              <a:t> over COCP</a:t>
            </a:r>
            <a:r>
              <a:rPr lang="en-US" sz="2000" dirty="0"/>
              <a:t>, however it should be noted that there is low certainty in the effect estimates and the quality of evidence. </a:t>
            </a:r>
          </a:p>
          <a:p>
            <a:r>
              <a:rPr lang="en-US" sz="2000" dirty="0"/>
              <a:t>No statistically significant differences were found </a:t>
            </a:r>
            <a:r>
              <a:rPr lang="en-US" sz="2000" dirty="0" err="1"/>
              <a:t>for:Hirsutism</a:t>
            </a:r>
            <a:r>
              <a:rPr lang="en-US" sz="2000" dirty="0"/>
              <a:t>; Total Testosterone (</a:t>
            </a:r>
            <a:r>
              <a:rPr lang="en-US" sz="2000" dirty="0" err="1"/>
              <a:t>nmol</a:t>
            </a:r>
            <a:r>
              <a:rPr lang="en-US" sz="2000" dirty="0"/>
              <a:t>/L); Triglyceride (mg/</a:t>
            </a:r>
            <a:r>
              <a:rPr lang="en-US" sz="2000" dirty="0" err="1"/>
              <a:t>dL</a:t>
            </a:r>
            <a:r>
              <a:rPr lang="en-US" sz="2000" dirty="0"/>
              <a:t>); Total Cholesterol (mg/</a:t>
            </a:r>
            <a:r>
              <a:rPr lang="en-US" sz="2000" dirty="0" err="1"/>
              <a:t>dL</a:t>
            </a:r>
            <a:r>
              <a:rPr lang="en-US" sz="2000" dirty="0"/>
              <a:t>); HDL (mg/</a:t>
            </a:r>
            <a:r>
              <a:rPr lang="en-US" sz="2000" dirty="0" err="1"/>
              <a:t>dL</a:t>
            </a:r>
            <a:r>
              <a:rPr lang="en-US" sz="2000" dirty="0"/>
              <a:t>); Weight (kg);Fasting insulin; SHBG; FAI; Fasting blood sugar (mg/</a:t>
            </a:r>
            <a:r>
              <a:rPr lang="en-US" sz="2000" dirty="0" err="1"/>
              <a:t>dL</a:t>
            </a:r>
            <a:r>
              <a:rPr lang="en-US" sz="2000" dirty="0"/>
              <a:t>); CRP (mg/L); PAI-1. </a:t>
            </a:r>
          </a:p>
          <a:p>
            <a:r>
              <a:rPr lang="en-US" sz="2000" dirty="0"/>
              <a:t>Side effects included </a:t>
            </a:r>
            <a:r>
              <a:rPr lang="en-US" sz="2000" dirty="0">
                <a:solidFill>
                  <a:srgbClr val="7030A0"/>
                </a:solidFill>
              </a:rPr>
              <a:t>weight </a:t>
            </a:r>
            <a:r>
              <a:rPr lang="en-US" sz="2000" dirty="0" err="1">
                <a:solidFill>
                  <a:srgbClr val="7030A0"/>
                </a:solidFill>
              </a:rPr>
              <a:t>gainwith</a:t>
            </a:r>
            <a:r>
              <a:rPr lang="en-US" sz="2000" dirty="0">
                <a:solidFill>
                  <a:srgbClr val="7030A0"/>
                </a:solidFill>
              </a:rPr>
              <a:t> COCP</a:t>
            </a:r>
            <a:r>
              <a:rPr lang="en-US" sz="2000" dirty="0"/>
              <a:t>; and side effects were not specified with </a:t>
            </a:r>
            <a:r>
              <a:rPr lang="en-US" sz="2000" dirty="0" err="1"/>
              <a:t>metformin</a:t>
            </a:r>
            <a:r>
              <a:rPr lang="en-US" sz="20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323528" y="188640"/>
            <a:ext cx="8363272" cy="5937523"/>
          </a:xfrm>
        </p:spPr>
        <p:txBody>
          <a:bodyPr>
            <a:normAutofit/>
          </a:bodyPr>
          <a:lstStyle/>
          <a:p>
            <a:pPr>
              <a:buFont typeface="Wingdings" pitchFamily="2" charset="2"/>
              <a:buChar char="ü"/>
            </a:pPr>
            <a:r>
              <a:rPr lang="en-US" sz="2200" i="1" dirty="0"/>
              <a:t>COCP versus </a:t>
            </a:r>
            <a:r>
              <a:rPr lang="en-US" sz="2200" i="1" dirty="0" err="1"/>
              <a:t>metformin</a:t>
            </a:r>
            <a:r>
              <a:rPr lang="en-US" sz="2200" i="1" dirty="0"/>
              <a:t> + anti-androgen</a:t>
            </a:r>
          </a:p>
          <a:p>
            <a:pPr>
              <a:buNone/>
            </a:pPr>
            <a:r>
              <a:rPr lang="en-US" sz="2000" dirty="0">
                <a:solidFill>
                  <a:srgbClr val="7030A0"/>
                </a:solidFill>
              </a:rPr>
              <a:t>One</a:t>
            </a:r>
            <a:r>
              <a:rPr lang="en-US" sz="2000" dirty="0"/>
              <a:t> RCT was identified to address this comparison is adolescents .</a:t>
            </a:r>
          </a:p>
          <a:p>
            <a:r>
              <a:rPr lang="en-US" sz="2000" dirty="0"/>
              <a:t>Due to the lack of direct comparisons between groups (no p values reported for between groups) it is uncertain whether there were any differences in this very low quality study with very low certainty for outcomes: BMI (kg/m2); </a:t>
            </a:r>
            <a:r>
              <a:rPr lang="en-US" sz="2000" dirty="0" err="1"/>
              <a:t>Hirsutism</a:t>
            </a:r>
            <a:r>
              <a:rPr lang="en-US" sz="2000" dirty="0"/>
              <a:t> (FG score); Glucose/insulin ratio; SHBG (</a:t>
            </a:r>
            <a:r>
              <a:rPr lang="en-US" sz="2000" dirty="0" err="1"/>
              <a:t>ug</a:t>
            </a:r>
            <a:r>
              <a:rPr lang="en-US" sz="2000" dirty="0"/>
              <a:t>/dl); Testosterone (</a:t>
            </a:r>
            <a:r>
              <a:rPr lang="en-US" sz="2000" dirty="0" err="1"/>
              <a:t>ng</a:t>
            </a:r>
            <a:r>
              <a:rPr lang="en-US" sz="2000" dirty="0"/>
              <a:t>/dl); Triglycerides (mg/dl); HDL (mg/dl); LDL (mg/dl); Cycle regularity; Weight. Side effects were not reported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95536" y="260648"/>
            <a:ext cx="8291264" cy="6120680"/>
          </a:xfrm>
        </p:spPr>
        <p:txBody>
          <a:bodyPr>
            <a:normAutofit fontScale="70000" lnSpcReduction="20000"/>
          </a:bodyPr>
          <a:lstStyle/>
          <a:p>
            <a:pPr>
              <a:buNone/>
            </a:pPr>
            <a:r>
              <a:rPr lang="en-US" sz="3800" b="1" dirty="0">
                <a:solidFill>
                  <a:srgbClr val="0070C0"/>
                </a:solidFill>
              </a:rPr>
              <a:t>Research evidence – ADULTS</a:t>
            </a:r>
          </a:p>
          <a:p>
            <a:pPr>
              <a:buFont typeface="Wingdings" pitchFamily="2" charset="2"/>
              <a:buChar char="ü"/>
            </a:pPr>
            <a:r>
              <a:rPr lang="en-US" i="1" dirty="0"/>
              <a:t>COCP versus </a:t>
            </a:r>
            <a:r>
              <a:rPr lang="en-US" i="1" dirty="0" err="1"/>
              <a:t>metformin</a:t>
            </a:r>
            <a:endParaRPr lang="en-US" b="1" dirty="0">
              <a:solidFill>
                <a:srgbClr val="0070C0"/>
              </a:solidFill>
            </a:endParaRPr>
          </a:p>
          <a:p>
            <a:pPr>
              <a:buNone/>
            </a:pPr>
            <a:r>
              <a:rPr lang="en-US" sz="2400" dirty="0">
                <a:solidFill>
                  <a:srgbClr val="7030A0"/>
                </a:solidFill>
              </a:rPr>
              <a:t>Nine </a:t>
            </a:r>
            <a:r>
              <a:rPr lang="en-US" sz="2400" dirty="0"/>
              <a:t>RCTs were identified to address this comparison .</a:t>
            </a:r>
          </a:p>
          <a:p>
            <a:r>
              <a:rPr lang="en-US" sz="2400" dirty="0">
                <a:solidFill>
                  <a:srgbClr val="7030A0"/>
                </a:solidFill>
              </a:rPr>
              <a:t>There were statistically significant improvements with </a:t>
            </a:r>
            <a:r>
              <a:rPr lang="en-US" sz="2400" dirty="0" err="1">
                <a:solidFill>
                  <a:srgbClr val="7030A0"/>
                </a:solidFill>
              </a:rPr>
              <a:t>metformin</a:t>
            </a:r>
            <a:r>
              <a:rPr lang="en-US" sz="2400" dirty="0">
                <a:solidFill>
                  <a:srgbClr val="7030A0"/>
                </a:solidFill>
              </a:rPr>
              <a:t> (compared with COCP) for fasting  insulin, including for both BMI subgroups</a:t>
            </a:r>
            <a:r>
              <a:rPr lang="en-US" sz="2400" dirty="0"/>
              <a:t>. </a:t>
            </a:r>
          </a:p>
          <a:p>
            <a:r>
              <a:rPr lang="en-US" sz="2400" dirty="0" err="1">
                <a:solidFill>
                  <a:srgbClr val="7030A0"/>
                </a:solidFill>
              </a:rPr>
              <a:t>Metformin</a:t>
            </a:r>
            <a:r>
              <a:rPr lang="en-US" sz="2400" dirty="0">
                <a:solidFill>
                  <a:srgbClr val="7030A0"/>
                </a:solidFill>
              </a:rPr>
              <a:t> improved HDL</a:t>
            </a:r>
            <a:r>
              <a:rPr lang="en-US" sz="2400" dirty="0"/>
              <a:t> </a:t>
            </a:r>
            <a:r>
              <a:rPr lang="en-US" sz="2400" dirty="0">
                <a:solidFill>
                  <a:srgbClr val="7030A0"/>
                </a:solidFill>
              </a:rPr>
              <a:t>in the BMI &gt; 25 subgroup </a:t>
            </a:r>
            <a:r>
              <a:rPr lang="en-US" sz="2400" dirty="0"/>
              <a:t>but not in the BMI &lt; 25 subgroup or when all participants  were combined; and improved </a:t>
            </a:r>
            <a:r>
              <a:rPr lang="en-US" sz="2400" dirty="0">
                <a:solidFill>
                  <a:srgbClr val="7030A0"/>
                </a:solidFill>
              </a:rPr>
              <a:t>triglycerides</a:t>
            </a:r>
            <a:r>
              <a:rPr lang="en-US" sz="2400" dirty="0"/>
              <a:t>  when all participants were combined, in the BMI &gt; 25 subgroup and in the subgroup where BMI was not defined, but not in the BMI &lt; 25 subgroup. </a:t>
            </a:r>
          </a:p>
          <a:p>
            <a:r>
              <a:rPr lang="en-US" sz="2400" dirty="0">
                <a:solidFill>
                  <a:srgbClr val="7030A0"/>
                </a:solidFill>
              </a:rPr>
              <a:t>There were statistically significant improvements with COCP (compared with </a:t>
            </a:r>
            <a:r>
              <a:rPr lang="en-US" sz="2400" dirty="0" err="1">
                <a:solidFill>
                  <a:srgbClr val="7030A0"/>
                </a:solidFill>
              </a:rPr>
              <a:t>metformin</a:t>
            </a:r>
            <a:r>
              <a:rPr lang="en-US" sz="2400" dirty="0">
                <a:solidFill>
                  <a:srgbClr val="7030A0"/>
                </a:solidFill>
              </a:rPr>
              <a:t>) for SHBG, FAI, total testosterone and irregular cycles, including for all BMI subgroups</a:t>
            </a:r>
            <a:r>
              <a:rPr lang="en-US" sz="2400" dirty="0"/>
              <a:t>. </a:t>
            </a:r>
            <a:r>
              <a:rPr lang="en-US" sz="2400" dirty="0">
                <a:solidFill>
                  <a:srgbClr val="7030A0"/>
                </a:solidFill>
              </a:rPr>
              <a:t>COCP improved LDL in the BMI &gt; 25 subgroup</a:t>
            </a:r>
            <a:r>
              <a:rPr lang="en-US" sz="2400" dirty="0"/>
              <a:t> but not in the BMI &lt; 25 subgroup or when all participants were combined.</a:t>
            </a:r>
          </a:p>
          <a:p>
            <a:r>
              <a:rPr lang="en-US" sz="2400" dirty="0">
                <a:solidFill>
                  <a:srgbClr val="7030A0"/>
                </a:solidFill>
              </a:rPr>
              <a:t>No</a:t>
            </a:r>
            <a:r>
              <a:rPr lang="en-US" sz="2400" dirty="0"/>
              <a:t> statistically significant differences were found for: Weight; Clamp (M value); homeostatic model assessment (HOMA) (change from baseline); BMI (kg/m2); waist-hip-ratio (WHR); </a:t>
            </a:r>
            <a:r>
              <a:rPr lang="en-US" sz="2400" dirty="0" err="1"/>
              <a:t>Hirsutism</a:t>
            </a:r>
            <a:r>
              <a:rPr lang="en-US" sz="2400" dirty="0"/>
              <a:t> [FG score]; Fasting glucose [</a:t>
            </a:r>
            <a:r>
              <a:rPr lang="en-US" sz="2400" dirty="0" err="1"/>
              <a:t>mmol</a:t>
            </a:r>
            <a:r>
              <a:rPr lang="en-US" sz="2400" dirty="0"/>
              <a:t>/l],Total cholesterol [</a:t>
            </a:r>
            <a:r>
              <a:rPr lang="en-US" sz="2400" dirty="0" err="1"/>
              <a:t>mmol</a:t>
            </a:r>
            <a:r>
              <a:rPr lang="en-US" sz="2400" dirty="0"/>
              <a:t>/l]. </a:t>
            </a:r>
          </a:p>
          <a:p>
            <a:r>
              <a:rPr lang="en-US" sz="2400" dirty="0" err="1">
                <a:solidFill>
                  <a:srgbClr val="7030A0"/>
                </a:solidFill>
              </a:rPr>
              <a:t>Metformin</a:t>
            </a:r>
            <a:r>
              <a:rPr lang="en-US" sz="2400" dirty="0">
                <a:solidFill>
                  <a:srgbClr val="7030A0"/>
                </a:solidFill>
              </a:rPr>
              <a:t> use increased GI-related events, whereas the COCP group had none. </a:t>
            </a:r>
          </a:p>
          <a:p>
            <a:pPr>
              <a:buNone/>
            </a:pPr>
            <a:r>
              <a:rPr lang="en-US" sz="2400" dirty="0"/>
              <a:t>While one of the included studies was of moderate quality and certainty, the majority of studies in these meta-analyses were of low to very low certainty in effect estimates and the quality of evidence and therefore all findings should be interpreted with caution.</a:t>
            </a:r>
            <a:endParaRPr lang="en-US" sz="2400"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323528" y="188640"/>
            <a:ext cx="8363272" cy="5937523"/>
          </a:xfrm>
        </p:spPr>
        <p:txBody>
          <a:bodyPr>
            <a:normAutofit fontScale="70000" lnSpcReduction="20000"/>
          </a:bodyPr>
          <a:lstStyle/>
          <a:p>
            <a:pPr>
              <a:buFont typeface="Wingdings" pitchFamily="2" charset="2"/>
              <a:buChar char="ü"/>
            </a:pPr>
            <a:r>
              <a:rPr lang="en-US" sz="4200" i="1" dirty="0"/>
              <a:t>COCP versus COCP + </a:t>
            </a:r>
            <a:r>
              <a:rPr lang="en-US" sz="4200" i="1" dirty="0" err="1"/>
              <a:t>metformin</a:t>
            </a:r>
            <a:endParaRPr lang="en-US" sz="4200" i="1" dirty="0"/>
          </a:p>
          <a:p>
            <a:pPr>
              <a:buNone/>
            </a:pPr>
            <a:r>
              <a:rPr lang="en-US" sz="2900" dirty="0">
                <a:solidFill>
                  <a:srgbClr val="7030A0"/>
                </a:solidFill>
              </a:rPr>
              <a:t>Six</a:t>
            </a:r>
            <a:r>
              <a:rPr lang="en-US" sz="2900" dirty="0"/>
              <a:t> RCTs were identified to address this comparison .</a:t>
            </a:r>
          </a:p>
          <a:p>
            <a:r>
              <a:rPr lang="en-US" sz="2900" dirty="0">
                <a:solidFill>
                  <a:srgbClr val="7030A0"/>
                </a:solidFill>
              </a:rPr>
              <a:t>There was a statistically significant improvement with COCP alone (compared with COCP plus </a:t>
            </a:r>
            <a:r>
              <a:rPr lang="en-US" sz="2900" dirty="0" err="1">
                <a:solidFill>
                  <a:srgbClr val="7030A0"/>
                </a:solidFill>
              </a:rPr>
              <a:t>metformin</a:t>
            </a:r>
            <a:r>
              <a:rPr lang="en-US" sz="2900" dirty="0">
                <a:solidFill>
                  <a:srgbClr val="7030A0"/>
                </a:solidFill>
              </a:rPr>
              <a:t>) for triglycerides. COCP alone improved SHBG in the BMI&lt; 25 subgroup </a:t>
            </a:r>
            <a:r>
              <a:rPr lang="en-US" sz="2900" dirty="0"/>
              <a:t>but not in the BMI &gt; 25 subgroup or when all participants were combined. </a:t>
            </a:r>
          </a:p>
          <a:p>
            <a:r>
              <a:rPr lang="en-US" sz="2900" dirty="0">
                <a:solidFill>
                  <a:srgbClr val="7030A0"/>
                </a:solidFill>
              </a:rPr>
              <a:t>There were statistically significant improvements with COCP plus </a:t>
            </a:r>
            <a:r>
              <a:rPr lang="en-US" sz="2900" dirty="0" err="1">
                <a:solidFill>
                  <a:srgbClr val="7030A0"/>
                </a:solidFill>
              </a:rPr>
              <a:t>metformin</a:t>
            </a:r>
            <a:r>
              <a:rPr lang="en-US" sz="2900" dirty="0">
                <a:solidFill>
                  <a:srgbClr val="7030A0"/>
                </a:solidFill>
              </a:rPr>
              <a:t> (compared with COCP alone) for FAI</a:t>
            </a:r>
            <a:r>
              <a:rPr lang="en-US" sz="2900" dirty="0"/>
              <a:t>. </a:t>
            </a:r>
            <a:r>
              <a:rPr lang="en-US" sz="2900" dirty="0">
                <a:solidFill>
                  <a:srgbClr val="7030A0"/>
                </a:solidFill>
              </a:rPr>
              <a:t>COCP plus </a:t>
            </a:r>
            <a:r>
              <a:rPr lang="en-US" sz="2900" dirty="0" err="1">
                <a:solidFill>
                  <a:srgbClr val="7030A0"/>
                </a:solidFill>
              </a:rPr>
              <a:t>metformin</a:t>
            </a:r>
            <a:r>
              <a:rPr lang="en-US" sz="2900" dirty="0">
                <a:solidFill>
                  <a:srgbClr val="7030A0"/>
                </a:solidFill>
              </a:rPr>
              <a:t> improved testosterone when all participants were combined but not in BMI subgroups; improved </a:t>
            </a:r>
            <a:r>
              <a:rPr lang="en-US" sz="2900" dirty="0" err="1">
                <a:solidFill>
                  <a:srgbClr val="7030A0"/>
                </a:solidFill>
              </a:rPr>
              <a:t>hirsutism</a:t>
            </a:r>
            <a:r>
              <a:rPr lang="en-US" sz="2900" dirty="0">
                <a:solidFill>
                  <a:srgbClr val="7030A0"/>
                </a:solidFill>
              </a:rPr>
              <a:t> and fasting glucose when all participants were combined and in the BMI &gt; 25 subgroup but not in the BMI &lt; 25 </a:t>
            </a:r>
            <a:r>
              <a:rPr lang="en-US" sz="2900" dirty="0" err="1">
                <a:solidFill>
                  <a:srgbClr val="7030A0"/>
                </a:solidFill>
              </a:rPr>
              <a:t>subgroup;improved</a:t>
            </a:r>
            <a:r>
              <a:rPr lang="en-US" sz="2900" dirty="0">
                <a:solidFill>
                  <a:srgbClr val="7030A0"/>
                </a:solidFill>
              </a:rPr>
              <a:t> SHBG and fasting insulin in the BMI &lt; 25 subgroup but not when all participants were combined or in the BMI &gt; 25 subgroup</a:t>
            </a:r>
            <a:r>
              <a:rPr lang="en-US" sz="2900" dirty="0"/>
              <a:t>; and </a:t>
            </a:r>
            <a:r>
              <a:rPr lang="en-US" sz="2900" dirty="0">
                <a:solidFill>
                  <a:srgbClr val="7030A0"/>
                </a:solidFill>
              </a:rPr>
              <a:t>improved total cholesterol in the BMI &gt; 25 subgroup but not when all participants were combined or in the BMI &lt; 25 subgroup</a:t>
            </a:r>
            <a:r>
              <a:rPr lang="en-US" sz="2900" dirty="0"/>
              <a:t>. </a:t>
            </a:r>
          </a:p>
          <a:p>
            <a:r>
              <a:rPr lang="en-US" sz="2900" dirty="0"/>
              <a:t>No statistically significant differences were found for: HOMA; Weight (kg);BMI (kg/m2); WHR; HDL [</a:t>
            </a:r>
            <a:r>
              <a:rPr lang="en-US" sz="2900" dirty="0" err="1"/>
              <a:t>mmol</a:t>
            </a:r>
            <a:r>
              <a:rPr lang="en-US" sz="2900" dirty="0"/>
              <a:t>/l]; LDL [</a:t>
            </a:r>
            <a:r>
              <a:rPr lang="en-US" sz="2900" dirty="0" err="1"/>
              <a:t>mmol</a:t>
            </a:r>
            <a:r>
              <a:rPr lang="en-US" sz="2900" dirty="0"/>
              <a:t>/l]. </a:t>
            </a:r>
          </a:p>
          <a:p>
            <a:r>
              <a:rPr lang="en-US" sz="2900" dirty="0"/>
              <a:t>The addition of </a:t>
            </a:r>
            <a:r>
              <a:rPr lang="en-US" sz="2900" dirty="0" err="1"/>
              <a:t>metformin</a:t>
            </a:r>
            <a:r>
              <a:rPr lang="en-US" sz="2900" dirty="0"/>
              <a:t> to COCP increased GI-related events, whereas the COCP alone group had none.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23528" y="188640"/>
            <a:ext cx="8363272" cy="5937523"/>
          </a:xfrm>
        </p:spPr>
        <p:txBody>
          <a:bodyPr>
            <a:normAutofit/>
          </a:bodyPr>
          <a:lstStyle/>
          <a:p>
            <a:pPr>
              <a:buFont typeface="Wingdings" pitchFamily="2" charset="2"/>
              <a:buChar char="ü"/>
            </a:pPr>
            <a:r>
              <a:rPr lang="en-US" sz="2000" i="1" dirty="0"/>
              <a:t>COCP versus COCP + </a:t>
            </a:r>
            <a:r>
              <a:rPr lang="en-US" sz="2000" i="1" dirty="0" err="1"/>
              <a:t>metformin</a:t>
            </a:r>
            <a:r>
              <a:rPr lang="en-US" sz="2000" i="1" dirty="0"/>
              <a:t> + anti-androgen</a:t>
            </a:r>
          </a:p>
          <a:p>
            <a:pPr>
              <a:buNone/>
            </a:pPr>
            <a:r>
              <a:rPr lang="en-US" sz="2000" dirty="0">
                <a:solidFill>
                  <a:srgbClr val="7030A0"/>
                </a:solidFill>
              </a:rPr>
              <a:t>One</a:t>
            </a:r>
            <a:r>
              <a:rPr lang="en-US" sz="2000" dirty="0"/>
              <a:t> RCT was identified to address this comparison in adults .</a:t>
            </a:r>
          </a:p>
          <a:p>
            <a:r>
              <a:rPr lang="en-US" sz="2000" dirty="0"/>
              <a:t>Due to the lack of direct comparisons between groups (no p values reported for between groups) it is uncertain whether there were any differences in this very low quality study with very low certainty for outcomes: BMI (kg/m2); </a:t>
            </a:r>
            <a:r>
              <a:rPr lang="en-US" sz="2000" dirty="0" err="1"/>
              <a:t>Hirsutism</a:t>
            </a:r>
            <a:r>
              <a:rPr lang="en-US" sz="2000" dirty="0"/>
              <a:t> (FG score); Glucose/insulin ratio; SHBG (</a:t>
            </a:r>
            <a:r>
              <a:rPr lang="en-US" sz="2000" dirty="0" err="1"/>
              <a:t>ug</a:t>
            </a:r>
            <a:r>
              <a:rPr lang="en-US" sz="2000" dirty="0"/>
              <a:t>/ dl); Testosterone (</a:t>
            </a:r>
            <a:r>
              <a:rPr lang="en-US" sz="2000" dirty="0" err="1"/>
              <a:t>ng</a:t>
            </a:r>
            <a:r>
              <a:rPr lang="en-US" sz="2000" dirty="0"/>
              <a:t>/dl); Triglycerides (mg/dl); HDL (mg/dl); LDL (mg/dl); Cycle regularity; Weight. Side effects were not reported</a:t>
            </a:r>
          </a:p>
          <a:p>
            <a:pPr>
              <a:buFont typeface="Wingdings" pitchFamily="2" charset="2"/>
              <a:buChar char="ü"/>
            </a:pPr>
            <a:r>
              <a:rPr lang="en-US" sz="2000" i="1" dirty="0"/>
              <a:t>COCP versus anti-androgen</a:t>
            </a:r>
          </a:p>
          <a:p>
            <a:pPr>
              <a:buNone/>
            </a:pPr>
            <a:r>
              <a:rPr lang="en-US" sz="2000" dirty="0">
                <a:solidFill>
                  <a:srgbClr val="7030A0"/>
                </a:solidFill>
              </a:rPr>
              <a:t>One</a:t>
            </a:r>
            <a:r>
              <a:rPr lang="en-US" sz="2000" dirty="0"/>
              <a:t> RCT was identified to address this comparison is adults .</a:t>
            </a:r>
          </a:p>
          <a:p>
            <a:r>
              <a:rPr lang="en-US" sz="2000" dirty="0"/>
              <a:t>Due to the lack of direct comparisons between groups (no p values reported for between groups) it is uncertain whether there were any differences in this very low quality study with very low certainty for the outcome </a:t>
            </a:r>
            <a:r>
              <a:rPr lang="en-US" sz="2000" dirty="0" err="1"/>
              <a:t>hirsutism</a:t>
            </a:r>
            <a:r>
              <a:rPr lang="en-US" sz="2000" dirty="0"/>
              <a:t> (FG score).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23528" y="260648"/>
            <a:ext cx="8363272" cy="5865515"/>
          </a:xfrm>
        </p:spPr>
        <p:txBody>
          <a:bodyPr>
            <a:normAutofit fontScale="40000" lnSpcReduction="20000"/>
          </a:bodyPr>
          <a:lstStyle/>
          <a:p>
            <a:pPr>
              <a:buNone/>
            </a:pPr>
            <a:r>
              <a:rPr lang="en-US" sz="4400" dirty="0">
                <a:solidFill>
                  <a:srgbClr val="FF0000"/>
                </a:solidFill>
              </a:rPr>
              <a:t>Summary of systematic review evidence – COCP combined with other agents</a:t>
            </a:r>
          </a:p>
          <a:p>
            <a:pPr>
              <a:buNone/>
            </a:pPr>
            <a:r>
              <a:rPr lang="en-US" sz="5100" b="1" dirty="0">
                <a:solidFill>
                  <a:srgbClr val="0070C0"/>
                </a:solidFill>
              </a:rPr>
              <a:t>Research evidence - ADOLESCENTS</a:t>
            </a:r>
          </a:p>
          <a:p>
            <a:pPr>
              <a:buFont typeface="Wingdings" pitchFamily="2" charset="2"/>
              <a:buChar char="ü"/>
            </a:pPr>
            <a:r>
              <a:rPr lang="en-US" sz="3600" b="1" i="1" dirty="0"/>
              <a:t>COCP + </a:t>
            </a:r>
            <a:r>
              <a:rPr lang="en-US" sz="3600" b="1" i="1" dirty="0" err="1"/>
              <a:t>metformin</a:t>
            </a:r>
            <a:r>
              <a:rPr lang="en-US" sz="3600" b="1" i="1" dirty="0"/>
              <a:t>+ lifestyle versus COCP + lifestyle + placebo</a:t>
            </a:r>
          </a:p>
          <a:p>
            <a:pPr>
              <a:buNone/>
            </a:pPr>
            <a:endParaRPr lang="en-US" sz="3600" dirty="0">
              <a:solidFill>
                <a:srgbClr val="7030A0"/>
              </a:solidFill>
            </a:endParaRPr>
          </a:p>
          <a:p>
            <a:pPr>
              <a:buNone/>
            </a:pPr>
            <a:r>
              <a:rPr lang="en-US" sz="3600" dirty="0">
                <a:solidFill>
                  <a:srgbClr val="7030A0"/>
                </a:solidFill>
              </a:rPr>
              <a:t>One</a:t>
            </a:r>
            <a:r>
              <a:rPr lang="en-US" sz="3600" dirty="0"/>
              <a:t> RCT was identified to address this comparison is adolescents .</a:t>
            </a:r>
          </a:p>
          <a:p>
            <a:r>
              <a:rPr lang="en-US" sz="3600" dirty="0">
                <a:solidFill>
                  <a:srgbClr val="7030A0"/>
                </a:solidFill>
              </a:rPr>
              <a:t>There was a statistically significant improvement with the addition of </a:t>
            </a:r>
            <a:r>
              <a:rPr lang="en-US" sz="3600" dirty="0" err="1">
                <a:solidFill>
                  <a:srgbClr val="7030A0"/>
                </a:solidFill>
              </a:rPr>
              <a:t>metformin</a:t>
            </a:r>
            <a:r>
              <a:rPr lang="en-US" sz="3600" dirty="0">
                <a:solidFill>
                  <a:srgbClr val="7030A0"/>
                </a:solidFill>
              </a:rPr>
              <a:t> to COCP and lifestyle (compared to COCP and lifestyle plus placebo) for testosterone and HDL</a:t>
            </a:r>
            <a:r>
              <a:rPr lang="en-US" sz="3600" dirty="0"/>
              <a:t> in this very low quality study with very low certainty. </a:t>
            </a:r>
          </a:p>
          <a:p>
            <a:r>
              <a:rPr lang="en-US" sz="3600" dirty="0">
                <a:solidFill>
                  <a:srgbClr val="7030A0"/>
                </a:solidFill>
              </a:rPr>
              <a:t>No</a:t>
            </a:r>
            <a:r>
              <a:rPr lang="en-US" sz="3600" dirty="0"/>
              <a:t> statistically significant differences were found for: BMI (kg/m2); Waist (cm); SHBG (</a:t>
            </a:r>
            <a:r>
              <a:rPr lang="en-US" sz="3600" dirty="0" err="1"/>
              <a:t>nmol</a:t>
            </a:r>
            <a:r>
              <a:rPr lang="en-US" sz="3600" dirty="0"/>
              <a:t>/l); FAI; </a:t>
            </a:r>
            <a:r>
              <a:rPr lang="en-US" sz="3600" dirty="0" err="1"/>
              <a:t>Hirsutism</a:t>
            </a:r>
            <a:r>
              <a:rPr lang="en-US" sz="3600" dirty="0"/>
              <a:t> (FG score); Total cholesterol (mg/dl); LDL (mg/dl);Triglycerides (mg/dl); Fasting insulin (IU/ml); Fasting blood sugar (mg/dl); CRP (mg/liter). </a:t>
            </a:r>
          </a:p>
          <a:p>
            <a:r>
              <a:rPr lang="en-US" sz="3600" dirty="0"/>
              <a:t>One in each group stopped </a:t>
            </a:r>
            <a:r>
              <a:rPr lang="en-US" sz="3600" dirty="0" err="1"/>
              <a:t>metformin</a:t>
            </a:r>
            <a:r>
              <a:rPr lang="en-US" sz="3600" dirty="0"/>
              <a:t> or placebo due to GI effects.</a:t>
            </a:r>
          </a:p>
          <a:p>
            <a:pPr>
              <a:buFont typeface="Wingdings" pitchFamily="2" charset="2"/>
              <a:buChar char="ü"/>
            </a:pPr>
            <a:endParaRPr lang="en-US" sz="3600" i="1" dirty="0"/>
          </a:p>
          <a:p>
            <a:pPr>
              <a:buFont typeface="Wingdings" pitchFamily="2" charset="2"/>
              <a:buChar char="ü"/>
            </a:pPr>
            <a:r>
              <a:rPr lang="en-US" sz="3600" b="1" i="1" dirty="0"/>
              <a:t>COCP + anti-androgen versus COCP + anti-androgen + </a:t>
            </a:r>
            <a:r>
              <a:rPr lang="en-US" sz="3600" b="1" i="1" dirty="0" err="1"/>
              <a:t>metformin</a:t>
            </a:r>
            <a:endParaRPr lang="en-US" sz="3600" b="1" i="1" dirty="0"/>
          </a:p>
          <a:p>
            <a:pPr>
              <a:buNone/>
            </a:pPr>
            <a:endParaRPr lang="en-US" sz="3600" dirty="0">
              <a:solidFill>
                <a:srgbClr val="7030A0"/>
              </a:solidFill>
            </a:endParaRPr>
          </a:p>
          <a:p>
            <a:pPr>
              <a:buNone/>
            </a:pPr>
            <a:r>
              <a:rPr lang="en-US" sz="3600" dirty="0">
                <a:solidFill>
                  <a:srgbClr val="7030A0"/>
                </a:solidFill>
              </a:rPr>
              <a:t>One</a:t>
            </a:r>
            <a:r>
              <a:rPr lang="en-US" sz="3600" dirty="0"/>
              <a:t> RCT was identified to address this comparison in adolescents .</a:t>
            </a:r>
          </a:p>
          <a:p>
            <a:r>
              <a:rPr lang="en-US" sz="3600" dirty="0"/>
              <a:t>Due to the lack of direct comparisons between groups (no p values reported for between groups) it is uncertain whether there were any differences in his very low quality study with very low certainty for outcomes: BMI (kg/m2); Fasting glucose/insulin ratio SHBG (</a:t>
            </a:r>
            <a:r>
              <a:rPr lang="en-US" sz="3600" dirty="0" err="1"/>
              <a:t>μg</a:t>
            </a:r>
            <a:r>
              <a:rPr lang="en-US" sz="3600" dirty="0"/>
              <a:t>/dl); Testosterone (</a:t>
            </a:r>
            <a:r>
              <a:rPr lang="en-US" sz="3600" dirty="0" err="1"/>
              <a:t>ng</a:t>
            </a:r>
            <a:r>
              <a:rPr lang="en-US" sz="3600" dirty="0"/>
              <a:t>/dl); LDL (mg/dl); HDL (mg/dl); Triglycerides (mg/dl). </a:t>
            </a:r>
          </a:p>
          <a:p>
            <a:r>
              <a:rPr lang="en-US" sz="3600" dirty="0"/>
              <a:t>Side effects were not reported.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lnSpcReduction="10000"/>
          </a:bodyPr>
          <a:lstStyle/>
          <a:p>
            <a:pPr>
              <a:buNone/>
            </a:pPr>
            <a:r>
              <a:rPr lang="en-US" sz="2000" b="1" dirty="0">
                <a:solidFill>
                  <a:srgbClr val="0070C0"/>
                </a:solidFill>
              </a:rPr>
              <a:t>Research evidence - ADULTS</a:t>
            </a:r>
          </a:p>
          <a:p>
            <a:pPr>
              <a:buFont typeface="Wingdings" pitchFamily="2" charset="2"/>
              <a:buChar char="ü"/>
            </a:pPr>
            <a:r>
              <a:rPr lang="en-US" sz="2000" b="1" dirty="0"/>
              <a:t>COCP versus COCP + </a:t>
            </a:r>
            <a:r>
              <a:rPr lang="en-US" sz="2000" b="1" dirty="0" err="1"/>
              <a:t>metformin</a:t>
            </a:r>
            <a:endParaRPr lang="en-US" sz="2000" b="1" dirty="0"/>
          </a:p>
          <a:p>
            <a:pPr>
              <a:buNone/>
            </a:pPr>
            <a:r>
              <a:rPr lang="en-US" sz="1400" dirty="0">
                <a:solidFill>
                  <a:srgbClr val="7030A0"/>
                </a:solidFill>
              </a:rPr>
              <a:t>Six</a:t>
            </a:r>
            <a:r>
              <a:rPr lang="en-US" sz="1400" dirty="0"/>
              <a:t> RCTs were identified to address this comparison. </a:t>
            </a:r>
          </a:p>
          <a:p>
            <a:r>
              <a:rPr lang="en-US" sz="1400" dirty="0">
                <a:solidFill>
                  <a:srgbClr val="7030A0"/>
                </a:solidFill>
              </a:rPr>
              <a:t>There was a statistically significant improvement  with COCP alone (compared with COCP plus </a:t>
            </a:r>
            <a:r>
              <a:rPr lang="en-US" sz="1400" dirty="0" err="1">
                <a:solidFill>
                  <a:srgbClr val="7030A0"/>
                </a:solidFill>
              </a:rPr>
              <a:t>metformin</a:t>
            </a:r>
            <a:r>
              <a:rPr lang="en-US" sz="1400" dirty="0">
                <a:solidFill>
                  <a:srgbClr val="7030A0"/>
                </a:solidFill>
              </a:rPr>
              <a:t>) for triglycerides</a:t>
            </a:r>
            <a:r>
              <a:rPr lang="en-US" sz="1400" dirty="0"/>
              <a:t>. </a:t>
            </a:r>
            <a:r>
              <a:rPr lang="en-US" sz="1400" dirty="0">
                <a:solidFill>
                  <a:srgbClr val="7030A0"/>
                </a:solidFill>
              </a:rPr>
              <a:t>COCP alone improved SHBG in the BMI&lt; 25 subgroup but not in the BMI &gt; 25 subgroup or when all participants were combined</a:t>
            </a:r>
            <a:r>
              <a:rPr lang="en-US" sz="1400" dirty="0"/>
              <a:t>. </a:t>
            </a:r>
          </a:p>
          <a:p>
            <a:r>
              <a:rPr lang="en-US" sz="1400" dirty="0"/>
              <a:t>There were statistically significant improvements with </a:t>
            </a:r>
            <a:r>
              <a:rPr lang="en-US" sz="1400" dirty="0">
                <a:solidFill>
                  <a:srgbClr val="7030A0"/>
                </a:solidFill>
              </a:rPr>
              <a:t>COCP plus </a:t>
            </a:r>
            <a:r>
              <a:rPr lang="en-US" sz="1400" dirty="0" err="1">
                <a:solidFill>
                  <a:srgbClr val="7030A0"/>
                </a:solidFill>
              </a:rPr>
              <a:t>metformin</a:t>
            </a:r>
            <a:r>
              <a:rPr lang="en-US" sz="1400" dirty="0">
                <a:solidFill>
                  <a:srgbClr val="7030A0"/>
                </a:solidFill>
              </a:rPr>
              <a:t> (compared with COCP alone) for FAI</a:t>
            </a:r>
            <a:r>
              <a:rPr lang="en-US" sz="1400" dirty="0"/>
              <a:t>. </a:t>
            </a:r>
            <a:r>
              <a:rPr lang="en-US" sz="1400" dirty="0">
                <a:solidFill>
                  <a:srgbClr val="7030A0"/>
                </a:solidFill>
              </a:rPr>
              <a:t>COCP plus </a:t>
            </a:r>
            <a:r>
              <a:rPr lang="en-US" sz="1400" dirty="0" err="1">
                <a:solidFill>
                  <a:srgbClr val="7030A0"/>
                </a:solidFill>
              </a:rPr>
              <a:t>metformin</a:t>
            </a:r>
            <a:r>
              <a:rPr lang="en-US" sz="1400" dirty="0">
                <a:solidFill>
                  <a:srgbClr val="7030A0"/>
                </a:solidFill>
              </a:rPr>
              <a:t> improved testosterone when all participants were combined but not in BMI subgroups; improved </a:t>
            </a:r>
            <a:r>
              <a:rPr lang="en-US" sz="1400" dirty="0" err="1">
                <a:solidFill>
                  <a:srgbClr val="7030A0"/>
                </a:solidFill>
              </a:rPr>
              <a:t>hirsutism</a:t>
            </a:r>
            <a:r>
              <a:rPr lang="en-US" sz="1400" dirty="0">
                <a:solidFill>
                  <a:srgbClr val="7030A0"/>
                </a:solidFill>
              </a:rPr>
              <a:t> and fasting glucose when all participants were combined and in the BMI &gt; 25 subgroup but not in the BMI &lt; 25 </a:t>
            </a:r>
            <a:r>
              <a:rPr lang="en-US" sz="1400" dirty="0" err="1">
                <a:solidFill>
                  <a:srgbClr val="7030A0"/>
                </a:solidFill>
              </a:rPr>
              <a:t>subgroup;improved</a:t>
            </a:r>
            <a:r>
              <a:rPr lang="en-US" sz="1400" dirty="0">
                <a:solidFill>
                  <a:srgbClr val="7030A0"/>
                </a:solidFill>
              </a:rPr>
              <a:t> SHBG and fasting insulin in the BMI &lt; 25 subgroup but not when all participants were combined or in the BMI &gt; 25 subgroup; and improved total cholesterol in the BMI &gt; 25 subgroup but not when all participants were combined or in the BMI &lt; 25 subgroup</a:t>
            </a:r>
            <a:r>
              <a:rPr lang="en-US" sz="1400" dirty="0"/>
              <a:t>. </a:t>
            </a:r>
          </a:p>
          <a:p>
            <a:r>
              <a:rPr lang="en-US" sz="1400" dirty="0"/>
              <a:t>No statistically significant differences were found for: HOMA; Weight (kg);BMI (kg/m2); WHR; HDL [</a:t>
            </a:r>
            <a:r>
              <a:rPr lang="en-US" sz="1400" dirty="0" err="1"/>
              <a:t>mmol</a:t>
            </a:r>
            <a:r>
              <a:rPr lang="en-US" sz="1400" dirty="0"/>
              <a:t>/l]; LDL [</a:t>
            </a:r>
            <a:r>
              <a:rPr lang="en-US" sz="1400" dirty="0" err="1"/>
              <a:t>mmol</a:t>
            </a:r>
            <a:r>
              <a:rPr lang="en-US" sz="1400" dirty="0"/>
              <a:t>/l]. The addition of </a:t>
            </a:r>
            <a:r>
              <a:rPr lang="en-US" sz="1400" dirty="0" err="1"/>
              <a:t>metformin</a:t>
            </a:r>
            <a:r>
              <a:rPr lang="en-US" sz="1400" dirty="0"/>
              <a:t> to COCP increased GI-related </a:t>
            </a:r>
            <a:r>
              <a:rPr lang="en-US" sz="1400" dirty="0" err="1"/>
              <a:t>events,whereas</a:t>
            </a:r>
            <a:r>
              <a:rPr lang="en-US" sz="1400" dirty="0"/>
              <a:t> the COCP alone group had none. </a:t>
            </a:r>
          </a:p>
          <a:p>
            <a:pPr>
              <a:buFont typeface="Wingdings" pitchFamily="2" charset="2"/>
              <a:buChar char="ü"/>
            </a:pPr>
            <a:r>
              <a:rPr lang="en-US" sz="2000" b="1" dirty="0"/>
              <a:t>COCP versus COCP + </a:t>
            </a:r>
            <a:r>
              <a:rPr lang="en-US" sz="2000" b="1" dirty="0" err="1"/>
              <a:t>metformin</a:t>
            </a:r>
            <a:r>
              <a:rPr lang="en-US" sz="2000" b="1" dirty="0"/>
              <a:t> + anti-androgen</a:t>
            </a:r>
          </a:p>
          <a:p>
            <a:pPr>
              <a:buNone/>
            </a:pPr>
            <a:r>
              <a:rPr lang="en-US" sz="1300" dirty="0">
                <a:solidFill>
                  <a:srgbClr val="7030A0"/>
                </a:solidFill>
              </a:rPr>
              <a:t>One</a:t>
            </a:r>
            <a:r>
              <a:rPr lang="en-US" sz="1300" dirty="0"/>
              <a:t> RCT was identified to address this comparison in adults .</a:t>
            </a:r>
          </a:p>
          <a:p>
            <a:r>
              <a:rPr lang="en-US" sz="1300" dirty="0"/>
              <a:t>Due to the lack of direct comparisons between groups (no p values reported for between groups) it is uncertain whether there were any differences in this very low quality study with very low certainty for outcomes: BMI (kg/m2); </a:t>
            </a:r>
            <a:r>
              <a:rPr lang="en-US" sz="1300" dirty="0" err="1"/>
              <a:t>Hirsutism</a:t>
            </a:r>
            <a:r>
              <a:rPr lang="en-US" sz="1300" dirty="0"/>
              <a:t> (FG score); Glucose/insulin ratio; SHBG(</a:t>
            </a:r>
            <a:r>
              <a:rPr lang="en-US" sz="1300" dirty="0" err="1"/>
              <a:t>ug</a:t>
            </a:r>
            <a:r>
              <a:rPr lang="en-US" sz="1300" dirty="0"/>
              <a:t>/dl); Testosterone (</a:t>
            </a:r>
            <a:r>
              <a:rPr lang="en-US" sz="1300" dirty="0" err="1"/>
              <a:t>ng</a:t>
            </a:r>
            <a:r>
              <a:rPr lang="en-US" sz="1300" dirty="0"/>
              <a:t>/dl); Triglycerides (mg/dl); HDL (mg/dl); LDL (mg/dl); Cycle regularity; Weight. </a:t>
            </a:r>
          </a:p>
          <a:p>
            <a:r>
              <a:rPr lang="en-US" sz="1300" dirty="0"/>
              <a:t>Side effects were not reported.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8686800" y="228919"/>
            <a:ext cx="61664" cy="45719"/>
          </a:xfrm>
        </p:spPr>
        <p:txBody>
          <a:bodyPr>
            <a:normAutofit fontScale="90000"/>
          </a:bodyPr>
          <a:lstStyle/>
          <a:p>
            <a:endParaRPr lang="en-US" dirty="0"/>
          </a:p>
        </p:txBody>
      </p:sp>
      <p:sp>
        <p:nvSpPr>
          <p:cNvPr id="3" name="Content Placeholder 2"/>
          <p:cNvSpPr>
            <a:spLocks noGrp="1"/>
          </p:cNvSpPr>
          <p:nvPr>
            <p:ph sz="quarter" idx="1"/>
          </p:nvPr>
        </p:nvSpPr>
        <p:spPr>
          <a:xfrm>
            <a:off x="395536" y="188640"/>
            <a:ext cx="8291264" cy="5937523"/>
          </a:xfrm>
        </p:spPr>
        <p:txBody>
          <a:bodyPr>
            <a:normAutofit fontScale="85000" lnSpcReduction="20000"/>
          </a:bodyPr>
          <a:lstStyle/>
          <a:p>
            <a:pPr>
              <a:buFont typeface="Wingdings" pitchFamily="2" charset="2"/>
              <a:buChar char="ü"/>
            </a:pPr>
            <a:r>
              <a:rPr lang="en-US" sz="3000" b="1" i="1" dirty="0"/>
              <a:t>COCP versus COCP + anti-androgen</a:t>
            </a:r>
          </a:p>
          <a:p>
            <a:pPr>
              <a:buNone/>
            </a:pPr>
            <a:r>
              <a:rPr lang="en-US" sz="2200" dirty="0">
                <a:solidFill>
                  <a:srgbClr val="7030A0"/>
                </a:solidFill>
              </a:rPr>
              <a:t>Four</a:t>
            </a:r>
            <a:r>
              <a:rPr lang="en-US" sz="2200" dirty="0"/>
              <a:t> RCTs were identified to address this comparison in adults. </a:t>
            </a:r>
          </a:p>
          <a:p>
            <a:r>
              <a:rPr lang="en-US" sz="2200" dirty="0">
                <a:solidFill>
                  <a:srgbClr val="7030A0"/>
                </a:solidFill>
              </a:rPr>
              <a:t>There was a statistically significant improvement with COCP alone (compared with COCP plus anti-androgen) for BMI and LDL</a:t>
            </a:r>
            <a:r>
              <a:rPr lang="en-US" sz="2200" dirty="0"/>
              <a:t>. </a:t>
            </a:r>
          </a:p>
          <a:p>
            <a:r>
              <a:rPr lang="en-US" sz="2200" dirty="0"/>
              <a:t>No statistically significant differences were found for: Weight (kg); WHR; </a:t>
            </a:r>
            <a:r>
              <a:rPr lang="en-US" sz="2200" dirty="0" err="1"/>
              <a:t>Hirsutism</a:t>
            </a:r>
            <a:r>
              <a:rPr lang="en-US" sz="2200" dirty="0"/>
              <a:t> (FG score); FAI (%); Testosterone (</a:t>
            </a:r>
            <a:r>
              <a:rPr lang="en-US" sz="2200" dirty="0" err="1"/>
              <a:t>nmol</a:t>
            </a:r>
            <a:r>
              <a:rPr lang="en-US" sz="2200" dirty="0"/>
              <a:t>/L); SHBG [</a:t>
            </a:r>
            <a:r>
              <a:rPr lang="en-US" sz="2200" dirty="0" err="1"/>
              <a:t>nmol</a:t>
            </a:r>
            <a:r>
              <a:rPr lang="en-US" sz="2200" dirty="0"/>
              <a:t>/l]; Fasting insulin (</a:t>
            </a:r>
            <a:r>
              <a:rPr lang="en-US" sz="2200" dirty="0" err="1"/>
              <a:t>uIU</a:t>
            </a:r>
            <a:r>
              <a:rPr lang="en-US" sz="2200" dirty="0"/>
              <a:t>/ml); Fasting glucose [</a:t>
            </a:r>
            <a:r>
              <a:rPr lang="en-US" sz="2200" dirty="0" err="1"/>
              <a:t>mmol</a:t>
            </a:r>
            <a:r>
              <a:rPr lang="en-US" sz="2200" dirty="0"/>
              <a:t>/l]; Total cholesterol [</a:t>
            </a:r>
            <a:r>
              <a:rPr lang="en-US" sz="2200" dirty="0" err="1"/>
              <a:t>mmol</a:t>
            </a:r>
            <a:r>
              <a:rPr lang="en-US" sz="2200" dirty="0"/>
              <a:t>/l]; HDL [</a:t>
            </a:r>
            <a:r>
              <a:rPr lang="en-US" sz="2200" dirty="0" err="1"/>
              <a:t>mmol</a:t>
            </a:r>
            <a:r>
              <a:rPr lang="en-US" sz="2200" dirty="0"/>
              <a:t>/l]; Triglycerides (mg/</a:t>
            </a:r>
            <a:r>
              <a:rPr lang="en-US" sz="2200" dirty="0" err="1"/>
              <a:t>dL</a:t>
            </a:r>
            <a:r>
              <a:rPr lang="en-US" sz="2200" dirty="0"/>
              <a:t>);HOMA; CRP (mg/l); Headache; Breast-related side effects; Vomit/Nausea; Minor depressive state; Liver function.</a:t>
            </a:r>
          </a:p>
          <a:p>
            <a:pPr>
              <a:buFont typeface="Wingdings" pitchFamily="2" charset="2"/>
              <a:buChar char="ü"/>
            </a:pPr>
            <a:r>
              <a:rPr lang="en-US" sz="3000" b="1" i="1" dirty="0"/>
              <a:t>COCP + </a:t>
            </a:r>
            <a:r>
              <a:rPr lang="en-US" sz="3000" b="1" i="1" dirty="0" err="1"/>
              <a:t>metformin</a:t>
            </a:r>
            <a:r>
              <a:rPr lang="en-US" sz="3000" b="1" i="1" dirty="0"/>
              <a:t> + lifestyle versus COCP + </a:t>
            </a:r>
            <a:r>
              <a:rPr lang="en-US" sz="3000" b="1" i="1" dirty="0" err="1"/>
              <a:t>metformin</a:t>
            </a:r>
            <a:r>
              <a:rPr lang="en-US" sz="3000" b="1" i="1" dirty="0"/>
              <a:t> + lifestyle</a:t>
            </a:r>
          </a:p>
          <a:p>
            <a:pPr>
              <a:buNone/>
            </a:pPr>
            <a:r>
              <a:rPr lang="en-US" sz="2400" dirty="0">
                <a:solidFill>
                  <a:srgbClr val="7030A0"/>
                </a:solidFill>
              </a:rPr>
              <a:t>One</a:t>
            </a:r>
            <a:r>
              <a:rPr lang="en-US" sz="2400" dirty="0"/>
              <a:t> study was identified to address this comparison in adults .</a:t>
            </a:r>
          </a:p>
          <a:p>
            <a:r>
              <a:rPr lang="en-US" sz="2400" dirty="0"/>
              <a:t>There were no statistically significant differences reported between the two interventions (differing by the combination in the COCP) in this very low quality study of very low certainty for outcomes: WHR; Fasting plasma glucose (</a:t>
            </a:r>
            <a:r>
              <a:rPr lang="en-US" sz="2400" dirty="0" err="1"/>
              <a:t>mmol</a:t>
            </a:r>
            <a:r>
              <a:rPr lang="en-US" sz="2400" dirty="0"/>
              <a:t>/L); HbA1c (%); Total cholesterol (</a:t>
            </a:r>
            <a:r>
              <a:rPr lang="en-US" sz="2400" dirty="0" err="1"/>
              <a:t>mmol</a:t>
            </a:r>
            <a:r>
              <a:rPr lang="en-US" sz="2400" dirty="0"/>
              <a:t>/L);LDL (</a:t>
            </a:r>
            <a:r>
              <a:rPr lang="en-US" sz="2400" dirty="0" err="1"/>
              <a:t>mmol</a:t>
            </a:r>
            <a:r>
              <a:rPr lang="en-US" sz="2400" dirty="0"/>
              <a:t>/L). </a:t>
            </a:r>
          </a:p>
          <a:p>
            <a:r>
              <a:rPr lang="en-US" sz="2400" dirty="0"/>
              <a:t>Side effects were not reported.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77500" lnSpcReduction="20000"/>
          </a:bodyPr>
          <a:lstStyle/>
          <a:p>
            <a:pPr>
              <a:buNone/>
            </a:pPr>
            <a:r>
              <a:rPr lang="en-US" sz="3800" dirty="0">
                <a:solidFill>
                  <a:srgbClr val="FF0000"/>
                </a:solidFill>
              </a:rPr>
              <a:t>Summary of narrative review evidence</a:t>
            </a:r>
          </a:p>
          <a:p>
            <a:r>
              <a:rPr lang="en-US" dirty="0"/>
              <a:t>Consideration of adverse effects is needed before prescribing COCPs.</a:t>
            </a:r>
          </a:p>
          <a:p>
            <a:r>
              <a:rPr lang="en-US" dirty="0">
                <a:solidFill>
                  <a:srgbClr val="7030A0"/>
                </a:solidFill>
              </a:rPr>
              <a:t>Absolute contraindications </a:t>
            </a:r>
            <a:r>
              <a:rPr lang="en-US" dirty="0"/>
              <a:t>for COCP use according to world health </a:t>
            </a:r>
            <a:r>
              <a:rPr lang="en-US" dirty="0" err="1"/>
              <a:t>organisation</a:t>
            </a:r>
            <a:r>
              <a:rPr lang="en-US" dirty="0"/>
              <a:t> (WHO) include a history of migraine with aura, deep vein thrombosis (DVT)/pulmonary emboli (PE), known </a:t>
            </a:r>
            <a:r>
              <a:rPr lang="en-US" dirty="0" err="1"/>
              <a:t>thrombogenic</a:t>
            </a:r>
            <a:r>
              <a:rPr lang="en-US" dirty="0"/>
              <a:t> mutations, multiple risk factors for arterial cardiovascular disease, history of ischemic heart disease or stroke, complicated </a:t>
            </a:r>
            <a:r>
              <a:rPr lang="en-US" dirty="0" err="1"/>
              <a:t>valvular</a:t>
            </a:r>
            <a:r>
              <a:rPr lang="en-US" dirty="0"/>
              <a:t> heart disease, breast cancer, neuropathy, severe cirrhosis and malignant liver </a:t>
            </a:r>
            <a:r>
              <a:rPr lang="en-US" dirty="0" err="1"/>
              <a:t>tumours</a:t>
            </a:r>
            <a:r>
              <a:rPr lang="en-US" dirty="0"/>
              <a:t>.</a:t>
            </a:r>
          </a:p>
          <a:p>
            <a:r>
              <a:rPr lang="en-US" dirty="0"/>
              <a:t>Other risk factors for DVT need </a:t>
            </a:r>
            <a:r>
              <a:rPr lang="en-US" dirty="0">
                <a:solidFill>
                  <a:srgbClr val="7030A0"/>
                </a:solidFill>
              </a:rPr>
              <a:t>consideration</a:t>
            </a:r>
            <a:r>
              <a:rPr lang="en-US" dirty="0"/>
              <a:t> including postpartum immobility, transfusion at delivery, BMI &gt; 30 kg/m2,postpartum </a:t>
            </a:r>
            <a:r>
              <a:rPr lang="en-US" dirty="0" err="1"/>
              <a:t>haemorrhage</a:t>
            </a:r>
            <a:r>
              <a:rPr lang="en-US" dirty="0"/>
              <a:t>, immediately post-caesarean delivery, preeclampsia or smoking. </a:t>
            </a:r>
          </a:p>
          <a:p>
            <a:r>
              <a:rPr lang="en-US" dirty="0"/>
              <a:t>Current evidence suggests that COCPs containing </a:t>
            </a:r>
            <a:r>
              <a:rPr lang="en-US" dirty="0" err="1"/>
              <a:t>levonorgestrel</a:t>
            </a:r>
            <a:r>
              <a:rPr lang="en-US" dirty="0"/>
              <a:t>, </a:t>
            </a:r>
            <a:r>
              <a:rPr lang="en-US" dirty="0" err="1"/>
              <a:t>norethisterone</a:t>
            </a:r>
            <a:r>
              <a:rPr lang="en-US" dirty="0"/>
              <a:t> and </a:t>
            </a:r>
            <a:r>
              <a:rPr lang="en-US" dirty="0" err="1"/>
              <a:t>norgestimate</a:t>
            </a:r>
            <a:r>
              <a:rPr lang="en-US" dirty="0"/>
              <a:t> are associated with the </a:t>
            </a:r>
            <a:r>
              <a:rPr lang="en-US" dirty="0">
                <a:solidFill>
                  <a:srgbClr val="7030A0"/>
                </a:solidFill>
              </a:rPr>
              <a:t>lowest relative risk of DVT. </a:t>
            </a:r>
          </a:p>
          <a:p>
            <a:r>
              <a:rPr lang="en-US" dirty="0"/>
              <a:t>WHO recommends that COCPs with 35 micrograms of EE and </a:t>
            </a:r>
            <a:r>
              <a:rPr lang="en-US" dirty="0" err="1"/>
              <a:t>cyproterone</a:t>
            </a:r>
            <a:r>
              <a:rPr lang="en-US" dirty="0"/>
              <a:t> acetate should only be </a:t>
            </a:r>
            <a:r>
              <a:rPr lang="en-US" dirty="0">
                <a:solidFill>
                  <a:srgbClr val="7030A0"/>
                </a:solidFill>
              </a:rPr>
              <a:t>used when treating moderate to severe </a:t>
            </a:r>
            <a:r>
              <a:rPr lang="en-US" dirty="0" err="1">
                <a:solidFill>
                  <a:srgbClr val="7030A0"/>
                </a:solidFill>
              </a:rPr>
              <a:t>hirsutism</a:t>
            </a:r>
            <a:r>
              <a:rPr lang="en-US" dirty="0">
                <a:solidFill>
                  <a:srgbClr val="7030A0"/>
                </a:solidFill>
              </a:rPr>
              <a:t> or acne due to higher DVT risk</a:t>
            </a:r>
            <a:r>
              <a:rPr lang="en-US" dirty="0"/>
              <a:t>. For contraception, irregular menstrual cycles and mild to moderate </a:t>
            </a:r>
            <a:r>
              <a:rPr lang="en-US" dirty="0" err="1"/>
              <a:t>hirsutism</a:t>
            </a:r>
            <a:r>
              <a:rPr lang="en-US" dirty="0"/>
              <a:t>, other lower risk preparations are recommended first line.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7924799"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476672"/>
            <a:ext cx="7467600" cy="5997280"/>
          </a:xfrm>
        </p:spPr>
        <p:txBody>
          <a:bodyPr>
            <a:normAutofit fontScale="62500" lnSpcReduction="20000"/>
          </a:bodyPr>
          <a:lstStyle/>
          <a:p>
            <a:r>
              <a:rPr lang="en-US" sz="2500" b="1" dirty="0">
                <a:solidFill>
                  <a:srgbClr val="0070C0"/>
                </a:solidFill>
              </a:rPr>
              <a:t>Irregular cycles and </a:t>
            </a:r>
            <a:r>
              <a:rPr lang="en-US" sz="2500" b="1" dirty="0" err="1">
                <a:solidFill>
                  <a:srgbClr val="0070C0"/>
                </a:solidFill>
              </a:rPr>
              <a:t>ovulatory</a:t>
            </a:r>
            <a:r>
              <a:rPr lang="en-US" sz="2500" b="1" dirty="0">
                <a:solidFill>
                  <a:srgbClr val="0070C0"/>
                </a:solidFill>
              </a:rPr>
              <a:t> dysfunction</a:t>
            </a:r>
          </a:p>
          <a:p>
            <a:r>
              <a:rPr lang="en-US" dirty="0"/>
              <a:t>Irregular menstrual cycles are defined as:</a:t>
            </a:r>
          </a:p>
          <a:p>
            <a:pPr>
              <a:buNone/>
            </a:pPr>
            <a:r>
              <a:rPr lang="en-US" dirty="0"/>
              <a:t>●● normal in the first year post menarche as part of the pubertal transition</a:t>
            </a:r>
          </a:p>
          <a:p>
            <a:pPr>
              <a:buNone/>
            </a:pPr>
            <a:r>
              <a:rPr lang="en-US" dirty="0"/>
              <a:t>●● &gt; 1 to &lt; 3 years post menarche: &lt; 21 or &gt; 45 days</a:t>
            </a:r>
          </a:p>
          <a:p>
            <a:pPr>
              <a:buNone/>
            </a:pPr>
            <a:r>
              <a:rPr lang="en-US" dirty="0"/>
              <a:t>●● &gt; 3 years post menarche to </a:t>
            </a:r>
            <a:r>
              <a:rPr lang="en-US" dirty="0" err="1"/>
              <a:t>perimenopause</a:t>
            </a:r>
            <a:r>
              <a:rPr lang="en-US" dirty="0"/>
              <a:t>: &lt; 21 or &gt; 35 days or &lt; 8 cycles per year</a:t>
            </a:r>
          </a:p>
          <a:p>
            <a:pPr>
              <a:buNone/>
            </a:pPr>
            <a:r>
              <a:rPr lang="en-US" dirty="0"/>
              <a:t>●● &gt; 1 year post menarche &gt; 90 days for any one cycle</a:t>
            </a:r>
          </a:p>
          <a:p>
            <a:pPr>
              <a:buNone/>
            </a:pPr>
            <a:r>
              <a:rPr lang="en-US" dirty="0"/>
              <a:t>●● Primary amenorrhea by age 15 or &gt; 3 years post </a:t>
            </a:r>
            <a:r>
              <a:rPr lang="en-US" dirty="0" err="1"/>
              <a:t>thelarche</a:t>
            </a:r>
            <a:r>
              <a:rPr lang="en-US" dirty="0"/>
              <a:t> (breast development)</a:t>
            </a:r>
          </a:p>
          <a:p>
            <a:r>
              <a:rPr lang="en-US" dirty="0"/>
              <a:t>When irregular menstrual cycles are present a diagnosis of PCOS should be considered and assessed according to the guidelines.</a:t>
            </a:r>
          </a:p>
          <a:p>
            <a:r>
              <a:rPr lang="en-US" dirty="0"/>
              <a:t>In an adolescent with irregular menstrual cycles, the value and optimal timing of  assessment and diagnosis of PCOS should be discussed with the patient, taking into  account diagnostic challenges at this life stage and psychosocial and cultural factors.</a:t>
            </a:r>
          </a:p>
          <a:p>
            <a:r>
              <a:rPr lang="en-US" dirty="0"/>
              <a:t>For adolescents who have features of PCOS but do not meet diagnostic criteria, an “increased risk” could be considered and reassessment advised at or before full reproductive maturity, 8 years post menarche. This includes those with PCOS features before combined oral contraceptive pill (COCP) commencement, those with persisting features and those with significant weight gain in adolescence.</a:t>
            </a:r>
          </a:p>
          <a:p>
            <a:r>
              <a:rPr lang="en-US" dirty="0" err="1"/>
              <a:t>Ovulatory</a:t>
            </a:r>
            <a:r>
              <a:rPr lang="en-US" dirty="0"/>
              <a:t> dysfunction can still occur with regular cycles and if </a:t>
            </a:r>
            <a:r>
              <a:rPr lang="en-US" dirty="0" err="1"/>
              <a:t>anovulation</a:t>
            </a:r>
            <a:r>
              <a:rPr lang="en-US" dirty="0"/>
              <a:t> needs to be confirmed serum progesterone levels can be measured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40000" lnSpcReduction="20000"/>
          </a:bodyPr>
          <a:lstStyle/>
          <a:p>
            <a:pPr>
              <a:buNone/>
            </a:pPr>
            <a:r>
              <a:rPr lang="en-US" sz="5100" dirty="0">
                <a:solidFill>
                  <a:srgbClr val="FF0000"/>
                </a:solidFill>
              </a:rPr>
              <a:t>Recommendations – COCP alone</a:t>
            </a:r>
          </a:p>
          <a:p>
            <a:pPr>
              <a:buNone/>
            </a:pPr>
            <a:r>
              <a:rPr lang="en-US" sz="3400" dirty="0">
                <a:solidFill>
                  <a:srgbClr val="FF0000"/>
                </a:solidFill>
              </a:rPr>
              <a:t>4.2.1</a:t>
            </a:r>
            <a:r>
              <a:rPr lang="en-US" sz="3400" dirty="0"/>
              <a:t> The COCP alone should be recommended in adult women with PCOS for management of </a:t>
            </a:r>
            <a:r>
              <a:rPr lang="en-US" sz="3400" dirty="0" err="1"/>
              <a:t>hyperandrogenism</a:t>
            </a:r>
            <a:r>
              <a:rPr lang="en-US" sz="3400" dirty="0"/>
              <a:t> and/or irregular menstrual cycles.</a:t>
            </a:r>
          </a:p>
          <a:p>
            <a:pPr>
              <a:buNone/>
            </a:pPr>
            <a:r>
              <a:rPr lang="en-US" sz="3400" dirty="0">
                <a:solidFill>
                  <a:srgbClr val="FF0000"/>
                </a:solidFill>
              </a:rPr>
              <a:t>4.2.2</a:t>
            </a:r>
            <a:r>
              <a:rPr lang="en-US" sz="3400" dirty="0"/>
              <a:t> The COCP alone should be considered in adolescents with a clear diagnosis of PCOS for management of clinical </a:t>
            </a:r>
            <a:r>
              <a:rPr lang="en-US" sz="3400" dirty="0" err="1"/>
              <a:t>hyperandrogenism</a:t>
            </a:r>
            <a:r>
              <a:rPr lang="en-US" sz="3400" dirty="0"/>
              <a:t> and/or irregular menstrual cycles.</a:t>
            </a:r>
          </a:p>
          <a:p>
            <a:pPr>
              <a:buNone/>
            </a:pPr>
            <a:r>
              <a:rPr lang="en-US" sz="3400" dirty="0">
                <a:solidFill>
                  <a:srgbClr val="FF0000"/>
                </a:solidFill>
              </a:rPr>
              <a:t>4.2.3 </a:t>
            </a:r>
            <a:r>
              <a:rPr lang="en-US" sz="3400" dirty="0"/>
              <a:t>The COCP could be considered in adolescents who are deemed “at risk” but not yet diagnosed with PCOS, for management of clinical </a:t>
            </a:r>
            <a:r>
              <a:rPr lang="en-US" sz="3400" dirty="0" err="1"/>
              <a:t>hyperandrogenism</a:t>
            </a:r>
            <a:r>
              <a:rPr lang="en-US" sz="3400" dirty="0"/>
              <a:t> and irregular menstrual cycles.</a:t>
            </a:r>
          </a:p>
          <a:p>
            <a:pPr>
              <a:buNone/>
            </a:pPr>
            <a:r>
              <a:rPr lang="en-US" sz="3400" dirty="0">
                <a:solidFill>
                  <a:srgbClr val="FF0000"/>
                </a:solidFill>
              </a:rPr>
              <a:t>4.2.4</a:t>
            </a:r>
            <a:r>
              <a:rPr lang="en-US" sz="3400" dirty="0"/>
              <a:t> Specific types or dose of </a:t>
            </a:r>
            <a:r>
              <a:rPr lang="en-US" sz="3400" dirty="0" err="1"/>
              <a:t>progestins</a:t>
            </a:r>
            <a:r>
              <a:rPr lang="en-US" sz="3400" dirty="0"/>
              <a:t>, estrogens or combinations of COCP cannot currently be recommended in adults and adolescents with PCOS and practice should be informed by general population guidelines.</a:t>
            </a:r>
          </a:p>
          <a:p>
            <a:pPr>
              <a:buNone/>
            </a:pPr>
            <a:r>
              <a:rPr lang="en-US" sz="3400" dirty="0">
                <a:solidFill>
                  <a:srgbClr val="FF0000"/>
                </a:solidFill>
              </a:rPr>
              <a:t>4.2.5 </a:t>
            </a:r>
            <a:r>
              <a:rPr lang="en-US" sz="3400" dirty="0"/>
              <a:t>The 35 microgram </a:t>
            </a:r>
            <a:r>
              <a:rPr lang="en-US" sz="3400" dirty="0" err="1"/>
              <a:t>ethinyloestradiol</a:t>
            </a:r>
            <a:r>
              <a:rPr lang="en-US" sz="3400" dirty="0"/>
              <a:t> plus </a:t>
            </a:r>
            <a:r>
              <a:rPr lang="en-US" sz="3400" dirty="0" err="1"/>
              <a:t>cyproterone</a:t>
            </a:r>
            <a:r>
              <a:rPr lang="en-US" sz="3400" dirty="0"/>
              <a:t> acetate preparations should not be considered first line in PCOS as per general population guidelines, due to adverse effects including venous </a:t>
            </a:r>
            <a:r>
              <a:rPr lang="en-US" sz="3400" dirty="0" err="1"/>
              <a:t>thromboembolic</a:t>
            </a:r>
            <a:r>
              <a:rPr lang="en-US" sz="3400" dirty="0"/>
              <a:t> risks.</a:t>
            </a:r>
          </a:p>
          <a:p>
            <a:pPr>
              <a:buNone/>
            </a:pPr>
            <a:r>
              <a:rPr lang="en-US" sz="3400" dirty="0">
                <a:solidFill>
                  <a:srgbClr val="FF0000"/>
                </a:solidFill>
              </a:rPr>
              <a:t>4.2.6</a:t>
            </a:r>
            <a:r>
              <a:rPr lang="en-US" sz="3400" dirty="0"/>
              <a:t> When prescribing COCPs in adults and adolescents with PCOS:</a:t>
            </a:r>
          </a:p>
          <a:p>
            <a:pPr>
              <a:buNone/>
            </a:pPr>
            <a:r>
              <a:rPr lang="en-US" sz="3400" dirty="0"/>
              <a:t>●● various COCP preparations have similar efficacy in treating </a:t>
            </a:r>
            <a:r>
              <a:rPr lang="en-US" sz="3400" dirty="0" err="1"/>
              <a:t>hirsutism</a:t>
            </a:r>
            <a:endParaRPr lang="en-US" sz="3400" dirty="0"/>
          </a:p>
          <a:p>
            <a:pPr>
              <a:buNone/>
            </a:pPr>
            <a:r>
              <a:rPr lang="en-US" sz="3400" dirty="0"/>
              <a:t>●● the lowest effective estrogen doses (such as 20-30 micrograms of </a:t>
            </a:r>
            <a:r>
              <a:rPr lang="en-US" sz="3400" dirty="0" err="1"/>
              <a:t>ethinyloestradiol</a:t>
            </a:r>
            <a:r>
              <a:rPr lang="en-US" sz="3400" dirty="0"/>
              <a:t> or equivalent), and natural estrogen preparations need consideration, balancing efficacy, metabolic risk profile, side effects, cost and availability</a:t>
            </a:r>
          </a:p>
          <a:p>
            <a:pPr>
              <a:buNone/>
            </a:pPr>
            <a:r>
              <a:rPr lang="en-US" sz="3400" dirty="0"/>
              <a:t>●● the generally limited evidence on effects of COCPs in PCOS needs to be appreciated</a:t>
            </a:r>
          </a:p>
          <a:p>
            <a:pPr>
              <a:buNone/>
            </a:pPr>
            <a:r>
              <a:rPr lang="en-US" sz="3400" dirty="0"/>
              <a:t>with practice informed by general population guidelines</a:t>
            </a:r>
          </a:p>
          <a:p>
            <a:pPr>
              <a:buNone/>
            </a:pPr>
            <a:r>
              <a:rPr lang="en-US" sz="3400" dirty="0"/>
              <a:t>●● the relative and absolute contraindications and side effects of COCPs need to</a:t>
            </a:r>
          </a:p>
          <a:p>
            <a:pPr>
              <a:buNone/>
            </a:pPr>
            <a:r>
              <a:rPr lang="en-US" sz="3400" dirty="0"/>
              <a:t>be considered and to be the subject of </a:t>
            </a:r>
            <a:r>
              <a:rPr lang="en-US" sz="3400" dirty="0" err="1"/>
              <a:t>individualised</a:t>
            </a:r>
            <a:r>
              <a:rPr lang="en-US" sz="3400" dirty="0"/>
              <a:t> discussion</a:t>
            </a:r>
          </a:p>
          <a:p>
            <a:pPr>
              <a:buNone/>
            </a:pPr>
            <a:r>
              <a:rPr lang="en-US" sz="3400" dirty="0"/>
              <a:t>●● PCOS specific risk factors such as high BMI, </a:t>
            </a:r>
            <a:r>
              <a:rPr lang="en-US" sz="3400" dirty="0" err="1"/>
              <a:t>hyperlipidemia</a:t>
            </a:r>
            <a:r>
              <a:rPr lang="en-US" sz="3400" dirty="0"/>
              <a:t> and hypertension</a:t>
            </a:r>
          </a:p>
          <a:p>
            <a:pPr>
              <a:buNone/>
            </a:pPr>
            <a:r>
              <a:rPr lang="en-US" sz="3400" dirty="0"/>
              <a:t>need to be considered</a:t>
            </a:r>
            <a:r>
              <a:rPr lang="en-US"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fontScale="70000" lnSpcReduction="20000"/>
          </a:bodyPr>
          <a:lstStyle/>
          <a:p>
            <a:pPr>
              <a:buNone/>
            </a:pPr>
            <a:r>
              <a:rPr lang="en-US" sz="4500" dirty="0">
                <a:solidFill>
                  <a:srgbClr val="FF0000"/>
                </a:solidFill>
              </a:rPr>
              <a:t>Recommendations – COCP in combination with other agents</a:t>
            </a:r>
          </a:p>
          <a:p>
            <a:pPr>
              <a:buNone/>
            </a:pPr>
            <a:endParaRPr lang="en-US" dirty="0">
              <a:solidFill>
                <a:srgbClr val="FF0000"/>
              </a:solidFill>
            </a:endParaRPr>
          </a:p>
          <a:p>
            <a:pPr>
              <a:buNone/>
            </a:pPr>
            <a:r>
              <a:rPr lang="en-US" dirty="0">
                <a:solidFill>
                  <a:srgbClr val="FF0000"/>
                </a:solidFill>
              </a:rPr>
              <a:t>4.3.1</a:t>
            </a:r>
            <a:r>
              <a:rPr lang="en-US" dirty="0"/>
              <a:t> In combination with the COCP, </a:t>
            </a:r>
            <a:r>
              <a:rPr lang="en-US" dirty="0" err="1"/>
              <a:t>metformin</a:t>
            </a:r>
            <a:r>
              <a:rPr lang="en-US" dirty="0"/>
              <a:t> should be considered in women with PCOS  for management of metabolic features where COCP and lifestyle changes do not achieve  desired goals.</a:t>
            </a:r>
          </a:p>
          <a:p>
            <a:pPr>
              <a:buNone/>
            </a:pPr>
            <a:r>
              <a:rPr lang="en-US" dirty="0">
                <a:solidFill>
                  <a:srgbClr val="FF0000"/>
                </a:solidFill>
              </a:rPr>
              <a:t>4.3.2</a:t>
            </a:r>
            <a:r>
              <a:rPr lang="en-US" dirty="0"/>
              <a:t> In combination with the COCP, </a:t>
            </a:r>
            <a:r>
              <a:rPr lang="en-US" dirty="0" err="1"/>
              <a:t>metformin</a:t>
            </a:r>
            <a:r>
              <a:rPr lang="en-US" dirty="0"/>
              <a:t> could be considered in adolescents with PCOS  and BMI ≥ 25kg/m2 where COCP and lifestyle changes do not achieve desired goals.</a:t>
            </a:r>
          </a:p>
          <a:p>
            <a:pPr>
              <a:buNone/>
            </a:pPr>
            <a:r>
              <a:rPr lang="en-US" dirty="0">
                <a:solidFill>
                  <a:srgbClr val="FF0000"/>
                </a:solidFill>
              </a:rPr>
              <a:t>4.3.3</a:t>
            </a:r>
            <a:r>
              <a:rPr lang="en-US" dirty="0"/>
              <a:t> In combination with the COCP, </a:t>
            </a:r>
            <a:r>
              <a:rPr lang="en-US" dirty="0" err="1"/>
              <a:t>metformin</a:t>
            </a:r>
            <a:r>
              <a:rPr lang="en-US" dirty="0"/>
              <a:t> may be most beneficial in high metabolic risk groups including those with diabetes risk factors, impaired glucose tolerance or high-risk ethnic groups.</a:t>
            </a:r>
          </a:p>
          <a:p>
            <a:pPr>
              <a:buNone/>
            </a:pPr>
            <a:r>
              <a:rPr lang="en-US" dirty="0"/>
              <a:t>4</a:t>
            </a:r>
            <a:r>
              <a:rPr lang="en-US" dirty="0">
                <a:solidFill>
                  <a:srgbClr val="FF0000"/>
                </a:solidFill>
              </a:rPr>
              <a:t>.3.4</a:t>
            </a:r>
            <a:r>
              <a:rPr lang="en-US" dirty="0"/>
              <a:t> In combination with the COCP, </a:t>
            </a:r>
            <a:r>
              <a:rPr lang="en-US" dirty="0" err="1"/>
              <a:t>antiandrogens</a:t>
            </a:r>
            <a:r>
              <a:rPr lang="en-US" dirty="0"/>
              <a:t> should only be considered in PCOS to treat </a:t>
            </a:r>
            <a:r>
              <a:rPr lang="en-US" dirty="0" err="1"/>
              <a:t>hirsutism</a:t>
            </a:r>
            <a:r>
              <a:rPr lang="en-US" dirty="0"/>
              <a:t>, after six months or more of COCP and cosmetic therapy have failed to adequately improve symptoms.</a:t>
            </a:r>
          </a:p>
          <a:p>
            <a:pPr>
              <a:buNone/>
            </a:pPr>
            <a:r>
              <a:rPr lang="en-US" dirty="0">
                <a:solidFill>
                  <a:srgbClr val="FF0000"/>
                </a:solidFill>
              </a:rPr>
              <a:t>4.3.5</a:t>
            </a:r>
            <a:r>
              <a:rPr lang="en-US" dirty="0"/>
              <a:t> In combination with the COCP, </a:t>
            </a:r>
            <a:r>
              <a:rPr lang="en-US" dirty="0" err="1"/>
              <a:t>antiandrogens</a:t>
            </a:r>
            <a:r>
              <a:rPr lang="en-US" dirty="0"/>
              <a:t> could be considered for the treatment of androgen-related alopecia in PCOS.</a:t>
            </a:r>
          </a:p>
          <a:p>
            <a:pPr>
              <a:buNone/>
            </a:pPr>
            <a:r>
              <a:rPr lang="en-US" dirty="0">
                <a:solidFill>
                  <a:srgbClr val="FF0000"/>
                </a:solidFill>
              </a:rPr>
              <a:t>4.3.6</a:t>
            </a:r>
            <a:r>
              <a:rPr lang="en-US" dirty="0"/>
              <a:t> In PCOS, </a:t>
            </a:r>
            <a:r>
              <a:rPr lang="en-US" dirty="0" err="1"/>
              <a:t>antiandrogens</a:t>
            </a:r>
            <a:r>
              <a:rPr lang="en-US" dirty="0"/>
              <a:t> must be used with effective contraception, to avoid male </a:t>
            </a:r>
            <a:r>
              <a:rPr lang="en-US" dirty="0" err="1"/>
              <a:t>foetal</a:t>
            </a:r>
            <a:r>
              <a:rPr lang="en-US" dirty="0"/>
              <a:t>  </a:t>
            </a:r>
            <a:r>
              <a:rPr lang="en-US" dirty="0" err="1"/>
              <a:t>undervirilisation</a:t>
            </a:r>
            <a:r>
              <a:rPr lang="en-US" dirty="0"/>
              <a:t>. Variable availability and regulatory status of these agents is notable and   for some agents, potential liver toxicity requires caution.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a:bodyPr>
          <a:lstStyle/>
          <a:p>
            <a:pPr>
              <a:buNone/>
            </a:pPr>
            <a:r>
              <a:rPr lang="en-US" sz="5900" dirty="0">
                <a:solidFill>
                  <a:srgbClr val="FF0000"/>
                </a:solidFill>
              </a:rPr>
              <a:t>4.4 </a:t>
            </a:r>
            <a:r>
              <a:rPr lang="en-US" sz="5900" dirty="0" err="1">
                <a:solidFill>
                  <a:srgbClr val="FF0000"/>
                </a:solidFill>
              </a:rPr>
              <a:t>Metformin</a:t>
            </a:r>
            <a:endParaRPr lang="en-US" sz="5900" dirty="0">
              <a:solidFill>
                <a:srgbClr val="FF0000"/>
              </a:solidFill>
            </a:endParaRPr>
          </a:p>
          <a:p>
            <a:pPr>
              <a:buNone/>
            </a:pPr>
            <a:r>
              <a:rPr lang="en-US" sz="2400" dirty="0">
                <a:solidFill>
                  <a:srgbClr val="0070C0"/>
                </a:solidFill>
              </a:rPr>
              <a:t>Is </a:t>
            </a:r>
            <a:r>
              <a:rPr lang="en-US" sz="2400" dirty="0" err="1">
                <a:solidFill>
                  <a:srgbClr val="0070C0"/>
                </a:solidFill>
              </a:rPr>
              <a:t>metformin</a:t>
            </a:r>
            <a:r>
              <a:rPr lang="en-US" sz="2400" dirty="0">
                <a:solidFill>
                  <a:srgbClr val="0070C0"/>
                </a:solidFill>
              </a:rPr>
              <a:t> alone, or in combination, effective for management of hormonal and clinical PCOS features and weight in adolescents and  adults with PCOS?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25000" lnSpcReduction="20000"/>
          </a:bodyPr>
          <a:lstStyle/>
          <a:p>
            <a:pPr>
              <a:buNone/>
            </a:pPr>
            <a:r>
              <a:rPr lang="en-US" sz="11200" dirty="0">
                <a:solidFill>
                  <a:srgbClr val="FF0000"/>
                </a:solidFill>
              </a:rPr>
              <a:t>Summary of systematic review evidence</a:t>
            </a:r>
          </a:p>
          <a:p>
            <a:pPr>
              <a:buNone/>
            </a:pPr>
            <a:endParaRPr lang="en-US" i="1" dirty="0"/>
          </a:p>
          <a:p>
            <a:pPr>
              <a:buFont typeface="Wingdings" pitchFamily="2" charset="2"/>
              <a:buChar char="ü"/>
            </a:pPr>
            <a:r>
              <a:rPr lang="en-US" sz="11200" b="1" i="1" dirty="0" err="1"/>
              <a:t>Metformin</a:t>
            </a:r>
            <a:r>
              <a:rPr lang="en-US" sz="11200" b="1" i="1" dirty="0"/>
              <a:t> versus placebo</a:t>
            </a:r>
          </a:p>
          <a:p>
            <a:pPr>
              <a:buNone/>
            </a:pPr>
            <a:endParaRPr lang="en-US" sz="3400" dirty="0"/>
          </a:p>
          <a:p>
            <a:pPr>
              <a:buNone/>
            </a:pPr>
            <a:r>
              <a:rPr lang="en-US" sz="5600" dirty="0">
                <a:solidFill>
                  <a:srgbClr val="7030A0"/>
                </a:solidFill>
              </a:rPr>
              <a:t>Twenty</a:t>
            </a:r>
            <a:r>
              <a:rPr lang="en-US" sz="5600" dirty="0"/>
              <a:t> RCTs that address outcomes for this comparison were identified , of which 19 RCTs were in adults and 1 was in adolescents.</a:t>
            </a:r>
          </a:p>
          <a:p>
            <a:pPr>
              <a:buNone/>
            </a:pPr>
            <a:r>
              <a:rPr lang="en-US" sz="5600" dirty="0">
                <a:solidFill>
                  <a:srgbClr val="0070C0"/>
                </a:solidFill>
              </a:rPr>
              <a:t>Weight</a:t>
            </a:r>
            <a:r>
              <a:rPr lang="en-US" sz="5600" dirty="0"/>
              <a:t>: When 5 RCTs were combined in meta-analysis, there was no statistically significant difference between </a:t>
            </a:r>
            <a:r>
              <a:rPr lang="en-US" sz="5600" dirty="0" err="1"/>
              <a:t>metformin</a:t>
            </a:r>
            <a:r>
              <a:rPr lang="en-US" sz="5600" dirty="0"/>
              <a:t> and placebo . When three of the studies in those with BMI &gt; 25kg/m2 were </a:t>
            </a:r>
            <a:r>
              <a:rPr lang="en-US" sz="5600" dirty="0" err="1"/>
              <a:t>subgrouped</a:t>
            </a:r>
            <a:r>
              <a:rPr lang="en-US" sz="5600" dirty="0"/>
              <a:t>, </a:t>
            </a:r>
            <a:r>
              <a:rPr lang="en-US" sz="5600" dirty="0" err="1"/>
              <a:t>metformin</a:t>
            </a:r>
            <a:r>
              <a:rPr lang="en-US" sz="5600" dirty="0"/>
              <a:t> was better than placebo.</a:t>
            </a:r>
          </a:p>
          <a:p>
            <a:pPr>
              <a:buNone/>
            </a:pPr>
            <a:r>
              <a:rPr lang="en-US" sz="5600" dirty="0">
                <a:solidFill>
                  <a:srgbClr val="0070C0"/>
                </a:solidFill>
              </a:rPr>
              <a:t>BMI</a:t>
            </a:r>
            <a:r>
              <a:rPr lang="en-US" sz="5600" dirty="0"/>
              <a:t>: When 15 RCTs were combined in meta-analysis and when 11 of the RCTs in those with BMI &gt; 25kg/m2 was </a:t>
            </a:r>
            <a:r>
              <a:rPr lang="en-US" sz="5600" dirty="0" err="1"/>
              <a:t>subgrouped</a:t>
            </a:r>
            <a:r>
              <a:rPr lang="en-US" sz="5600" dirty="0"/>
              <a:t> </a:t>
            </a:r>
            <a:r>
              <a:rPr lang="en-US" sz="5600" dirty="0" err="1"/>
              <a:t>metformin</a:t>
            </a:r>
            <a:r>
              <a:rPr lang="en-US" sz="5600" dirty="0"/>
              <a:t> was better than placebo.</a:t>
            </a:r>
          </a:p>
          <a:p>
            <a:pPr>
              <a:buNone/>
            </a:pPr>
            <a:r>
              <a:rPr lang="en-US" sz="5600" dirty="0">
                <a:solidFill>
                  <a:srgbClr val="0070C0"/>
                </a:solidFill>
              </a:rPr>
              <a:t>WHR</a:t>
            </a:r>
            <a:r>
              <a:rPr lang="en-US" sz="5600" dirty="0"/>
              <a:t>: When 8 RCTs were combined in meta-analysis, there was no statistically significant difference between </a:t>
            </a:r>
            <a:r>
              <a:rPr lang="en-US" sz="5600" dirty="0" err="1"/>
              <a:t>metformin</a:t>
            </a:r>
            <a:r>
              <a:rPr lang="en-US" sz="5600" dirty="0"/>
              <a:t> and placebo (p=0.06 in </a:t>
            </a:r>
            <a:r>
              <a:rPr lang="en-US" sz="5600" dirty="0" err="1"/>
              <a:t>favour</a:t>
            </a:r>
            <a:r>
              <a:rPr lang="en-US" sz="5600" dirty="0"/>
              <a:t> of </a:t>
            </a:r>
            <a:r>
              <a:rPr lang="en-US" sz="5600" dirty="0" err="1"/>
              <a:t>metformin</a:t>
            </a:r>
            <a:r>
              <a:rPr lang="en-US" sz="5600" dirty="0"/>
              <a:t> When 3 of the</a:t>
            </a:r>
          </a:p>
          <a:p>
            <a:pPr>
              <a:buNone/>
            </a:pPr>
            <a:r>
              <a:rPr lang="en-US" sz="5600" dirty="0"/>
              <a:t>RCTs in those with BMI &lt; 25kg/m2 were </a:t>
            </a:r>
            <a:r>
              <a:rPr lang="en-US" sz="5600" dirty="0" err="1"/>
              <a:t>subgrouped</a:t>
            </a:r>
            <a:r>
              <a:rPr lang="en-US" sz="5600" dirty="0"/>
              <a:t>  </a:t>
            </a:r>
            <a:r>
              <a:rPr lang="en-US" sz="5600" dirty="0" err="1"/>
              <a:t>metformin</a:t>
            </a:r>
            <a:r>
              <a:rPr lang="en-US" sz="5600" dirty="0"/>
              <a:t> was better than placebo.</a:t>
            </a:r>
          </a:p>
          <a:p>
            <a:pPr>
              <a:buNone/>
            </a:pPr>
            <a:r>
              <a:rPr lang="en-US" sz="5600" dirty="0" err="1">
                <a:solidFill>
                  <a:srgbClr val="0070C0"/>
                </a:solidFill>
              </a:rPr>
              <a:t>Hirsutism</a:t>
            </a:r>
            <a:r>
              <a:rPr lang="en-US" sz="5600" dirty="0"/>
              <a:t>: When 6 RCTs were combined in meta-analysis, there was no statistically significant difference between </a:t>
            </a:r>
            <a:r>
              <a:rPr lang="en-US" sz="5600" dirty="0" err="1"/>
              <a:t>metformin</a:t>
            </a:r>
            <a:r>
              <a:rPr lang="en-US" sz="5600" dirty="0"/>
              <a:t> and placebo, regardless of BMI subgroups </a:t>
            </a:r>
          </a:p>
          <a:p>
            <a:pPr>
              <a:buNone/>
            </a:pPr>
            <a:r>
              <a:rPr lang="en-US" sz="5600" dirty="0">
                <a:solidFill>
                  <a:srgbClr val="0070C0"/>
                </a:solidFill>
              </a:rPr>
              <a:t>SHBG</a:t>
            </a:r>
            <a:r>
              <a:rPr lang="en-US" sz="5600" dirty="0"/>
              <a:t>: When 13 RCTs were combined in meta-analysis there was no statistically significant difference between </a:t>
            </a:r>
            <a:r>
              <a:rPr lang="en-US" sz="5600" dirty="0" err="1"/>
              <a:t>metformin</a:t>
            </a:r>
            <a:r>
              <a:rPr lang="en-US" sz="5600" dirty="0"/>
              <a:t> and placebo, regardless of BMI subgroups .In one very small RCT (n=20), where BMI was not reported, there was a statistically significant difference in </a:t>
            </a:r>
            <a:r>
              <a:rPr lang="en-US" sz="5600" dirty="0" err="1"/>
              <a:t>favour</a:t>
            </a:r>
            <a:r>
              <a:rPr lang="en-US" sz="5600" dirty="0"/>
              <a:t> of </a:t>
            </a:r>
            <a:r>
              <a:rPr lang="en-US" sz="5600" dirty="0" err="1"/>
              <a:t>metformin</a:t>
            </a:r>
            <a:r>
              <a:rPr lang="en-US" sz="5600" dirty="0"/>
              <a:t> </a:t>
            </a:r>
          </a:p>
          <a:p>
            <a:pPr>
              <a:buNone/>
            </a:pPr>
            <a:r>
              <a:rPr lang="en-US" sz="5600" dirty="0">
                <a:solidFill>
                  <a:srgbClr val="0070C0"/>
                </a:solidFill>
              </a:rPr>
              <a:t>FAI: </a:t>
            </a:r>
            <a:r>
              <a:rPr lang="en-US" sz="5600" dirty="0"/>
              <a:t>When 6 RCTs were combined in meta-analysis there was no statistically significant difference between </a:t>
            </a:r>
            <a:r>
              <a:rPr lang="en-US" sz="5600" dirty="0" err="1"/>
              <a:t>metformin</a:t>
            </a:r>
            <a:r>
              <a:rPr lang="en-US" sz="5600" dirty="0"/>
              <a:t> and placebo, regardless of BMI subgroups</a:t>
            </a:r>
          </a:p>
          <a:p>
            <a:pPr>
              <a:buNone/>
            </a:pPr>
            <a:r>
              <a:rPr lang="en-US" sz="5600" dirty="0">
                <a:solidFill>
                  <a:srgbClr val="0070C0"/>
                </a:solidFill>
              </a:rPr>
              <a:t>Testosterone:</a:t>
            </a:r>
            <a:r>
              <a:rPr lang="en-US" sz="5600" dirty="0"/>
              <a:t> When 15 RCTs were combined in meta-analysis </a:t>
            </a:r>
            <a:r>
              <a:rPr lang="en-US" sz="5600" dirty="0" err="1"/>
              <a:t>metformin</a:t>
            </a:r>
            <a:r>
              <a:rPr lang="en-US" sz="5600" dirty="0"/>
              <a:t> was better than placebo, however there was no statistically significant difference for any of the BMI subgroups [318, </a:t>
            </a:r>
          </a:p>
          <a:p>
            <a:pPr>
              <a:buNone/>
            </a:pPr>
            <a:r>
              <a:rPr lang="en-US" sz="5600" dirty="0">
                <a:solidFill>
                  <a:srgbClr val="0070C0"/>
                </a:solidFill>
              </a:rPr>
              <a:t>Fasting insulin</a:t>
            </a:r>
            <a:r>
              <a:rPr lang="en-US" sz="5600" dirty="0"/>
              <a:t>: When 9 RCTs were combined in meta-analysis there was no statistically significant difference between </a:t>
            </a:r>
            <a:r>
              <a:rPr lang="en-US" sz="5600" dirty="0" err="1"/>
              <a:t>metformin</a:t>
            </a:r>
            <a:r>
              <a:rPr lang="en-US" sz="5600" dirty="0"/>
              <a:t> and placebo ,In one small RCT (n=60) of those with BMI &lt;or&gt; 25kg/m2, there was a statistically significant difference in </a:t>
            </a:r>
            <a:r>
              <a:rPr lang="en-US" sz="5600" dirty="0" err="1"/>
              <a:t>favour</a:t>
            </a:r>
            <a:r>
              <a:rPr lang="en-US" sz="5600" dirty="0"/>
              <a:t> of </a:t>
            </a:r>
            <a:r>
              <a:rPr lang="en-US" sz="5600" dirty="0" err="1"/>
              <a:t>metformin</a:t>
            </a:r>
            <a:r>
              <a:rPr lang="en-US" sz="5600" dirty="0"/>
              <a:t> </a:t>
            </a:r>
          </a:p>
          <a:p>
            <a:pPr>
              <a:buNone/>
            </a:pP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188640"/>
            <a:ext cx="8229600" cy="5937523"/>
          </a:xfrm>
        </p:spPr>
        <p:txBody>
          <a:bodyPr>
            <a:normAutofit fontScale="40000" lnSpcReduction="20000"/>
          </a:bodyPr>
          <a:lstStyle/>
          <a:p>
            <a:pPr>
              <a:buNone/>
            </a:pPr>
            <a:r>
              <a:rPr lang="en-US" sz="3400" dirty="0">
                <a:solidFill>
                  <a:srgbClr val="0070C0"/>
                </a:solidFill>
              </a:rPr>
              <a:t>Fasting glucose</a:t>
            </a:r>
            <a:r>
              <a:rPr lang="en-US" sz="3400" dirty="0"/>
              <a:t>: When 13 RCTs were combined in meta-analysis there was no statistically significant difference between </a:t>
            </a:r>
            <a:r>
              <a:rPr lang="en-US" sz="3400" dirty="0" err="1"/>
              <a:t>metformin</a:t>
            </a:r>
            <a:r>
              <a:rPr lang="en-US" sz="3400" dirty="0"/>
              <a:t> and placebo  In one small RCT (n=58) of those with BMI &lt;or&gt; 25kg/m2, there was a statistically significant difference in </a:t>
            </a:r>
            <a:r>
              <a:rPr lang="en-US" sz="3400" dirty="0" err="1"/>
              <a:t>favour</a:t>
            </a:r>
            <a:r>
              <a:rPr lang="en-US" sz="3400" dirty="0"/>
              <a:t> of </a:t>
            </a:r>
            <a:r>
              <a:rPr lang="en-US" sz="3400" dirty="0" err="1"/>
              <a:t>metformin</a:t>
            </a:r>
            <a:r>
              <a:rPr lang="en-US" sz="3400" dirty="0"/>
              <a:t> </a:t>
            </a:r>
          </a:p>
          <a:p>
            <a:pPr>
              <a:buNone/>
            </a:pPr>
            <a:r>
              <a:rPr lang="en-US" sz="3400" dirty="0">
                <a:solidFill>
                  <a:srgbClr val="0070C0"/>
                </a:solidFill>
              </a:rPr>
              <a:t>Cholesterol:</a:t>
            </a:r>
            <a:r>
              <a:rPr lang="en-US" sz="3400" dirty="0"/>
              <a:t> When 10 RCTs were combined in meta-analysis, and when 6 of the RCTs in those with BMI &gt; 25kg/m2 was </a:t>
            </a:r>
            <a:r>
              <a:rPr lang="en-US" sz="3400" dirty="0" err="1"/>
              <a:t>subgrouped</a:t>
            </a:r>
            <a:r>
              <a:rPr lang="en-US" sz="3400" dirty="0"/>
              <a:t> ,</a:t>
            </a:r>
            <a:r>
              <a:rPr lang="en-US" sz="3400" dirty="0" err="1"/>
              <a:t>metformin</a:t>
            </a:r>
            <a:r>
              <a:rPr lang="en-US" sz="3400" dirty="0"/>
              <a:t> was better than placebo.</a:t>
            </a:r>
          </a:p>
          <a:p>
            <a:pPr>
              <a:buNone/>
            </a:pPr>
            <a:r>
              <a:rPr lang="en-US" sz="3400" dirty="0">
                <a:solidFill>
                  <a:srgbClr val="0070C0"/>
                </a:solidFill>
              </a:rPr>
              <a:t>HDL</a:t>
            </a:r>
            <a:r>
              <a:rPr lang="en-US" sz="3400" dirty="0"/>
              <a:t>: When 9 RCTs were combined in meta-analysis, there was no statistically significant difference between  </a:t>
            </a:r>
            <a:r>
              <a:rPr lang="en-US" sz="3400" dirty="0" err="1"/>
              <a:t>metformin</a:t>
            </a:r>
            <a:r>
              <a:rPr lang="en-US" sz="3400" dirty="0"/>
              <a:t> and placebo, regardless of BMI subgroups.</a:t>
            </a:r>
          </a:p>
          <a:p>
            <a:pPr>
              <a:buNone/>
            </a:pPr>
            <a:r>
              <a:rPr lang="en-US" sz="3400" dirty="0">
                <a:solidFill>
                  <a:srgbClr val="0070C0"/>
                </a:solidFill>
              </a:rPr>
              <a:t>LDL</a:t>
            </a:r>
            <a:r>
              <a:rPr lang="en-US" sz="3400" dirty="0"/>
              <a:t>: When 9 RCTs were combined in meta-analysis, there was no statistically significant difference between </a:t>
            </a:r>
            <a:r>
              <a:rPr lang="en-US" sz="3400" dirty="0" err="1"/>
              <a:t>metformin</a:t>
            </a:r>
            <a:r>
              <a:rPr lang="en-US" sz="3400" dirty="0"/>
              <a:t> and placebo (p=0.07 in </a:t>
            </a:r>
            <a:r>
              <a:rPr lang="en-US" sz="3400" dirty="0" err="1"/>
              <a:t>favour</a:t>
            </a:r>
            <a:r>
              <a:rPr lang="en-US" sz="3400" dirty="0"/>
              <a:t> of </a:t>
            </a:r>
            <a:r>
              <a:rPr lang="en-US" sz="3400" dirty="0" err="1"/>
              <a:t>metformin</a:t>
            </a:r>
            <a:r>
              <a:rPr lang="en-US" sz="3400" dirty="0"/>
              <a:t>) . When 6 of the RCTs in those with BMI &gt; 25kg/m2 were </a:t>
            </a:r>
            <a:r>
              <a:rPr lang="en-US" sz="3400" dirty="0" err="1"/>
              <a:t>subgrouped</a:t>
            </a:r>
            <a:r>
              <a:rPr lang="en-US" sz="3400" dirty="0"/>
              <a:t>, </a:t>
            </a:r>
            <a:r>
              <a:rPr lang="en-US" sz="3400" dirty="0" err="1"/>
              <a:t>metformin</a:t>
            </a:r>
            <a:r>
              <a:rPr lang="en-US" sz="3400" dirty="0"/>
              <a:t> was better than placebo.</a:t>
            </a:r>
          </a:p>
          <a:p>
            <a:pPr>
              <a:buNone/>
            </a:pPr>
            <a:r>
              <a:rPr lang="en-US" sz="3400" dirty="0">
                <a:solidFill>
                  <a:srgbClr val="0070C0"/>
                </a:solidFill>
              </a:rPr>
              <a:t>Triglycerides</a:t>
            </a:r>
            <a:r>
              <a:rPr lang="en-US" sz="3400" dirty="0"/>
              <a:t>: When 13 RCTs were combined in meta-analysis, </a:t>
            </a:r>
            <a:r>
              <a:rPr lang="en-US" sz="3400" dirty="0" err="1"/>
              <a:t>metformin</a:t>
            </a:r>
            <a:r>
              <a:rPr lang="en-US" sz="3400" dirty="0"/>
              <a:t> was better than placebo, however there was no statistically significant difference for any of the BMI </a:t>
            </a:r>
            <a:r>
              <a:rPr lang="en-US" sz="3400" dirty="0" err="1"/>
              <a:t>subgroups,T</a:t>
            </a:r>
            <a:endParaRPr lang="en-US" sz="3400" dirty="0"/>
          </a:p>
          <a:p>
            <a:r>
              <a:rPr lang="en-US" sz="3400" dirty="0"/>
              <a:t>here were no statistically significant differences between </a:t>
            </a:r>
            <a:r>
              <a:rPr lang="en-US" sz="3400" dirty="0" err="1"/>
              <a:t>metformin</a:t>
            </a:r>
            <a:r>
              <a:rPr lang="en-US" sz="3400" dirty="0"/>
              <a:t> and placebo for HOMA, menstrual cycles, CRP(C-reactive protein) or PAI-1 (</a:t>
            </a:r>
            <a:r>
              <a:rPr lang="en-US" sz="3400" dirty="0" err="1"/>
              <a:t>plasminogen</a:t>
            </a:r>
            <a:r>
              <a:rPr lang="en-US" sz="3400" dirty="0"/>
              <a:t> activator inhibitor-1).</a:t>
            </a:r>
          </a:p>
          <a:p>
            <a:r>
              <a:rPr lang="en-US" sz="3400" dirty="0"/>
              <a:t>It is important to remain cautious due to low to very low certainty in effect estimates and the quality of evidence across all outcomes.</a:t>
            </a:r>
          </a:p>
          <a:p>
            <a:r>
              <a:rPr lang="en-US" sz="3400" dirty="0"/>
              <a:t>Gastrointestinal side effects were more prevalent in the </a:t>
            </a:r>
            <a:r>
              <a:rPr lang="en-US" sz="3400" dirty="0" err="1"/>
              <a:t>metformin</a:t>
            </a:r>
            <a:r>
              <a:rPr lang="en-US" sz="3400" dirty="0"/>
              <a:t> groups, but only 5 out of 20 studies including in total 358 women and </a:t>
            </a:r>
            <a:r>
              <a:rPr lang="en-US" sz="3400" dirty="0" err="1"/>
              <a:t>metformin</a:t>
            </a:r>
            <a:r>
              <a:rPr lang="en-US" sz="3400" dirty="0"/>
              <a:t> doses of 1500 - 1700mg/day reported on side effects without specific details. 10 to 62% of women taking </a:t>
            </a:r>
            <a:r>
              <a:rPr lang="en-US" sz="3400" dirty="0" err="1"/>
              <a:t>metformin</a:t>
            </a:r>
            <a:r>
              <a:rPr lang="en-US" sz="3400" dirty="0"/>
              <a:t> reported side effects. The majority of gastrointestinal side effects were mild to moderate and were self-limiting. The side effects reported included nausea, vomiting, </a:t>
            </a:r>
            <a:r>
              <a:rPr lang="en-US" sz="3400" dirty="0" err="1"/>
              <a:t>diarrhoea</a:t>
            </a:r>
            <a:r>
              <a:rPr lang="en-US" sz="3400" dirty="0"/>
              <a:t>, abdominal pain or non-specified gastrointestinal disturbance. Only one study reported higher drop out in the </a:t>
            </a:r>
            <a:r>
              <a:rPr lang="en-US" sz="3400" dirty="0" err="1"/>
              <a:t>metformin</a:t>
            </a:r>
            <a:r>
              <a:rPr lang="en-US" sz="3400" dirty="0"/>
              <a:t> treated due to unacceptable gastrointestinal side effects and suggested lower start </a:t>
            </a:r>
            <a:r>
              <a:rPr lang="en-US" sz="3400" dirty="0" err="1"/>
              <a:t>metformin</a:t>
            </a:r>
            <a:r>
              <a:rPr lang="en-US" sz="3400" dirty="0"/>
              <a:t> dose (500 mg/day),</a:t>
            </a:r>
          </a:p>
          <a:p>
            <a:r>
              <a:rPr lang="en-US" sz="3400" dirty="0"/>
              <a:t>There were no reports on Vitamin B12 levels</a:t>
            </a:r>
            <a:r>
              <a:rPr lang="en-US"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32500" lnSpcReduction="20000"/>
          </a:bodyPr>
          <a:lstStyle/>
          <a:p>
            <a:pPr>
              <a:buFont typeface="Wingdings" pitchFamily="2" charset="2"/>
              <a:buChar char="ü"/>
            </a:pPr>
            <a:r>
              <a:rPr lang="en-US" sz="4000" b="1" i="1" dirty="0" err="1"/>
              <a:t>Metformin</a:t>
            </a:r>
            <a:r>
              <a:rPr lang="en-US" sz="4000" b="1" i="1" dirty="0"/>
              <a:t> versus </a:t>
            </a:r>
            <a:r>
              <a:rPr lang="en-US" sz="4000" b="1" i="1" dirty="0" err="1"/>
              <a:t>metformin</a:t>
            </a:r>
            <a:r>
              <a:rPr lang="en-US" sz="4000" b="1" i="1" dirty="0"/>
              <a:t> + COCP</a:t>
            </a:r>
          </a:p>
          <a:p>
            <a:pPr>
              <a:buNone/>
            </a:pPr>
            <a:endParaRPr lang="en-US" dirty="0"/>
          </a:p>
          <a:p>
            <a:pPr>
              <a:buNone/>
            </a:pPr>
            <a:r>
              <a:rPr lang="en-US" sz="4000" dirty="0"/>
              <a:t>Three RCTs that address this comparison in adults were identified .</a:t>
            </a:r>
          </a:p>
          <a:p>
            <a:r>
              <a:rPr lang="en-US" sz="4000" dirty="0"/>
              <a:t>While a statistically significant improvement was found in WHR and triglycerides with use of </a:t>
            </a:r>
            <a:r>
              <a:rPr lang="en-US" sz="4000" dirty="0" err="1"/>
              <a:t>metformin</a:t>
            </a:r>
            <a:r>
              <a:rPr lang="en-US" sz="4000" dirty="0"/>
              <a:t> over </a:t>
            </a:r>
            <a:r>
              <a:rPr lang="en-US" sz="4000" dirty="0" err="1"/>
              <a:t>metformin</a:t>
            </a:r>
            <a:r>
              <a:rPr lang="en-US" sz="4000" dirty="0"/>
              <a:t> plus COCP, regardless of </a:t>
            </a:r>
            <a:r>
              <a:rPr lang="en-US" sz="4000" dirty="0" err="1"/>
              <a:t>BMI,we</a:t>
            </a:r>
            <a:r>
              <a:rPr lang="en-US" sz="4000" dirty="0"/>
              <a:t> remain cautious due to very low certainty in effect estimates and the quality of evidence.</a:t>
            </a:r>
          </a:p>
          <a:p>
            <a:r>
              <a:rPr lang="en-US" sz="4000" dirty="0"/>
              <a:t>No statistically significant differences were found for: Weight, BMI, FAI, testosterone, Fasting glucose (mg/dl), Fasting  insulin [</a:t>
            </a:r>
            <a:r>
              <a:rPr lang="en-US" sz="4000" dirty="0" err="1"/>
              <a:t>mIU</a:t>
            </a:r>
            <a:r>
              <a:rPr lang="en-US" sz="4000" dirty="0"/>
              <a:t>/ml], fasting glucose-insulin ratio, HOMA, OGTT, Total cholesterol [mg/dl], HDL [mg/dl] and LDL [mg/dl].</a:t>
            </a:r>
          </a:p>
          <a:p>
            <a:r>
              <a:rPr lang="en-US" sz="4000" dirty="0"/>
              <a:t>Side effects were not reported.</a:t>
            </a:r>
          </a:p>
          <a:p>
            <a:pPr>
              <a:buFont typeface="Wingdings" pitchFamily="2" charset="2"/>
              <a:buChar char="ü"/>
            </a:pPr>
            <a:endParaRPr lang="en-US" sz="4000" i="1" dirty="0"/>
          </a:p>
          <a:p>
            <a:pPr>
              <a:buFont typeface="Wingdings" pitchFamily="2" charset="2"/>
              <a:buChar char="ü"/>
            </a:pPr>
            <a:r>
              <a:rPr lang="en-US" sz="4000" b="1" i="1" dirty="0" err="1"/>
              <a:t>Metformin</a:t>
            </a:r>
            <a:r>
              <a:rPr lang="en-US" sz="4000" b="1" i="1" dirty="0"/>
              <a:t> versus lifestyle</a:t>
            </a:r>
          </a:p>
          <a:p>
            <a:pPr>
              <a:buNone/>
            </a:pPr>
            <a:endParaRPr lang="en-US" sz="4000" dirty="0"/>
          </a:p>
          <a:p>
            <a:pPr>
              <a:buNone/>
            </a:pPr>
            <a:r>
              <a:rPr lang="en-US" sz="4000" dirty="0"/>
              <a:t>Three RCTs that address this comparison in adolescents and adults were identified. </a:t>
            </a:r>
          </a:p>
          <a:p>
            <a:r>
              <a:rPr lang="en-US" sz="4000" dirty="0"/>
              <a:t>While a statistically significant improvement was found in testosterone with use of </a:t>
            </a:r>
            <a:r>
              <a:rPr lang="en-US" sz="4000" dirty="0" err="1"/>
              <a:t>metformin</a:t>
            </a:r>
            <a:r>
              <a:rPr lang="en-US" sz="4000" dirty="0"/>
              <a:t> over lifestyle; and in SHBG with the use of lifestyle over </a:t>
            </a:r>
            <a:r>
              <a:rPr lang="en-US" sz="4000" dirty="0" err="1"/>
              <a:t>metformin</a:t>
            </a:r>
            <a:r>
              <a:rPr lang="en-US" sz="4000" dirty="0"/>
              <a:t>, we remain cautious due to very low certainty in effect estimates and the quality of evidence.</a:t>
            </a:r>
          </a:p>
          <a:p>
            <a:r>
              <a:rPr lang="en-US" sz="4000" dirty="0"/>
              <a:t> While not statistically significant, fasting glucose tended to </a:t>
            </a:r>
            <a:r>
              <a:rPr lang="en-US" sz="4000" dirty="0" err="1"/>
              <a:t>favour</a:t>
            </a:r>
            <a:r>
              <a:rPr lang="en-US" sz="4000" dirty="0"/>
              <a:t> </a:t>
            </a:r>
            <a:r>
              <a:rPr lang="en-US" sz="4000" dirty="0" err="1"/>
              <a:t>metformin</a:t>
            </a:r>
            <a:r>
              <a:rPr lang="en-US" sz="4000" dirty="0"/>
              <a:t>.</a:t>
            </a:r>
          </a:p>
          <a:p>
            <a:r>
              <a:rPr lang="en-US" sz="4000" dirty="0"/>
              <a:t>No statistically significant differences were found for: BMI, WHR, PAI-1, </a:t>
            </a:r>
            <a:r>
              <a:rPr lang="en-US" sz="4000" dirty="0" err="1"/>
              <a:t>Hirsutism</a:t>
            </a:r>
            <a:r>
              <a:rPr lang="en-US" sz="4000" dirty="0"/>
              <a:t> (FG score), Menstruation(cycle/</a:t>
            </a:r>
            <a:r>
              <a:rPr lang="en-US" sz="4000" dirty="0" err="1"/>
              <a:t>mnth</a:t>
            </a:r>
            <a:r>
              <a:rPr lang="en-US" sz="4000" dirty="0"/>
              <a:t>), FAI, Fasting glucose (mg/dl), Fasting insulin [</a:t>
            </a:r>
            <a:r>
              <a:rPr lang="en-US" sz="4000" dirty="0" err="1"/>
              <a:t>mIU</a:t>
            </a:r>
            <a:r>
              <a:rPr lang="en-US" sz="4000" dirty="0"/>
              <a:t>/ml], HOMA, Total cholesterol [mg/dl], HDL [mg/dl],LDL [mg/dl], Triglycerides [mg/dl], CRP [mg/dl].</a:t>
            </a:r>
          </a:p>
          <a:p>
            <a:r>
              <a:rPr lang="en-US" sz="4000" dirty="0"/>
              <a:t>Side effects were GI related with </a:t>
            </a:r>
            <a:r>
              <a:rPr lang="en-US" sz="4000" dirty="0" err="1"/>
              <a:t>metformin</a:t>
            </a:r>
            <a:r>
              <a:rPr lang="en-US" sz="4000" dirty="0"/>
              <a:t> and only reported in one study including adult women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fontScale="92500" lnSpcReduction="10000"/>
          </a:bodyPr>
          <a:lstStyle/>
          <a:p>
            <a:pPr>
              <a:buFont typeface="Wingdings" pitchFamily="2" charset="2"/>
              <a:buChar char="ü"/>
            </a:pPr>
            <a:r>
              <a:rPr lang="en-US" sz="1800" b="1" i="1" dirty="0" err="1"/>
              <a:t>Metformin</a:t>
            </a:r>
            <a:r>
              <a:rPr lang="en-US" sz="1800" b="1" i="1" dirty="0"/>
              <a:t> + lifestyle versus lifestyle ± placebo</a:t>
            </a:r>
          </a:p>
          <a:p>
            <a:r>
              <a:rPr lang="en-US" sz="1800" dirty="0"/>
              <a:t>A systematic review including seven relevant RCTs that address this comparison in adults and adolescents was identified. The evidence team conducted additional analysis of outcomes not addressed in the systematic review.</a:t>
            </a:r>
          </a:p>
          <a:p>
            <a:r>
              <a:rPr lang="en-US" sz="1800" dirty="0"/>
              <a:t>No statistically significant differences were found for any of the outcomes in this body of evidence of low to very low certainty and quality.</a:t>
            </a:r>
          </a:p>
          <a:p>
            <a:r>
              <a:rPr lang="en-US" sz="1800" dirty="0"/>
              <a:t>Side effects were not reported.</a:t>
            </a:r>
          </a:p>
          <a:p>
            <a:pPr>
              <a:buFont typeface="Wingdings" pitchFamily="2" charset="2"/>
              <a:buChar char="ü"/>
            </a:pPr>
            <a:endParaRPr lang="en-US" sz="1800" i="1" dirty="0"/>
          </a:p>
          <a:p>
            <a:pPr>
              <a:buFont typeface="Wingdings" pitchFamily="2" charset="2"/>
              <a:buChar char="ü"/>
            </a:pPr>
            <a:r>
              <a:rPr lang="en-US" sz="1800" b="1" i="1" dirty="0" err="1"/>
              <a:t>Metformin</a:t>
            </a:r>
            <a:r>
              <a:rPr lang="en-US" sz="1800" b="1" i="1" dirty="0"/>
              <a:t> versus </a:t>
            </a:r>
            <a:r>
              <a:rPr lang="en-US" sz="1800" b="1" i="1" dirty="0" err="1"/>
              <a:t>metformin</a:t>
            </a:r>
            <a:r>
              <a:rPr lang="en-US" sz="1800" b="1" i="1" dirty="0"/>
              <a:t> (dose)</a:t>
            </a:r>
          </a:p>
          <a:p>
            <a:r>
              <a:rPr lang="en-US" sz="1800" dirty="0"/>
              <a:t>One study was identified to address this comparison .Age was not reported. There was no difference in weight between the two interventions in this very low quality of very low certainty. Other relevant outcomes were mentioned in this study, however no useable data was reported.</a:t>
            </a:r>
          </a:p>
          <a:p>
            <a:r>
              <a:rPr lang="en-US" sz="1800" dirty="0"/>
              <a:t>The highest </a:t>
            </a:r>
            <a:r>
              <a:rPr lang="en-US" sz="1800" dirty="0" err="1"/>
              <a:t>metformin</a:t>
            </a:r>
            <a:r>
              <a:rPr lang="en-US" sz="1800" dirty="0"/>
              <a:t> dose used was 850mg twice a day.</a:t>
            </a:r>
          </a:p>
          <a:p>
            <a:pPr>
              <a:buFont typeface="Wingdings" pitchFamily="2" charset="2"/>
              <a:buChar char="ü"/>
            </a:pPr>
            <a:endParaRPr lang="en-US" sz="1800" i="1" dirty="0"/>
          </a:p>
          <a:p>
            <a:pPr>
              <a:buFont typeface="Wingdings" pitchFamily="2" charset="2"/>
              <a:buChar char="ü"/>
            </a:pPr>
            <a:r>
              <a:rPr lang="en-US" sz="1800" b="1" i="1" dirty="0" err="1"/>
              <a:t>Metformin</a:t>
            </a:r>
            <a:r>
              <a:rPr lang="en-US" sz="1800" b="1" i="1" dirty="0"/>
              <a:t> versus anti-androgen + COCP</a:t>
            </a:r>
          </a:p>
          <a:p>
            <a:r>
              <a:rPr lang="en-US" sz="1800" dirty="0"/>
              <a:t>One study was identified to address this comparison in adults .500mg of </a:t>
            </a:r>
            <a:r>
              <a:rPr lang="en-US" sz="1800" dirty="0" err="1"/>
              <a:t>metformin</a:t>
            </a:r>
            <a:r>
              <a:rPr lang="en-US" sz="1800" dirty="0"/>
              <a:t> was better for fasting glucose; and 850mg was better for CRP; however, there was no difference for BMI, HDL or triglycerides in this moderate quality study with low certainty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404664"/>
            <a:ext cx="8229600" cy="5721499"/>
          </a:xfrm>
        </p:spPr>
        <p:txBody>
          <a:bodyPr>
            <a:normAutofit fontScale="70000" lnSpcReduction="20000"/>
          </a:bodyPr>
          <a:lstStyle/>
          <a:p>
            <a:pPr>
              <a:buFont typeface="Wingdings" pitchFamily="2" charset="2"/>
              <a:buChar char="ü"/>
            </a:pPr>
            <a:r>
              <a:rPr lang="en-US" b="1" i="1" dirty="0" err="1"/>
              <a:t>Metformin</a:t>
            </a:r>
            <a:r>
              <a:rPr lang="en-US" b="1" i="1" dirty="0"/>
              <a:t> + lifestyle versus anti-androgen + lifestyle</a:t>
            </a:r>
          </a:p>
          <a:p>
            <a:r>
              <a:rPr lang="en-US" dirty="0"/>
              <a:t>Four RCTs that address this comparison in adults was identified. </a:t>
            </a:r>
          </a:p>
          <a:p>
            <a:r>
              <a:rPr lang="en-US" dirty="0"/>
              <a:t>While a statistically significant improvement was found in cycles per year and HOMA-IR (homeopathic model assessment of insulin resistance) with use of </a:t>
            </a:r>
            <a:r>
              <a:rPr lang="en-US" dirty="0" err="1"/>
              <a:t>metformin</a:t>
            </a:r>
            <a:r>
              <a:rPr lang="en-US" dirty="0"/>
              <a:t> plus lifestyle over anti-androgen plus lifestyle, and a statistically significant improvement found in </a:t>
            </a:r>
            <a:r>
              <a:rPr lang="en-US" dirty="0" err="1"/>
              <a:t>hirsutism</a:t>
            </a:r>
            <a:r>
              <a:rPr lang="en-US" dirty="0"/>
              <a:t>, SHBG, fasting insulin and fasting glucose-insulin ration with use of anti-androgen plus lifestyle over </a:t>
            </a:r>
            <a:r>
              <a:rPr lang="en-US" dirty="0" err="1"/>
              <a:t>metformin</a:t>
            </a:r>
            <a:r>
              <a:rPr lang="en-US" dirty="0"/>
              <a:t> plus lifestyle, we remain cautious due to low to very low certainty in effect estimates and the quality of evidence.</a:t>
            </a:r>
          </a:p>
          <a:p>
            <a:r>
              <a:rPr lang="en-US" dirty="0"/>
              <a:t>No statistically significant differences were found for: Weight (kg); BMI; WHR; Testosterone (</a:t>
            </a:r>
            <a:r>
              <a:rPr lang="en-US" dirty="0" err="1"/>
              <a:t>nmol</a:t>
            </a:r>
            <a:r>
              <a:rPr lang="en-US" dirty="0"/>
              <a:t>/L); Fasting glucose(mg/</a:t>
            </a:r>
            <a:r>
              <a:rPr lang="en-US" dirty="0" err="1"/>
              <a:t>dL</a:t>
            </a:r>
            <a:r>
              <a:rPr lang="en-US" dirty="0"/>
              <a:t>); QUICKI [mg/dl]; FAI (pg/ml); OGTT (mg/dl) and HOMA-IR (</a:t>
            </a:r>
            <a:r>
              <a:rPr lang="en-US" dirty="0" err="1"/>
              <a:t>mIU</a:t>
            </a:r>
            <a:r>
              <a:rPr lang="en-US" dirty="0"/>
              <a:t> ∙ </a:t>
            </a:r>
            <a:r>
              <a:rPr lang="en-US" dirty="0" err="1"/>
              <a:t>mmol</a:t>
            </a:r>
            <a:r>
              <a:rPr lang="en-US" dirty="0"/>
              <a:t>/L2).</a:t>
            </a:r>
          </a:p>
          <a:p>
            <a:r>
              <a:rPr lang="en-US" dirty="0"/>
              <a:t>Side effects were only reported in one study and included vomiting, nausea and </a:t>
            </a:r>
            <a:r>
              <a:rPr lang="en-US" dirty="0" err="1"/>
              <a:t>diarrhoea</a:t>
            </a:r>
            <a:r>
              <a:rPr lang="en-US" dirty="0"/>
              <a:t> with </a:t>
            </a:r>
            <a:r>
              <a:rPr lang="en-US" dirty="0" err="1"/>
              <a:t>metformin</a:t>
            </a:r>
            <a:r>
              <a:rPr lang="en-US" dirty="0"/>
              <a:t> plus lifestyle; and abdominal pain, </a:t>
            </a:r>
            <a:r>
              <a:rPr lang="en-US" dirty="0" err="1"/>
              <a:t>polyuria</a:t>
            </a:r>
            <a:r>
              <a:rPr lang="en-US" dirty="0"/>
              <a:t>, menstrual irregularity and dryness of the mouth with anti-androgen plus </a:t>
            </a:r>
            <a:r>
              <a:rPr lang="en-US" dirty="0" err="1"/>
              <a:t>lifestyle.Three</a:t>
            </a:r>
            <a:r>
              <a:rPr lang="en-US" dirty="0"/>
              <a:t> subjects in the </a:t>
            </a:r>
            <a:r>
              <a:rPr lang="en-US" dirty="0" err="1"/>
              <a:t>metformin</a:t>
            </a:r>
            <a:r>
              <a:rPr lang="en-US" dirty="0"/>
              <a:t> group and four in the </a:t>
            </a:r>
            <a:r>
              <a:rPr lang="en-US" dirty="0" err="1"/>
              <a:t>spironolactone</a:t>
            </a:r>
            <a:r>
              <a:rPr lang="en-US" dirty="0"/>
              <a:t> group withdrew due to side effects.</a:t>
            </a:r>
          </a:p>
          <a:p>
            <a:r>
              <a:rPr lang="en-US" dirty="0"/>
              <a:t>Total cholesterol, HDL and LDL were reported in two studies however units were unclear and there was missing data. Of the data presented, there were no differences between interventions for these outcomes in one study and in the other, p values were not reported for direct comparisons.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70000" lnSpcReduction="20000"/>
          </a:bodyPr>
          <a:lstStyle/>
          <a:p>
            <a:pPr>
              <a:buFont typeface="Wingdings" pitchFamily="2" charset="2"/>
              <a:buChar char="ü"/>
            </a:pPr>
            <a:endParaRPr lang="en-US" i="1" dirty="0"/>
          </a:p>
          <a:p>
            <a:pPr>
              <a:buFont typeface="Wingdings" pitchFamily="2" charset="2"/>
              <a:buChar char="ü"/>
            </a:pPr>
            <a:r>
              <a:rPr lang="en-US" b="1" i="1" dirty="0" err="1"/>
              <a:t>Metformin</a:t>
            </a:r>
            <a:r>
              <a:rPr lang="en-US" b="1" i="1" dirty="0"/>
              <a:t> + diet versus </a:t>
            </a:r>
            <a:r>
              <a:rPr lang="en-US" b="1" i="1" dirty="0" err="1"/>
              <a:t>metformin</a:t>
            </a:r>
            <a:r>
              <a:rPr lang="en-US" b="1" i="1" dirty="0"/>
              <a:t> + anti-androgen + diet</a:t>
            </a:r>
          </a:p>
          <a:p>
            <a:r>
              <a:rPr lang="en-US" dirty="0"/>
              <a:t>Four RCTs that address this comparison in adults was identified .</a:t>
            </a:r>
          </a:p>
          <a:p>
            <a:r>
              <a:rPr lang="en-US" dirty="0"/>
              <a:t>While a statistically significant improvement was found in testosterone and fasting glucose with use of </a:t>
            </a:r>
            <a:r>
              <a:rPr lang="en-US" dirty="0" err="1"/>
              <a:t>metformin</a:t>
            </a:r>
            <a:r>
              <a:rPr lang="en-US" dirty="0"/>
              <a:t> plus anti-androgen plus lifestyle over </a:t>
            </a:r>
            <a:r>
              <a:rPr lang="en-US" dirty="0" err="1"/>
              <a:t>metformin</a:t>
            </a:r>
            <a:r>
              <a:rPr lang="en-US" dirty="0"/>
              <a:t> plus lifestyle, we remain cautious due to very low certainty in effect estimates and the quality of evidence.</a:t>
            </a:r>
          </a:p>
          <a:p>
            <a:r>
              <a:rPr lang="en-US" dirty="0"/>
              <a:t>No statistically significant differences were found for: Weight; BMI; WHR; cycles; </a:t>
            </a:r>
            <a:r>
              <a:rPr lang="en-US" dirty="0" err="1"/>
              <a:t>hirsutism</a:t>
            </a:r>
            <a:r>
              <a:rPr lang="en-US" dirty="0"/>
              <a:t>, SHBG, FAI, fasting </a:t>
            </a:r>
            <a:r>
              <a:rPr lang="en-US" dirty="0" err="1"/>
              <a:t>insulin;OGTT</a:t>
            </a:r>
            <a:r>
              <a:rPr lang="en-US" dirty="0"/>
              <a:t> (mg/dl) and HOMA-IR, total cholesterol, HDL, LDL and triglycerides.</a:t>
            </a:r>
          </a:p>
          <a:p>
            <a:r>
              <a:rPr lang="en-US" dirty="0"/>
              <a:t>Side effects were only reported in one study and included vomiting, nausea, </a:t>
            </a:r>
            <a:r>
              <a:rPr lang="en-US" dirty="0" err="1"/>
              <a:t>diarrhoea</a:t>
            </a:r>
            <a:r>
              <a:rPr lang="en-US" dirty="0"/>
              <a:t> symptoms with </a:t>
            </a:r>
            <a:r>
              <a:rPr lang="en-US" dirty="0" err="1"/>
              <a:t>metformin</a:t>
            </a:r>
            <a:r>
              <a:rPr lang="en-US" dirty="0"/>
              <a:t> plus lifestyle; and nausea, </a:t>
            </a:r>
            <a:r>
              <a:rPr lang="en-US" dirty="0" err="1"/>
              <a:t>diarrhoea</a:t>
            </a:r>
            <a:r>
              <a:rPr lang="en-US" dirty="0"/>
              <a:t>, abdominal pain and </a:t>
            </a:r>
            <a:r>
              <a:rPr lang="en-US" dirty="0" err="1"/>
              <a:t>metrorrhagia</a:t>
            </a:r>
            <a:r>
              <a:rPr lang="en-US" dirty="0"/>
              <a:t> with </a:t>
            </a:r>
            <a:r>
              <a:rPr lang="en-US" dirty="0" err="1"/>
              <a:t>metformin</a:t>
            </a:r>
            <a:r>
              <a:rPr lang="en-US" dirty="0"/>
              <a:t> plus anti-androgen plus lifestyle.</a:t>
            </a:r>
          </a:p>
          <a:p>
            <a:r>
              <a:rPr lang="en-US" dirty="0"/>
              <a:t>There was stronger evidence in higher BMI groups for metabolic outcomes. Overall there was inadequate evidence to make a recommendation about the use of </a:t>
            </a:r>
            <a:r>
              <a:rPr lang="en-US" dirty="0" err="1"/>
              <a:t>metformin</a:t>
            </a:r>
            <a:r>
              <a:rPr lang="en-US" dirty="0"/>
              <a:t> for menstrual regulation. </a:t>
            </a:r>
          </a:p>
          <a:p>
            <a:r>
              <a:rPr lang="en-US" dirty="0"/>
              <a:t>The maximum dose used in the included studies was 850bd and the optimum dose is not known.</a:t>
            </a:r>
          </a:p>
          <a:p>
            <a:r>
              <a:rPr lang="en-US" dirty="0"/>
              <a:t>Gastrointestinal side effects may be present. Side effects are usually mild, self-limiting and may be </a:t>
            </a:r>
            <a:r>
              <a:rPr lang="en-US" dirty="0" err="1"/>
              <a:t>minimised</a:t>
            </a:r>
            <a:r>
              <a:rPr lang="en-US" dirty="0"/>
              <a:t> with lower </a:t>
            </a:r>
            <a:r>
              <a:rPr lang="en-US" dirty="0" err="1"/>
              <a:t>metformin</a:t>
            </a:r>
            <a:r>
              <a:rPr lang="en-US" dirty="0"/>
              <a:t> starting dose. Extended release preparations and administration with food might also decrease gastrointestinal side effects.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fontScale="92500" lnSpcReduction="20000"/>
          </a:bodyPr>
          <a:lstStyle/>
          <a:p>
            <a:pPr>
              <a:buNone/>
            </a:pPr>
            <a:r>
              <a:rPr lang="en-US" dirty="0">
                <a:solidFill>
                  <a:srgbClr val="FF0000"/>
                </a:solidFill>
              </a:rPr>
              <a:t>Summary of narrative review evidence</a:t>
            </a:r>
          </a:p>
          <a:p>
            <a:r>
              <a:rPr lang="en-US" sz="2600" dirty="0"/>
              <a:t> </a:t>
            </a:r>
            <a:r>
              <a:rPr lang="en-US" sz="2600" dirty="0" err="1"/>
              <a:t>Metformin</a:t>
            </a:r>
            <a:r>
              <a:rPr lang="en-US" sz="2600" dirty="0"/>
              <a:t> works by decreasing  </a:t>
            </a:r>
            <a:r>
              <a:rPr lang="en-US" sz="2600" dirty="0" err="1"/>
              <a:t>gluconeogenesis</a:t>
            </a:r>
            <a:r>
              <a:rPr lang="en-US" sz="2600" dirty="0"/>
              <a:t>, </a:t>
            </a:r>
            <a:r>
              <a:rPr lang="en-US" sz="2600" dirty="0" err="1"/>
              <a:t>lipogenesis</a:t>
            </a:r>
            <a:r>
              <a:rPr lang="en-US" sz="2600" dirty="0"/>
              <a:t> and enhancing glucose uptake in the liver, skeletal muscle, adipose tissue and ovaries .It is known in other populations to prevent weight gain and appears to assist with weight loss, to prevent and manage DM2, gestational diabetes (GDM),and to reduce </a:t>
            </a:r>
            <a:r>
              <a:rPr lang="en-US" sz="2600" dirty="0" err="1"/>
              <a:t>microvascular</a:t>
            </a:r>
            <a:r>
              <a:rPr lang="en-US" sz="2600" dirty="0"/>
              <a:t> and cardiovascular disease in DM2 </a:t>
            </a:r>
          </a:p>
          <a:p>
            <a:r>
              <a:rPr lang="en-US" sz="2600" dirty="0"/>
              <a:t>Side effects have are not </a:t>
            </a:r>
            <a:r>
              <a:rPr lang="en-US" sz="2600" dirty="0" err="1"/>
              <a:t>uncommon,yet</a:t>
            </a:r>
            <a:r>
              <a:rPr lang="en-US" sz="2600" dirty="0"/>
              <a:t> these are primarily gastrointestinal, appear mild and self-limiting, with more severe side effects rare and primarily affecting those with other </a:t>
            </a:r>
            <a:r>
              <a:rPr lang="en-US" sz="2600" dirty="0" err="1"/>
              <a:t>comorbidities</a:t>
            </a:r>
            <a:r>
              <a:rPr lang="en-US" sz="2600" dirty="0"/>
              <a:t> .Concerns on Vitamin B12 deficiency with longer term </a:t>
            </a:r>
            <a:r>
              <a:rPr lang="en-US" sz="2600" dirty="0" err="1"/>
              <a:t>metformin</a:t>
            </a:r>
            <a:r>
              <a:rPr lang="en-US" sz="2600" dirty="0"/>
              <a:t> use have also emerged ,however more research is needed. Data from other populations suggests that side effects can be </a:t>
            </a:r>
            <a:r>
              <a:rPr lang="en-US" sz="2600" dirty="0" err="1"/>
              <a:t>minimised</a:t>
            </a:r>
            <a:r>
              <a:rPr lang="en-US" sz="2600" dirty="0"/>
              <a:t> with lower </a:t>
            </a:r>
            <a:r>
              <a:rPr lang="en-US" sz="2600" dirty="0" err="1"/>
              <a:t>metformin</a:t>
            </a:r>
            <a:r>
              <a:rPr lang="en-US" sz="2600" dirty="0"/>
              <a:t> starting dose, extended release preparations and/or administration with food</a:t>
            </a:r>
            <a:r>
              <a:rPr lang="en-US"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7924799"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7467600" cy="6213304"/>
          </a:xfrm>
        </p:spPr>
        <p:txBody>
          <a:bodyPr>
            <a:normAutofit fontScale="55000" lnSpcReduction="20000"/>
          </a:bodyPr>
          <a:lstStyle/>
          <a:p>
            <a:r>
              <a:rPr lang="en-US" dirty="0">
                <a:solidFill>
                  <a:srgbClr val="0070C0"/>
                </a:solidFill>
              </a:rPr>
              <a:t>Biochemical </a:t>
            </a:r>
            <a:r>
              <a:rPr lang="en-US" dirty="0" err="1">
                <a:solidFill>
                  <a:srgbClr val="0070C0"/>
                </a:solidFill>
              </a:rPr>
              <a:t>hyperandrogenism</a:t>
            </a:r>
            <a:endParaRPr lang="en-US" dirty="0">
              <a:solidFill>
                <a:srgbClr val="0070C0"/>
              </a:solidFill>
            </a:endParaRPr>
          </a:p>
          <a:p>
            <a:r>
              <a:rPr lang="en-US" dirty="0"/>
              <a:t>Calculated free testosterone, free androgen index or calculated </a:t>
            </a:r>
            <a:r>
              <a:rPr lang="en-US" dirty="0" err="1"/>
              <a:t>bioavailable</a:t>
            </a:r>
            <a:r>
              <a:rPr lang="en-US" dirty="0"/>
              <a:t> testosterone should be used to assess biochemical </a:t>
            </a:r>
            <a:r>
              <a:rPr lang="en-US" dirty="0" err="1"/>
              <a:t>hyperandrogenism</a:t>
            </a:r>
            <a:r>
              <a:rPr lang="en-US" dirty="0"/>
              <a:t> in the diagnosis of PCOS.</a:t>
            </a:r>
          </a:p>
          <a:p>
            <a:r>
              <a:rPr lang="en-US" dirty="0"/>
              <a:t>High quality assays such as liquid chromatography–mass spectrometry (LCMS)/mass  spectrometry and extraction/chromatography immunoassays, should be used for the most accurate assessment of total or free testosterone in PCOS.</a:t>
            </a:r>
          </a:p>
          <a:p>
            <a:r>
              <a:rPr lang="en-US" dirty="0"/>
              <a:t> </a:t>
            </a:r>
            <a:r>
              <a:rPr lang="en-US" dirty="0" err="1"/>
              <a:t>Androstenedione</a:t>
            </a:r>
            <a:r>
              <a:rPr lang="en-US" dirty="0"/>
              <a:t> and </a:t>
            </a:r>
            <a:r>
              <a:rPr lang="en-US" dirty="0" err="1"/>
              <a:t>dehydroepiandrosterone</a:t>
            </a:r>
            <a:r>
              <a:rPr lang="en-US" dirty="0"/>
              <a:t> sulfate (DHEAS) could be considered if total or free testosterone are not elevated; however, these provide limited additional information in the diagnosis of PCOS.</a:t>
            </a:r>
          </a:p>
          <a:p>
            <a:r>
              <a:rPr lang="en-US" dirty="0"/>
              <a:t>Direct free testosterone assays, such as radiometric or enzyme-linked assays, preferably should not be used in assessment of biochemical </a:t>
            </a:r>
            <a:r>
              <a:rPr lang="en-US" dirty="0" err="1"/>
              <a:t>hyperandrogenism</a:t>
            </a:r>
            <a:r>
              <a:rPr lang="en-US" dirty="0"/>
              <a:t> in PCOS, as they demonstrate poor sensitivity, accuracy and precision.</a:t>
            </a:r>
          </a:p>
          <a:p>
            <a:r>
              <a:rPr lang="en-US" dirty="0"/>
              <a:t> Reliable assessment of biochemical </a:t>
            </a:r>
            <a:r>
              <a:rPr lang="en-US" dirty="0" err="1"/>
              <a:t>hyperandrogenism</a:t>
            </a:r>
            <a:r>
              <a:rPr lang="en-US" dirty="0"/>
              <a:t> is not possible in women on hormonal contraception, due to effects on sex hormone-binding globulin and altered  </a:t>
            </a:r>
            <a:r>
              <a:rPr lang="en-US" dirty="0" err="1"/>
              <a:t>gonadotrophin</a:t>
            </a:r>
            <a:r>
              <a:rPr lang="en-US" dirty="0"/>
              <a:t>-dependent androgen production.</a:t>
            </a:r>
          </a:p>
          <a:p>
            <a:r>
              <a:rPr lang="en-US" dirty="0"/>
              <a:t>Where assessment of biochemical </a:t>
            </a:r>
            <a:r>
              <a:rPr lang="en-US" dirty="0" err="1"/>
              <a:t>hyperandrogenism</a:t>
            </a:r>
            <a:r>
              <a:rPr lang="en-US" dirty="0"/>
              <a:t> is important in women on hormonal contraception, drug withdrawal is recommended for three months or longer before  measurement, and contraception management with a non-hormonal alternative is needed  during this time.</a:t>
            </a:r>
          </a:p>
          <a:p>
            <a:pPr>
              <a:buFont typeface="Courier New" pitchFamily="49" charset="0"/>
              <a:buChar char="o"/>
            </a:pPr>
            <a:r>
              <a:rPr lang="en-US" dirty="0"/>
              <a:t> Assessment of biochemical </a:t>
            </a:r>
            <a:r>
              <a:rPr lang="en-US" dirty="0" err="1"/>
              <a:t>hyperandrogenism</a:t>
            </a:r>
            <a:r>
              <a:rPr lang="en-US" dirty="0"/>
              <a:t> is most useful in establishing the diagnosis of PCOS and/or phenotype where clinical signs of </a:t>
            </a:r>
            <a:r>
              <a:rPr lang="en-US" dirty="0" err="1"/>
              <a:t>hyperandrogenism</a:t>
            </a:r>
            <a:r>
              <a:rPr lang="en-US" dirty="0"/>
              <a:t> (in particular </a:t>
            </a:r>
            <a:r>
              <a:rPr lang="en-US" dirty="0" err="1"/>
              <a:t>hirsutism</a:t>
            </a:r>
            <a:r>
              <a:rPr lang="en-US" dirty="0"/>
              <a:t>) are unclear or absent.</a:t>
            </a:r>
          </a:p>
          <a:p>
            <a:r>
              <a:rPr lang="en-US" dirty="0"/>
              <a:t>Interpretation of androgen levels needs to be guided by the reference ranges of the laboratory  used, acknowledging that ranges for different methods and laboratories vary widely. Normal values are ideally based on levels from a well </a:t>
            </a:r>
            <a:r>
              <a:rPr lang="en-US" dirty="0" err="1"/>
              <a:t>phenotyped</a:t>
            </a:r>
            <a:r>
              <a:rPr lang="en-US" dirty="0"/>
              <a:t> healthy control population or by cluster analysis of a large general population considering age and pubertal specific stages.</a:t>
            </a:r>
          </a:p>
          <a:p>
            <a:r>
              <a:rPr lang="en-US" dirty="0"/>
              <a:t>Where androgen levels are markedly above laboratory reference ranges, other causes of biochemical </a:t>
            </a:r>
            <a:r>
              <a:rPr lang="en-US" dirty="0" err="1"/>
              <a:t>hyperandrogenism</a:t>
            </a:r>
            <a:r>
              <a:rPr lang="en-US" dirty="0"/>
              <a:t> need to be considered. History of symptom onset and progression is critical in assessing for </a:t>
            </a:r>
            <a:r>
              <a:rPr lang="en-US" dirty="0" err="1"/>
              <a:t>neoplasia</a:t>
            </a:r>
            <a:r>
              <a:rPr lang="en-US" dirty="0"/>
              <a:t>, however, some androgen-secreting </a:t>
            </a:r>
            <a:r>
              <a:rPr lang="en-US" dirty="0" err="1"/>
              <a:t>neoplasms</a:t>
            </a:r>
            <a:r>
              <a:rPr lang="en-US" dirty="0"/>
              <a:t> may only induce mild to moderate increases in biochemical </a:t>
            </a:r>
            <a:r>
              <a:rPr lang="en-US" dirty="0" err="1"/>
              <a:t>hyperandrogenism</a:t>
            </a:r>
            <a:endParaRPr lang="en-US"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Autofit/>
          </a:bodyPr>
          <a:lstStyle/>
          <a:p>
            <a:pPr>
              <a:buNone/>
            </a:pPr>
            <a:r>
              <a:rPr lang="en-US" sz="1800" dirty="0">
                <a:solidFill>
                  <a:srgbClr val="FF0000"/>
                </a:solidFill>
              </a:rPr>
              <a:t>Recommendations</a:t>
            </a:r>
          </a:p>
          <a:p>
            <a:pPr>
              <a:buNone/>
            </a:pPr>
            <a:r>
              <a:rPr lang="en-US" sz="1600" dirty="0">
                <a:solidFill>
                  <a:srgbClr val="FF0000"/>
                </a:solidFill>
              </a:rPr>
              <a:t>4.4.1</a:t>
            </a:r>
            <a:r>
              <a:rPr lang="en-US" sz="1600" dirty="0"/>
              <a:t> </a:t>
            </a:r>
            <a:r>
              <a:rPr lang="en-US" sz="1600" dirty="0" err="1"/>
              <a:t>Metformin</a:t>
            </a:r>
            <a:r>
              <a:rPr lang="en-US" sz="1600" dirty="0"/>
              <a:t> in addition to lifestyle, could be recommended in adult women with </a:t>
            </a:r>
            <a:r>
              <a:rPr lang="en-US" sz="1600" dirty="0" err="1"/>
              <a:t>PCOS,for</a:t>
            </a:r>
            <a:r>
              <a:rPr lang="en-US" sz="1600" dirty="0"/>
              <a:t> the treatment of weight, hormonal and metabolic outcomes.</a:t>
            </a:r>
          </a:p>
          <a:p>
            <a:pPr>
              <a:buNone/>
            </a:pPr>
            <a:r>
              <a:rPr lang="en-US" sz="1600" dirty="0">
                <a:solidFill>
                  <a:srgbClr val="FF0000"/>
                </a:solidFill>
              </a:rPr>
              <a:t>4.4.2</a:t>
            </a:r>
            <a:r>
              <a:rPr lang="en-US" sz="1600" dirty="0"/>
              <a:t> </a:t>
            </a:r>
            <a:r>
              <a:rPr lang="en-US" sz="1600" dirty="0" err="1"/>
              <a:t>Metformin</a:t>
            </a:r>
            <a:r>
              <a:rPr lang="en-US" sz="1600" dirty="0"/>
              <a:t> in addition to lifestyle, should be considered in adult women with PCOS with BMI ≥ 25kg/m2 for management of weight and metabolic outcomes.</a:t>
            </a:r>
          </a:p>
          <a:p>
            <a:pPr>
              <a:buNone/>
            </a:pPr>
            <a:r>
              <a:rPr lang="en-US" sz="1600" dirty="0">
                <a:solidFill>
                  <a:srgbClr val="FF0000"/>
                </a:solidFill>
              </a:rPr>
              <a:t>4.4.3 </a:t>
            </a:r>
            <a:r>
              <a:rPr lang="en-US" sz="1600" dirty="0" err="1"/>
              <a:t>Metformin</a:t>
            </a:r>
            <a:r>
              <a:rPr lang="en-US" sz="1600" dirty="0"/>
              <a:t> in additional to lifestyle, could be considered in adolescents with a clear diagnosis of PCOS or with symptoms of PCOS before the diagnosis is made.</a:t>
            </a:r>
          </a:p>
          <a:p>
            <a:pPr>
              <a:buNone/>
            </a:pPr>
            <a:r>
              <a:rPr lang="en-US" sz="1600" dirty="0">
                <a:solidFill>
                  <a:srgbClr val="FF0000"/>
                </a:solidFill>
              </a:rPr>
              <a:t>4.4.4</a:t>
            </a:r>
            <a:r>
              <a:rPr lang="en-US" sz="1600" dirty="0"/>
              <a:t> </a:t>
            </a:r>
            <a:r>
              <a:rPr lang="en-US" sz="1600" dirty="0" err="1"/>
              <a:t>Metformin</a:t>
            </a:r>
            <a:r>
              <a:rPr lang="en-US" sz="1600" dirty="0"/>
              <a:t> may offer greater benefit in high metabolic risk groups including those with diabetes risk factors, impaired glucose tolerance or high-risk ethnic groups.</a:t>
            </a:r>
          </a:p>
          <a:p>
            <a:pPr>
              <a:buNone/>
            </a:pPr>
            <a:r>
              <a:rPr lang="en-US" sz="1600" dirty="0">
                <a:solidFill>
                  <a:srgbClr val="FF0000"/>
                </a:solidFill>
              </a:rPr>
              <a:t>4.4.5</a:t>
            </a:r>
            <a:r>
              <a:rPr lang="en-US" sz="1600" dirty="0"/>
              <a:t> Where </a:t>
            </a:r>
            <a:r>
              <a:rPr lang="en-US" sz="1600" dirty="0" err="1"/>
              <a:t>metformin</a:t>
            </a:r>
            <a:r>
              <a:rPr lang="en-US" sz="1600" dirty="0"/>
              <a:t> is prescribed the following need to be considered:</a:t>
            </a:r>
          </a:p>
          <a:p>
            <a:pPr>
              <a:buNone/>
            </a:pPr>
            <a:r>
              <a:rPr lang="en-US" sz="1600" dirty="0"/>
              <a:t>●● adverse effects, including gastrointestinal side-effects that are generally dose dependent and self-limiting, need to be the subject of </a:t>
            </a:r>
            <a:r>
              <a:rPr lang="en-US" sz="1600" dirty="0" err="1"/>
              <a:t>individualised</a:t>
            </a:r>
            <a:r>
              <a:rPr lang="en-US" sz="1600" dirty="0"/>
              <a:t> discussion</a:t>
            </a:r>
          </a:p>
          <a:p>
            <a:pPr>
              <a:buNone/>
            </a:pPr>
            <a:r>
              <a:rPr lang="en-US" sz="1600" dirty="0"/>
              <a:t>●● starting at a low dose, with 500mg increments 1-2 weekly and extended release</a:t>
            </a:r>
          </a:p>
          <a:p>
            <a:pPr>
              <a:buNone/>
            </a:pPr>
            <a:r>
              <a:rPr lang="en-US" sz="1600" dirty="0"/>
              <a:t>preparations may </a:t>
            </a:r>
            <a:r>
              <a:rPr lang="en-US" sz="1600" dirty="0" err="1"/>
              <a:t>minimise</a:t>
            </a:r>
            <a:r>
              <a:rPr lang="en-US" sz="1600" dirty="0"/>
              <a:t> side effects</a:t>
            </a:r>
          </a:p>
          <a:p>
            <a:pPr>
              <a:buNone/>
            </a:pPr>
            <a:r>
              <a:rPr lang="en-US" sz="1600" dirty="0"/>
              <a:t>●● </a:t>
            </a:r>
            <a:r>
              <a:rPr lang="en-US" sz="1600" dirty="0" err="1"/>
              <a:t>metformin</a:t>
            </a:r>
            <a:r>
              <a:rPr lang="en-US" sz="1600" dirty="0"/>
              <a:t> use appears safe long-term, based on use in other populations, however ongoing requirement needs to be considered and use may be associated with low vitamin B12 levels</a:t>
            </a:r>
          </a:p>
          <a:p>
            <a:pPr>
              <a:buNone/>
            </a:pPr>
            <a:r>
              <a:rPr lang="en-US" sz="1600" dirty="0"/>
              <a:t>●● use is generally off label and health professionals need to inform women and discuss the evidence, possible concerns and side </a:t>
            </a:r>
            <a:r>
              <a:rPr lang="en-US" sz="1800" dirty="0"/>
              <a:t>effects.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70000" lnSpcReduction="20000"/>
          </a:bodyPr>
          <a:lstStyle/>
          <a:p>
            <a:pPr>
              <a:buNone/>
            </a:pPr>
            <a:r>
              <a:rPr lang="en-US" sz="4400" dirty="0">
                <a:solidFill>
                  <a:srgbClr val="FF0000"/>
                </a:solidFill>
              </a:rPr>
              <a:t>Justification</a:t>
            </a:r>
          </a:p>
          <a:p>
            <a:r>
              <a:rPr lang="en-US" dirty="0"/>
              <a:t>Study numbers were considerable however, the quality and certainty of the evidence was limited. </a:t>
            </a:r>
            <a:r>
              <a:rPr lang="en-US" dirty="0" err="1">
                <a:solidFill>
                  <a:srgbClr val="7030A0"/>
                </a:solidFill>
              </a:rPr>
              <a:t>Metformin</a:t>
            </a:r>
            <a:r>
              <a:rPr lang="en-US" dirty="0">
                <a:solidFill>
                  <a:srgbClr val="7030A0"/>
                </a:solidFill>
              </a:rPr>
              <a:t> also has clear benefits in other relevant populations including those with DM2</a:t>
            </a:r>
            <a:r>
              <a:rPr lang="en-US" dirty="0"/>
              <a:t>, which also informed GDG recommendations.</a:t>
            </a:r>
          </a:p>
          <a:p>
            <a:r>
              <a:rPr lang="en-US" dirty="0"/>
              <a:t>In PCOS, evidence indicated that </a:t>
            </a:r>
            <a:r>
              <a:rPr lang="en-US" dirty="0" err="1"/>
              <a:t>metformin</a:t>
            </a:r>
            <a:r>
              <a:rPr lang="en-US" dirty="0"/>
              <a:t> is effective overall and /or in specified subgroups, in improving </a:t>
            </a:r>
            <a:r>
              <a:rPr lang="en-US" dirty="0" err="1">
                <a:solidFill>
                  <a:srgbClr val="7030A0"/>
                </a:solidFill>
              </a:rPr>
              <a:t>weight,BMI</a:t>
            </a:r>
            <a:r>
              <a:rPr lang="en-US" dirty="0">
                <a:solidFill>
                  <a:srgbClr val="7030A0"/>
                </a:solidFill>
              </a:rPr>
              <a:t>, WHR ratio, testosterone and TG</a:t>
            </a:r>
            <a:r>
              <a:rPr lang="en-US" dirty="0"/>
              <a:t> in women with </a:t>
            </a:r>
            <a:r>
              <a:rPr lang="en-US" dirty="0">
                <a:solidFill>
                  <a:srgbClr val="7030A0"/>
                </a:solidFill>
              </a:rPr>
              <a:t>PCOS including those defined by Rotterdam criteria</a:t>
            </a:r>
            <a:r>
              <a:rPr lang="en-US" dirty="0"/>
              <a:t>. In providing these recommendations, the GDG considered the very high rating that women with PCOS credited to BMI as an outcome of importance and value. </a:t>
            </a:r>
            <a:r>
              <a:rPr lang="en-US" dirty="0">
                <a:solidFill>
                  <a:srgbClr val="7030A0"/>
                </a:solidFill>
              </a:rPr>
              <a:t>Evidence of metabolic benefits was generally stronger in women with increased BMI</a:t>
            </a:r>
            <a:r>
              <a:rPr lang="en-US" dirty="0"/>
              <a:t>.</a:t>
            </a:r>
          </a:p>
          <a:p>
            <a:r>
              <a:rPr lang="en-US" dirty="0"/>
              <a:t> There was inadequate evidence to make a recommendation about the use of </a:t>
            </a:r>
            <a:r>
              <a:rPr lang="en-US" dirty="0" err="1"/>
              <a:t>metformin</a:t>
            </a:r>
            <a:r>
              <a:rPr lang="en-US" dirty="0"/>
              <a:t> for irregular menstrual cycles and efficacy for infertility is addressed later in this guideline.</a:t>
            </a:r>
          </a:p>
          <a:p>
            <a:r>
              <a:rPr lang="en-US" dirty="0"/>
              <a:t> Gastrointestinal side effects were noted, but appear to be mild, self-limiting and could be </a:t>
            </a:r>
            <a:r>
              <a:rPr lang="en-US" dirty="0" err="1"/>
              <a:t>minimised</a:t>
            </a:r>
            <a:r>
              <a:rPr lang="en-US" dirty="0"/>
              <a:t> with lower </a:t>
            </a:r>
            <a:r>
              <a:rPr lang="en-US" dirty="0" err="1"/>
              <a:t>metformin</a:t>
            </a:r>
            <a:r>
              <a:rPr lang="en-US" dirty="0"/>
              <a:t> starting dose, extended release preparations or administration with food. </a:t>
            </a:r>
          </a:p>
          <a:p>
            <a:r>
              <a:rPr lang="en-US" dirty="0"/>
              <a:t>Overall, the beneficial effects in PCOS </a:t>
            </a:r>
            <a:r>
              <a:rPr lang="en-US" dirty="0" err="1"/>
              <a:t>favoured</a:t>
            </a:r>
            <a:r>
              <a:rPr lang="en-US" dirty="0"/>
              <a:t> the use of </a:t>
            </a:r>
            <a:r>
              <a:rPr lang="en-US" dirty="0" err="1"/>
              <a:t>metformin</a:t>
            </a:r>
            <a:r>
              <a:rPr lang="en-US" dirty="0"/>
              <a:t>, the undesirable effects were generally mild and self-limiting and on balance, evidence was felt to probably </a:t>
            </a:r>
            <a:r>
              <a:rPr lang="en-US" dirty="0" err="1"/>
              <a:t>favour</a:t>
            </a:r>
            <a:r>
              <a:rPr lang="en-US" dirty="0"/>
              <a:t> </a:t>
            </a:r>
            <a:r>
              <a:rPr lang="en-US" dirty="0" err="1"/>
              <a:t>metformin</a:t>
            </a:r>
            <a:r>
              <a:rPr lang="en-US" dirty="0"/>
              <a:t> use in PCOS.</a:t>
            </a:r>
          </a:p>
          <a:p>
            <a:r>
              <a:rPr lang="en-US" dirty="0"/>
              <a:t>Whilst use is off label, it is also generally allowed. Cost was relatively low and availability generally widespread and implementation of recommendations were judged to be feasible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62500" lnSpcReduction="20000"/>
          </a:bodyPr>
          <a:lstStyle/>
          <a:p>
            <a:pPr>
              <a:buNone/>
            </a:pPr>
            <a:r>
              <a:rPr lang="en-US" sz="5100" dirty="0">
                <a:solidFill>
                  <a:srgbClr val="FF0000"/>
                </a:solidFill>
              </a:rPr>
              <a:t>4.5 Anti-obesity pharmacological agents</a:t>
            </a:r>
          </a:p>
          <a:p>
            <a:pPr>
              <a:buNone/>
            </a:pPr>
            <a:r>
              <a:rPr lang="en-US" sz="4400" dirty="0">
                <a:solidFill>
                  <a:srgbClr val="0070C0"/>
                </a:solidFill>
              </a:rPr>
              <a:t>Are anti-obesity pharmacological agents alone or in </a:t>
            </a:r>
            <a:r>
              <a:rPr lang="en-US" sz="4400" dirty="0" err="1">
                <a:solidFill>
                  <a:srgbClr val="0070C0"/>
                </a:solidFill>
              </a:rPr>
              <a:t>combination,effective</a:t>
            </a:r>
            <a:r>
              <a:rPr lang="en-US" sz="4400" dirty="0">
                <a:solidFill>
                  <a:srgbClr val="0070C0"/>
                </a:solidFill>
              </a:rPr>
              <a:t> for management of hormonal and clinical PCOS features and weight in adolescents and adults with PCOS?</a:t>
            </a:r>
          </a:p>
          <a:p>
            <a:r>
              <a:rPr lang="en-US" dirty="0"/>
              <a:t>As previously outlined, excess weight is a significant concern for adolescents and women with PCOS and is more prevalent than in women without PCOS. Whilst </a:t>
            </a:r>
            <a:r>
              <a:rPr lang="en-US" dirty="0">
                <a:solidFill>
                  <a:srgbClr val="7030A0"/>
                </a:solidFill>
              </a:rPr>
              <a:t>lifestyle intervention has a first line role in the prevention and management of excess weight in PCOS</a:t>
            </a:r>
            <a:r>
              <a:rPr lang="en-US" dirty="0"/>
              <a:t>, the role of anti-obesity pharmacological agents in achieving and maintaining weight loss and in delivering potential health benefits is being increasingly </a:t>
            </a:r>
            <a:r>
              <a:rPr lang="en-US" dirty="0" err="1"/>
              <a:t>recognised</a:t>
            </a:r>
            <a:r>
              <a:rPr lang="en-US" dirty="0"/>
              <a:t> in general and other high-risk populations. Challenges with adherence, efficacy and sustainability all appear to benefit from the addition of these agents to lifestyle interventions. </a:t>
            </a:r>
          </a:p>
          <a:p>
            <a:r>
              <a:rPr lang="en-US" dirty="0"/>
              <a:t>Recent guidelines, systematic and Cochrane reviews have focused on the role of these agents in general and high-risk populations including in obese adolescents.</a:t>
            </a:r>
          </a:p>
          <a:p>
            <a:r>
              <a:rPr lang="en-US" dirty="0"/>
              <a:t> A range of different agents are now approved as anti-obesity medications in adults, although approval status varies across countries, costs remain generally high and there are challenges in access and availability. Despite the challenges, these medications are increasingly being used in adults for assistance with weight loss and weight maintenance in obesity management in other populations. However, in PCOS and in </a:t>
            </a:r>
            <a:r>
              <a:rPr lang="en-US" dirty="0">
                <a:solidFill>
                  <a:srgbClr val="7030A0"/>
                </a:solidFill>
              </a:rPr>
              <a:t>reproductive-aged women generally, the role of anti-obesity pharmacological agents remains unclear</a:t>
            </a:r>
            <a:r>
              <a:rPr lang="en-US" dirty="0"/>
              <a:t>. </a:t>
            </a:r>
          </a:p>
          <a:p>
            <a:r>
              <a:rPr lang="en-US" dirty="0"/>
              <a:t>Anti-obesity agents reviewed here were </a:t>
            </a:r>
            <a:r>
              <a:rPr lang="en-US" dirty="0" err="1">
                <a:solidFill>
                  <a:srgbClr val="7030A0"/>
                </a:solidFill>
              </a:rPr>
              <a:t>sibutramine</a:t>
            </a:r>
            <a:r>
              <a:rPr lang="en-US" dirty="0"/>
              <a:t> and </a:t>
            </a:r>
            <a:r>
              <a:rPr lang="en-US" dirty="0" err="1">
                <a:solidFill>
                  <a:srgbClr val="7030A0"/>
                </a:solidFill>
              </a:rPr>
              <a:t>orlistat</a:t>
            </a:r>
            <a:r>
              <a:rPr lang="en-US"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62500" lnSpcReduction="20000"/>
          </a:bodyPr>
          <a:lstStyle/>
          <a:p>
            <a:pPr>
              <a:buNone/>
            </a:pPr>
            <a:r>
              <a:rPr lang="en-US" sz="5100" dirty="0">
                <a:solidFill>
                  <a:srgbClr val="FF0000"/>
                </a:solidFill>
              </a:rPr>
              <a:t>Summary of systematic review evidence</a:t>
            </a:r>
          </a:p>
          <a:p>
            <a:r>
              <a:rPr lang="en-US" dirty="0"/>
              <a:t>We did not identify any evidence in adolescents with PCOS and below is a summary of the evidence identified in adults.</a:t>
            </a:r>
          </a:p>
          <a:p>
            <a:pPr>
              <a:buFont typeface="Wingdings" pitchFamily="2" charset="2"/>
              <a:buChar char="ü"/>
            </a:pPr>
            <a:r>
              <a:rPr lang="en-US" sz="4200" b="1" i="1" dirty="0"/>
              <a:t>Anti-obesity versus placebo</a:t>
            </a:r>
          </a:p>
          <a:p>
            <a:r>
              <a:rPr lang="en-US" dirty="0"/>
              <a:t>One study was identified to address this comparison .</a:t>
            </a:r>
          </a:p>
          <a:p>
            <a:r>
              <a:rPr lang="en-US" dirty="0"/>
              <a:t>Due to the lack of direct comparisons between groups (no p values reported for between groups for end of treatment data), it is uncertain whether there were any differences  in this low quality study with low certainty for outcomes: Weight loss (kg); WHR (cm); Menstrual periods (n/6 months); Triglycerides (</a:t>
            </a:r>
            <a:r>
              <a:rPr lang="en-US" dirty="0" err="1"/>
              <a:t>mmol</a:t>
            </a:r>
            <a:r>
              <a:rPr lang="en-US" dirty="0"/>
              <a:t>/L); Fasting glucose (</a:t>
            </a:r>
            <a:r>
              <a:rPr lang="en-US" dirty="0" err="1"/>
              <a:t>mmol</a:t>
            </a:r>
            <a:r>
              <a:rPr lang="en-US" dirty="0"/>
              <a:t>/L); Fasting insulin (</a:t>
            </a:r>
            <a:r>
              <a:rPr lang="en-US" dirty="0" err="1"/>
              <a:t>mU</a:t>
            </a:r>
            <a:r>
              <a:rPr lang="en-US" dirty="0"/>
              <a:t>/L); Fasting glucose/insulin ratio; HOMA-IR;Hs-CRP (mg/L); Testosterone (</a:t>
            </a:r>
            <a:r>
              <a:rPr lang="en-US" dirty="0" err="1"/>
              <a:t>nmol</a:t>
            </a:r>
            <a:r>
              <a:rPr lang="en-US" dirty="0"/>
              <a:t>/L); SHBG (</a:t>
            </a:r>
            <a:r>
              <a:rPr lang="en-US" dirty="0" err="1"/>
              <a:t>nmol</a:t>
            </a:r>
            <a:r>
              <a:rPr lang="en-US" dirty="0"/>
              <a:t>/L); FAI.</a:t>
            </a:r>
          </a:p>
          <a:p>
            <a:r>
              <a:rPr lang="en-US" dirty="0"/>
              <a:t> Side effects were not reported.</a:t>
            </a:r>
          </a:p>
          <a:p>
            <a:pPr>
              <a:buFont typeface="Wingdings" pitchFamily="2" charset="2"/>
              <a:buChar char="ü"/>
            </a:pPr>
            <a:r>
              <a:rPr lang="en-US" sz="4400" b="1" i="1" dirty="0"/>
              <a:t>Anti-obesity versus anti-obesity</a:t>
            </a:r>
          </a:p>
          <a:p>
            <a:r>
              <a:rPr lang="en-US" dirty="0"/>
              <a:t>One study was identified to address this comparison .</a:t>
            </a:r>
          </a:p>
          <a:p>
            <a:r>
              <a:rPr lang="en-US" dirty="0"/>
              <a:t>Due to the lack of direct comparisons between groups(no p values reported for between groups for end of treatment data), it is uncertain whether there were any differences in this low quality study with low certainty for outcomes: BMI (kg/m2); WHR (cm); Testosterone (</a:t>
            </a:r>
            <a:r>
              <a:rPr lang="en-US" dirty="0" err="1"/>
              <a:t>ng</a:t>
            </a:r>
            <a:r>
              <a:rPr lang="en-US" dirty="0"/>
              <a:t>/dl);</a:t>
            </a:r>
            <a:r>
              <a:rPr lang="el-GR" dirty="0"/>
              <a:t>Δ4- </a:t>
            </a:r>
            <a:r>
              <a:rPr lang="en-US" dirty="0" err="1"/>
              <a:t>Androstenedione</a:t>
            </a:r>
            <a:r>
              <a:rPr lang="en-US" dirty="0"/>
              <a:t> (</a:t>
            </a:r>
            <a:r>
              <a:rPr lang="en-US" dirty="0" err="1"/>
              <a:t>ng</a:t>
            </a:r>
            <a:r>
              <a:rPr lang="en-US" dirty="0"/>
              <a:t>/ml); DHEA-S (</a:t>
            </a:r>
            <a:r>
              <a:rPr lang="en-US" dirty="0" err="1"/>
              <a:t>ng</a:t>
            </a:r>
            <a:r>
              <a:rPr lang="en-US" dirty="0"/>
              <a:t>/ml); FAI; SHBG (</a:t>
            </a:r>
            <a:r>
              <a:rPr lang="en-US" dirty="0" err="1"/>
              <a:t>nmol</a:t>
            </a:r>
            <a:r>
              <a:rPr lang="en-US" dirty="0"/>
              <a:t>/l); Fasting glucose (mg/dl); Fasting insulin (</a:t>
            </a:r>
            <a:r>
              <a:rPr lang="el-GR" dirty="0"/>
              <a:t>μ</a:t>
            </a:r>
            <a:r>
              <a:rPr lang="en-US" dirty="0"/>
              <a:t>IU/ml);Fasting glucose/insulin; AUC OGTT; HOMA-IR; QUICKI; PAI-1 (</a:t>
            </a:r>
            <a:r>
              <a:rPr lang="en-US" dirty="0" err="1"/>
              <a:t>ng</a:t>
            </a:r>
            <a:r>
              <a:rPr lang="en-US" dirty="0"/>
              <a:t>/ml). </a:t>
            </a:r>
          </a:p>
          <a:p>
            <a:r>
              <a:rPr lang="en-US" dirty="0"/>
              <a:t>Side effects were not reported.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188640"/>
            <a:ext cx="8229600" cy="5937523"/>
          </a:xfrm>
        </p:spPr>
        <p:txBody>
          <a:bodyPr>
            <a:normAutofit/>
          </a:bodyPr>
          <a:lstStyle/>
          <a:p>
            <a:pPr>
              <a:buNone/>
            </a:pPr>
            <a:r>
              <a:rPr lang="en-US" dirty="0">
                <a:solidFill>
                  <a:srgbClr val="FF0000"/>
                </a:solidFill>
              </a:rPr>
              <a:t>Recommendations</a:t>
            </a:r>
          </a:p>
          <a:p>
            <a:pPr>
              <a:buNone/>
            </a:pPr>
            <a:r>
              <a:rPr lang="en-US" sz="2400" dirty="0">
                <a:solidFill>
                  <a:srgbClr val="FF0000"/>
                </a:solidFill>
              </a:rPr>
              <a:t>4.5.1</a:t>
            </a:r>
            <a:r>
              <a:rPr lang="en-US" sz="2400" dirty="0"/>
              <a:t> Anti-obesity medications in addition to lifestyle, could be considered for the management of obesity in adults with PCOS after lifestyle intervention, as per general population recommendations.</a:t>
            </a:r>
          </a:p>
          <a:p>
            <a:pPr>
              <a:buNone/>
            </a:pPr>
            <a:r>
              <a:rPr lang="en-US" sz="2400" dirty="0">
                <a:solidFill>
                  <a:srgbClr val="FF0000"/>
                </a:solidFill>
              </a:rPr>
              <a:t>4.5.2</a:t>
            </a:r>
            <a:r>
              <a:rPr lang="en-US" sz="2400" dirty="0"/>
              <a:t>  For anti-obesity medications, cost, contraindications, side effects, variable availability and regulatory status need to be considered and pregnancy needs to be avoided whilst taking these medications</a:t>
            </a:r>
            <a:r>
              <a:rPr lang="en-US" dirty="0"/>
              <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444208" y="1484782"/>
            <a:ext cx="144016" cy="45719"/>
          </a:xfrm>
        </p:spPr>
        <p:txBody>
          <a:bodyPr>
            <a:normAutofit fontScale="90000"/>
          </a:bodyPr>
          <a:lstStyle/>
          <a:p>
            <a:endParaRPr lang="en-US" dirty="0"/>
          </a:p>
        </p:txBody>
      </p:sp>
      <p:sp>
        <p:nvSpPr>
          <p:cNvPr id="3" name="Content Placeholder 2"/>
          <p:cNvSpPr>
            <a:spLocks noGrp="1"/>
          </p:cNvSpPr>
          <p:nvPr>
            <p:ph sz="quarter" idx="1"/>
          </p:nvPr>
        </p:nvSpPr>
        <p:spPr>
          <a:xfrm>
            <a:off x="323528" y="188640"/>
            <a:ext cx="8363272" cy="5937523"/>
          </a:xfrm>
        </p:spPr>
        <p:txBody>
          <a:bodyPr>
            <a:normAutofit/>
          </a:bodyPr>
          <a:lstStyle/>
          <a:p>
            <a:pPr>
              <a:buNone/>
            </a:pPr>
            <a:r>
              <a:rPr lang="en-US" b="1" dirty="0">
                <a:solidFill>
                  <a:srgbClr val="FF0000"/>
                </a:solidFill>
              </a:rPr>
              <a:t>Justification</a:t>
            </a:r>
            <a:endParaRPr lang="en-US" sz="2600" dirty="0"/>
          </a:p>
          <a:p>
            <a:r>
              <a:rPr lang="en-US" sz="2600" dirty="0"/>
              <a:t> There are known contraindications and side effects of these medications that need to </a:t>
            </a:r>
            <a:r>
              <a:rPr lang="en-US" sz="2600" dirty="0" err="1"/>
              <a:t>consideredm</a:t>
            </a:r>
            <a:r>
              <a:rPr lang="en-US" sz="2600" dirty="0"/>
              <a:t> and monitored.</a:t>
            </a:r>
          </a:p>
          <a:p>
            <a:r>
              <a:rPr lang="en-US" sz="2600" dirty="0"/>
              <a:t> Concerns about cost effectiveness was also considered by the group, based on evidence in the general population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70000" lnSpcReduction="20000"/>
          </a:bodyPr>
          <a:lstStyle/>
          <a:p>
            <a:pPr>
              <a:buNone/>
            </a:pPr>
            <a:r>
              <a:rPr lang="en-US" sz="4500" dirty="0">
                <a:solidFill>
                  <a:srgbClr val="FF0000"/>
                </a:solidFill>
              </a:rPr>
              <a:t>4.6 Anti-androgen pharmacological agents</a:t>
            </a:r>
          </a:p>
          <a:p>
            <a:pPr>
              <a:buNone/>
            </a:pPr>
            <a:r>
              <a:rPr lang="en-US" dirty="0">
                <a:solidFill>
                  <a:srgbClr val="00B0F0"/>
                </a:solidFill>
              </a:rPr>
              <a:t>Are anti-androgen pharmacological agents alone or in </a:t>
            </a:r>
            <a:r>
              <a:rPr lang="en-US" dirty="0" err="1">
                <a:solidFill>
                  <a:srgbClr val="00B0F0"/>
                </a:solidFill>
              </a:rPr>
              <a:t>combination,effective</a:t>
            </a:r>
            <a:r>
              <a:rPr lang="en-US" dirty="0">
                <a:solidFill>
                  <a:srgbClr val="00B0F0"/>
                </a:solidFill>
              </a:rPr>
              <a:t> for management of hormonal and clinical PCOS features and  weight in adolescents and adults with PCOS?</a:t>
            </a:r>
          </a:p>
          <a:p>
            <a:r>
              <a:rPr lang="en-US" dirty="0"/>
              <a:t>The most common androgen-related features of PCOS are </a:t>
            </a:r>
            <a:r>
              <a:rPr lang="en-US" dirty="0" err="1"/>
              <a:t>hirsutism</a:t>
            </a:r>
            <a:r>
              <a:rPr lang="en-US" dirty="0"/>
              <a:t>, acne and androgen-related alopecia .Given the adverse impact of clinical </a:t>
            </a:r>
            <a:r>
              <a:rPr lang="en-US" dirty="0" err="1"/>
              <a:t>hyperandrogenism</a:t>
            </a:r>
            <a:r>
              <a:rPr lang="en-US" dirty="0"/>
              <a:t> on emotional wellbeing and </a:t>
            </a:r>
            <a:r>
              <a:rPr lang="en-US" dirty="0" err="1"/>
              <a:t>QoL</a:t>
            </a:r>
            <a:r>
              <a:rPr lang="en-US" dirty="0"/>
              <a:t> and the high priority given to clinical </a:t>
            </a:r>
            <a:r>
              <a:rPr lang="en-US" dirty="0" err="1"/>
              <a:t>hyperandrogenism</a:t>
            </a:r>
            <a:r>
              <a:rPr lang="en-US" dirty="0"/>
              <a:t> outcomes during guideline development, this clinical question was </a:t>
            </a:r>
            <a:r>
              <a:rPr lang="en-US" dirty="0" err="1"/>
              <a:t>prioritised</a:t>
            </a:r>
            <a:r>
              <a:rPr lang="en-US" dirty="0"/>
              <a:t>. </a:t>
            </a:r>
            <a:r>
              <a:rPr lang="en-US" dirty="0">
                <a:solidFill>
                  <a:srgbClr val="7030A0"/>
                </a:solidFill>
              </a:rPr>
              <a:t>Cosmetic and COCP therapy are first line treatments</a:t>
            </a:r>
          </a:p>
          <a:p>
            <a:r>
              <a:rPr lang="en-US" dirty="0"/>
              <a:t>for </a:t>
            </a:r>
            <a:r>
              <a:rPr lang="en-US" dirty="0" err="1"/>
              <a:t>hirsutism</a:t>
            </a:r>
            <a:r>
              <a:rPr lang="en-US" dirty="0"/>
              <a:t> in women, including in PCOS. There are few studies of anti-androgen pharmacological agents in the treatment of PCOS and there are limited relevant studies on the use of anti-androgens in other populations that can guide practice in PCOS, with the majority of studies involving anti-androgen pharmacological agents combined with COCPs .</a:t>
            </a:r>
          </a:p>
          <a:p>
            <a:r>
              <a:rPr lang="en-US" dirty="0"/>
              <a:t>Overall, the role of anti-androgens remains controversial and this question was </a:t>
            </a:r>
            <a:r>
              <a:rPr lang="en-US" dirty="0" err="1"/>
              <a:t>prioritised</a:t>
            </a:r>
            <a:r>
              <a:rPr lang="en-US" dirty="0"/>
              <a:t>. Pure anti-androgens were </a:t>
            </a:r>
            <a:r>
              <a:rPr lang="en-US" dirty="0" err="1"/>
              <a:t>prioritised</a:t>
            </a:r>
            <a:r>
              <a:rPr lang="en-US" dirty="0"/>
              <a:t> and reviewed here across </a:t>
            </a:r>
            <a:r>
              <a:rPr lang="en-US" dirty="0" err="1">
                <a:solidFill>
                  <a:srgbClr val="7030A0"/>
                </a:solidFill>
              </a:rPr>
              <a:t>flutamide</a:t>
            </a:r>
            <a:r>
              <a:rPr lang="en-US" dirty="0">
                <a:solidFill>
                  <a:srgbClr val="7030A0"/>
                </a:solidFill>
              </a:rPr>
              <a:t>, </a:t>
            </a:r>
            <a:r>
              <a:rPr lang="en-US" dirty="0" err="1">
                <a:solidFill>
                  <a:srgbClr val="7030A0"/>
                </a:solidFill>
              </a:rPr>
              <a:t>finasteride</a:t>
            </a:r>
            <a:r>
              <a:rPr lang="en-US" dirty="0">
                <a:solidFill>
                  <a:srgbClr val="7030A0"/>
                </a:solidFill>
              </a:rPr>
              <a:t> and </a:t>
            </a:r>
            <a:r>
              <a:rPr lang="en-US" dirty="0" err="1">
                <a:solidFill>
                  <a:srgbClr val="7030A0"/>
                </a:solidFill>
              </a:rPr>
              <a:t>sprironolactone</a:t>
            </a:r>
            <a:r>
              <a:rPr lang="en-US" dirty="0"/>
              <a:t>. Other agents such as synthetic progestin with anti-androgenic properties were not </a:t>
            </a:r>
            <a:r>
              <a:rPr lang="en-US" dirty="0" err="1"/>
              <a:t>prioritised</a:t>
            </a:r>
            <a:r>
              <a:rPr lang="en-US" dirty="0"/>
              <a:t> for review in this guideline.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62500" lnSpcReduction="20000"/>
          </a:bodyPr>
          <a:lstStyle/>
          <a:p>
            <a:pPr>
              <a:buNone/>
            </a:pPr>
            <a:r>
              <a:rPr lang="en-US" sz="4400" dirty="0">
                <a:solidFill>
                  <a:srgbClr val="FF0000"/>
                </a:solidFill>
              </a:rPr>
              <a:t>Summary of systematic review evidence</a:t>
            </a:r>
          </a:p>
          <a:p>
            <a:pPr>
              <a:buFont typeface="Wingdings" pitchFamily="2" charset="2"/>
              <a:buChar char="ü"/>
            </a:pPr>
            <a:endParaRPr lang="en-US" b="1" i="1" dirty="0"/>
          </a:p>
          <a:p>
            <a:pPr>
              <a:buFont typeface="Wingdings" pitchFamily="2" charset="2"/>
              <a:buChar char="ü"/>
            </a:pPr>
            <a:r>
              <a:rPr lang="en-US" b="1" i="1" dirty="0"/>
              <a:t>Anti-androgen versus placebo</a:t>
            </a:r>
          </a:p>
          <a:p>
            <a:r>
              <a:rPr lang="en-US" dirty="0"/>
              <a:t>One study of adolescents was identified to address this comparison. </a:t>
            </a:r>
          </a:p>
          <a:p>
            <a:r>
              <a:rPr lang="en-US" dirty="0"/>
              <a:t>Due to the lack of direct comparisons between groups (no p values reported for between groups for end of treatment data), it is uncertain whether there were any differences in this very low quality study with very low certainty for outcomes: BMI (kg/m2); Modified </a:t>
            </a:r>
            <a:r>
              <a:rPr lang="en-US" dirty="0" err="1"/>
              <a:t>Ferriman-Gallwey</a:t>
            </a:r>
            <a:r>
              <a:rPr lang="en-US" dirty="0"/>
              <a:t> score (</a:t>
            </a:r>
            <a:r>
              <a:rPr lang="en-US" dirty="0" err="1"/>
              <a:t>mFG</a:t>
            </a:r>
            <a:r>
              <a:rPr lang="en-US" dirty="0"/>
              <a:t>); SHBG (</a:t>
            </a:r>
            <a:r>
              <a:rPr lang="el-GR" dirty="0"/>
              <a:t>μ</a:t>
            </a:r>
            <a:r>
              <a:rPr lang="en-US" dirty="0"/>
              <a:t>g/ml); Testosterone (</a:t>
            </a:r>
            <a:r>
              <a:rPr lang="en-US" dirty="0" err="1"/>
              <a:t>ng</a:t>
            </a:r>
            <a:r>
              <a:rPr lang="en-US" dirty="0"/>
              <a:t>/</a:t>
            </a:r>
            <a:r>
              <a:rPr lang="en-US" dirty="0" err="1"/>
              <a:t>dL</a:t>
            </a:r>
            <a:r>
              <a:rPr lang="en-US" dirty="0"/>
              <a:t>); DHEAS (</a:t>
            </a:r>
            <a:r>
              <a:rPr lang="el-GR" dirty="0"/>
              <a:t>μ</a:t>
            </a:r>
            <a:r>
              <a:rPr lang="en-US" dirty="0"/>
              <a:t>mol/L); </a:t>
            </a:r>
            <a:r>
              <a:rPr lang="en-US" dirty="0" err="1"/>
              <a:t>Androstenedione</a:t>
            </a:r>
            <a:r>
              <a:rPr lang="en-US" dirty="0"/>
              <a:t> (</a:t>
            </a:r>
            <a:r>
              <a:rPr lang="en-US" dirty="0" err="1"/>
              <a:t>ng</a:t>
            </a:r>
            <a:r>
              <a:rPr lang="en-US" dirty="0"/>
              <a:t>/ml);GI related adverse effects. </a:t>
            </a:r>
          </a:p>
          <a:p>
            <a:r>
              <a:rPr lang="en-US" dirty="0"/>
              <a:t>Side effects were not reported.</a:t>
            </a:r>
          </a:p>
          <a:p>
            <a:pPr>
              <a:buFont typeface="Wingdings" pitchFamily="2" charset="2"/>
              <a:buChar char="ü"/>
            </a:pPr>
            <a:endParaRPr lang="en-US" b="1" i="1" dirty="0"/>
          </a:p>
          <a:p>
            <a:pPr>
              <a:buFont typeface="Wingdings" pitchFamily="2" charset="2"/>
              <a:buChar char="ü"/>
            </a:pPr>
            <a:r>
              <a:rPr lang="en-US" b="1" i="1" dirty="0"/>
              <a:t>Anti-androgen + lifestyle versus placebo + lifestyle</a:t>
            </a:r>
          </a:p>
          <a:p>
            <a:r>
              <a:rPr lang="en-US" dirty="0"/>
              <a:t>One study was identified to address this comparison in adults .</a:t>
            </a:r>
          </a:p>
          <a:p>
            <a:r>
              <a:rPr lang="en-US" dirty="0"/>
              <a:t>Due to the lack of direct comparisons between groups (no p values reported for between groups for end of treatment data), it is uncertain whether there were any differences in this moderate quality study with moderate certainty for outcomes: Weight (kg); BMI (kg/m2); Number of cycles in previous 6 months; </a:t>
            </a:r>
            <a:r>
              <a:rPr lang="en-US" dirty="0" err="1"/>
              <a:t>Hirsutism</a:t>
            </a:r>
            <a:r>
              <a:rPr lang="en-US" dirty="0"/>
              <a:t> (FG score); SHBG (</a:t>
            </a:r>
            <a:r>
              <a:rPr lang="en-US" dirty="0" err="1"/>
              <a:t>nmol</a:t>
            </a:r>
            <a:r>
              <a:rPr lang="en-US" dirty="0"/>
              <a:t>/L); FAI (pg/ml); Testosterone (</a:t>
            </a:r>
            <a:r>
              <a:rPr lang="en-US" dirty="0" err="1"/>
              <a:t>ng</a:t>
            </a:r>
            <a:r>
              <a:rPr lang="en-US" dirty="0"/>
              <a:t>/ml); DHEAS (</a:t>
            </a:r>
            <a:r>
              <a:rPr lang="el-GR" dirty="0"/>
              <a:t>μ</a:t>
            </a:r>
            <a:r>
              <a:rPr lang="en-US" dirty="0"/>
              <a:t>g/ml); </a:t>
            </a:r>
            <a:r>
              <a:rPr lang="en-US" dirty="0" err="1"/>
              <a:t>Androstenedione</a:t>
            </a:r>
            <a:r>
              <a:rPr lang="en-US" dirty="0"/>
              <a:t> (</a:t>
            </a:r>
            <a:r>
              <a:rPr lang="en-US" dirty="0" err="1"/>
              <a:t>ng</a:t>
            </a:r>
            <a:r>
              <a:rPr lang="en-US" dirty="0"/>
              <a:t>/dl); Fasting insulin (</a:t>
            </a:r>
            <a:r>
              <a:rPr lang="el-GR" dirty="0"/>
              <a:t>μ</a:t>
            </a:r>
            <a:r>
              <a:rPr lang="en-US" dirty="0"/>
              <a:t>U/ml); Fasting glucose (mg/ml); Response of glucose to OGTT- </a:t>
            </a:r>
            <a:r>
              <a:rPr lang="en-US" dirty="0" err="1"/>
              <a:t>glucoseAUC</a:t>
            </a:r>
            <a:r>
              <a:rPr lang="en-US" dirty="0"/>
              <a:t> (mg/</a:t>
            </a:r>
            <a:r>
              <a:rPr lang="en-US" dirty="0" err="1"/>
              <a:t>ml∙min</a:t>
            </a:r>
            <a:r>
              <a:rPr lang="en-US" dirty="0"/>
              <a:t>); Response of insulin to OGTT- insulin AUC (</a:t>
            </a:r>
            <a:r>
              <a:rPr lang="el-GR" dirty="0"/>
              <a:t>μ</a:t>
            </a:r>
            <a:r>
              <a:rPr lang="en-US" dirty="0"/>
              <a:t>U/</a:t>
            </a:r>
            <a:r>
              <a:rPr lang="en-US" dirty="0" err="1"/>
              <a:t>ml?min</a:t>
            </a:r>
            <a:r>
              <a:rPr lang="en-US" dirty="0"/>
              <a:t>); QUICKI; ISI; HDL (mg/</a:t>
            </a:r>
            <a:r>
              <a:rPr lang="en-US" dirty="0" err="1"/>
              <a:t>dL</a:t>
            </a:r>
            <a:r>
              <a:rPr lang="en-US" dirty="0"/>
              <a:t>); LDL (mg/dl);Triglycerides (mg/dl).</a:t>
            </a:r>
          </a:p>
          <a:p>
            <a:r>
              <a:rPr lang="en-US" dirty="0"/>
              <a:t>The only side effect reported in the anti-androgen group was a </a:t>
            </a:r>
            <a:r>
              <a:rPr lang="en-US" dirty="0">
                <a:solidFill>
                  <a:srgbClr val="7030A0"/>
                </a:solidFill>
              </a:rPr>
              <a:t>mild increment in </a:t>
            </a:r>
            <a:r>
              <a:rPr lang="en-US" dirty="0" err="1">
                <a:solidFill>
                  <a:srgbClr val="7030A0"/>
                </a:solidFill>
              </a:rPr>
              <a:t>transaminase</a:t>
            </a:r>
            <a:r>
              <a:rPr lang="en-US" dirty="0">
                <a:solidFill>
                  <a:srgbClr val="7030A0"/>
                </a:solidFill>
              </a:rPr>
              <a:t> levels.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a:p>
        </p:txBody>
      </p:sp>
      <p:sp>
        <p:nvSpPr>
          <p:cNvPr id="3" name="Content Placeholder 2"/>
          <p:cNvSpPr>
            <a:spLocks noGrp="1"/>
          </p:cNvSpPr>
          <p:nvPr>
            <p:ph sz="quarter" idx="1"/>
          </p:nvPr>
        </p:nvSpPr>
        <p:spPr>
          <a:xfrm>
            <a:off x="457200" y="332656"/>
            <a:ext cx="8229600" cy="5793507"/>
          </a:xfrm>
        </p:spPr>
        <p:txBody>
          <a:bodyPr>
            <a:normAutofit fontScale="25000" lnSpcReduction="20000"/>
          </a:bodyPr>
          <a:lstStyle/>
          <a:p>
            <a:pPr>
              <a:buFont typeface="Wingdings" pitchFamily="2" charset="2"/>
              <a:buChar char="ü"/>
            </a:pPr>
            <a:r>
              <a:rPr lang="en-US" sz="5600" b="1" i="1" dirty="0"/>
              <a:t>Anti-androgen (daily) versus anti-androgen (every 3 days)</a:t>
            </a:r>
          </a:p>
          <a:p>
            <a:endParaRPr lang="en-US" sz="5600" dirty="0"/>
          </a:p>
          <a:p>
            <a:r>
              <a:rPr lang="en-US" sz="5600" dirty="0"/>
              <a:t>Two RCTs that address this comparison in adults were identified .</a:t>
            </a:r>
          </a:p>
          <a:p>
            <a:r>
              <a:rPr lang="en-US" sz="5600" dirty="0"/>
              <a:t>While a statistically significant improvement was found in </a:t>
            </a:r>
            <a:r>
              <a:rPr lang="en-US" sz="5600" dirty="0" err="1"/>
              <a:t>hirsutism</a:t>
            </a:r>
            <a:r>
              <a:rPr lang="en-US" sz="5600" dirty="0"/>
              <a:t> FG score with use of the frequency of every 3 days over daily anti-</a:t>
            </a:r>
            <a:r>
              <a:rPr lang="en-US" sz="5600" dirty="0" err="1"/>
              <a:t>androgens,we</a:t>
            </a:r>
            <a:r>
              <a:rPr lang="en-US" sz="5600" dirty="0"/>
              <a:t> remain cautious due to very low certainty in effect estimates and the quality of evidence. </a:t>
            </a:r>
          </a:p>
          <a:p>
            <a:r>
              <a:rPr lang="en-US" sz="5600" dirty="0"/>
              <a:t>No statistically </a:t>
            </a:r>
            <a:r>
              <a:rPr lang="en-US" sz="5600" dirty="0" err="1"/>
              <a:t>significantdifferences</a:t>
            </a:r>
            <a:r>
              <a:rPr lang="en-US" sz="5600" dirty="0"/>
              <a:t> were found for: BMI, testosterone, SHBG and fasting insulin.</a:t>
            </a:r>
          </a:p>
          <a:p>
            <a:r>
              <a:rPr lang="en-US" sz="5600" dirty="0"/>
              <a:t>GI related side effects were found in the group taking anti-androgen every 3 days (compared to those on daily treatment).</a:t>
            </a:r>
          </a:p>
          <a:p>
            <a:pPr>
              <a:buFont typeface="Wingdings" pitchFamily="2" charset="2"/>
              <a:buChar char="ü"/>
            </a:pPr>
            <a:endParaRPr lang="en-US" sz="5600" i="1" dirty="0"/>
          </a:p>
          <a:p>
            <a:pPr>
              <a:buFont typeface="Wingdings" pitchFamily="2" charset="2"/>
              <a:buChar char="ü"/>
            </a:pPr>
            <a:r>
              <a:rPr lang="en-US" sz="5600" b="1" i="1" dirty="0"/>
              <a:t>Anti-androgen + diet versus </a:t>
            </a:r>
            <a:r>
              <a:rPr lang="en-US" sz="5600" b="1" i="1" dirty="0" err="1"/>
              <a:t>metformin</a:t>
            </a:r>
            <a:r>
              <a:rPr lang="en-US" sz="5600" b="1" i="1" dirty="0"/>
              <a:t> + anti-androgen + diet</a:t>
            </a:r>
          </a:p>
          <a:p>
            <a:pPr>
              <a:buNone/>
            </a:pPr>
            <a:endParaRPr lang="en-US" sz="5600" dirty="0"/>
          </a:p>
          <a:p>
            <a:r>
              <a:rPr lang="en-US" sz="5600" dirty="0"/>
              <a:t>Three RCTs that address this comparison in adults were identified .</a:t>
            </a:r>
          </a:p>
          <a:p>
            <a:r>
              <a:rPr lang="en-US" sz="5600" dirty="0"/>
              <a:t>While a statistically significant improvement was found in fasting glucose and HOMA-IR with the addition of </a:t>
            </a:r>
            <a:r>
              <a:rPr lang="en-US" sz="5600" dirty="0" err="1"/>
              <a:t>metformin</a:t>
            </a:r>
            <a:r>
              <a:rPr lang="en-US" sz="5600" dirty="0"/>
              <a:t> to anti-androgen and lifestyle; and in triglycerides with anti-androgens and lifestyle (without </a:t>
            </a:r>
            <a:r>
              <a:rPr lang="en-US" sz="5600" dirty="0" err="1"/>
              <a:t>metformin</a:t>
            </a:r>
            <a:r>
              <a:rPr lang="en-US" sz="5600" dirty="0"/>
              <a:t>); we remain cautious due to low to very low certainty in effect estimates and the quality of evidence. </a:t>
            </a:r>
          </a:p>
          <a:p>
            <a:r>
              <a:rPr lang="en-US" sz="5600" dirty="0"/>
              <a:t>No statistically significant differences were found for: </a:t>
            </a:r>
            <a:r>
              <a:rPr lang="en-US" sz="5600" dirty="0" err="1"/>
              <a:t>Weight,WHR</a:t>
            </a:r>
            <a:r>
              <a:rPr lang="en-US" sz="5600" dirty="0"/>
              <a:t>, BMI [kg/m2], Number of cycles/year, Number of cycles in previous 6 months, FAI (pg/ml), </a:t>
            </a:r>
            <a:r>
              <a:rPr lang="en-US" sz="5600" dirty="0" err="1"/>
              <a:t>Hirsutism</a:t>
            </a:r>
            <a:r>
              <a:rPr lang="en-US" sz="5600" dirty="0"/>
              <a:t> [FG score],SHBG [</a:t>
            </a:r>
            <a:r>
              <a:rPr lang="en-US" sz="5600" dirty="0" err="1"/>
              <a:t>nmol</a:t>
            </a:r>
            <a:r>
              <a:rPr lang="en-US" sz="5600" dirty="0"/>
              <a:t>/l], Testosterone [</a:t>
            </a:r>
            <a:r>
              <a:rPr lang="en-US" sz="5600" dirty="0" err="1"/>
              <a:t>nmol</a:t>
            </a:r>
            <a:r>
              <a:rPr lang="en-US" sz="5600" dirty="0"/>
              <a:t>/l], Fasting insulin [?IU/</a:t>
            </a:r>
            <a:r>
              <a:rPr lang="en-US" sz="5600" dirty="0" err="1"/>
              <a:t>mL</a:t>
            </a:r>
            <a:r>
              <a:rPr lang="en-US" sz="5600" dirty="0"/>
              <a:t>], QUICKI, OGTT [mg/dl], Total cholesterol (</a:t>
            </a:r>
            <a:r>
              <a:rPr lang="en-US" sz="5600" dirty="0" err="1"/>
              <a:t>mM</a:t>
            </a:r>
            <a:r>
              <a:rPr lang="en-US" sz="5600" dirty="0"/>
              <a:t>/l), HDL(</a:t>
            </a:r>
            <a:r>
              <a:rPr lang="en-US" sz="5600" dirty="0" err="1"/>
              <a:t>mmol</a:t>
            </a:r>
            <a:r>
              <a:rPr lang="en-US" sz="5600" dirty="0"/>
              <a:t>/l), LDL (</a:t>
            </a:r>
            <a:r>
              <a:rPr lang="en-US" sz="5600" dirty="0" err="1"/>
              <a:t>mmol</a:t>
            </a:r>
            <a:r>
              <a:rPr lang="en-US" sz="5600" dirty="0"/>
              <a:t>/l).</a:t>
            </a:r>
          </a:p>
          <a:p>
            <a:endParaRPr lang="en-US" sz="4000" dirty="0"/>
          </a:p>
          <a:p>
            <a:r>
              <a:rPr lang="en-US" sz="5600" dirty="0"/>
              <a:t>As noted above, it is difficult to offer definitive evaluation of the use of anti-androgens because of the poor quality of evidence and lack of valid </a:t>
            </a:r>
            <a:r>
              <a:rPr lang="en-US" sz="5600" dirty="0" err="1"/>
              <a:t>randomised</a:t>
            </a:r>
            <a:r>
              <a:rPr lang="en-US" sz="5600" dirty="0"/>
              <a:t> controlled studies.</a:t>
            </a:r>
          </a:p>
          <a:p>
            <a:r>
              <a:rPr lang="en-US" sz="5600" dirty="0"/>
              <a:t>As the undesirable effect of </a:t>
            </a:r>
            <a:r>
              <a:rPr lang="en-US" sz="5600" dirty="0" err="1"/>
              <a:t>antiandrogens</a:t>
            </a:r>
            <a:r>
              <a:rPr lang="en-US" sz="5600" dirty="0"/>
              <a:t> is mostly related to mild </a:t>
            </a:r>
            <a:r>
              <a:rPr lang="en-US" sz="5600" dirty="0" err="1"/>
              <a:t>hepatotoxicity</a:t>
            </a:r>
            <a:r>
              <a:rPr lang="en-US" sz="5600" dirty="0"/>
              <a:t>, lifestyle does not seem to alleviate such a risk. Conversely, it seems that the addition of </a:t>
            </a:r>
            <a:r>
              <a:rPr lang="en-US" sz="5600" dirty="0" err="1"/>
              <a:t>metformin</a:t>
            </a:r>
            <a:r>
              <a:rPr lang="en-US" sz="5600" dirty="0"/>
              <a:t> does not increase either the risk of elevated liver indices or general side effects (same of, even increased, compliance with treatment in one study). The potential for </a:t>
            </a:r>
            <a:r>
              <a:rPr lang="en-US" sz="5600" dirty="0" err="1"/>
              <a:t>teratogenicity</a:t>
            </a:r>
            <a:r>
              <a:rPr lang="en-US" sz="5600" dirty="0"/>
              <a:t> for anti-androgens especially when used as a single agent in women at risk for conception limits the use of these medications. There is no evident dose-response relationship.</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1080"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a:bodyPr>
          <a:lstStyle/>
          <a:p>
            <a:r>
              <a:rPr lang="en-US" sz="2400" dirty="0"/>
              <a:t>Consistent with the Endocrine Society guidelines we recommend against </a:t>
            </a:r>
            <a:r>
              <a:rPr lang="en-US" sz="2400" dirty="0" err="1"/>
              <a:t>antiandrogen</a:t>
            </a:r>
            <a:r>
              <a:rPr lang="en-US" sz="2400" dirty="0"/>
              <a:t> </a:t>
            </a:r>
            <a:r>
              <a:rPr lang="en-US" sz="2400" dirty="0" err="1"/>
              <a:t>monotherapy</a:t>
            </a:r>
            <a:r>
              <a:rPr lang="en-US" sz="2400" dirty="0"/>
              <a:t> unless adequate contraception is used and note that cosmetic and COCP therapy are first line treatments for </a:t>
            </a:r>
            <a:r>
              <a:rPr lang="en-US" sz="2400" dirty="0" err="1"/>
              <a:t>hirsutism</a:t>
            </a:r>
            <a:r>
              <a:rPr lang="en-US" sz="2400" dirty="0"/>
              <a:t> in women including in PCOS </a:t>
            </a:r>
          </a:p>
          <a:p>
            <a:r>
              <a:rPr lang="en-US" sz="2400" dirty="0"/>
              <a:t>Due to the growth cycle of hair, at least a 6 – 12 months course treatment is optimal to evaluate the effectiveness of the </a:t>
            </a:r>
            <a:r>
              <a:rPr lang="en-US" sz="2400" dirty="0" err="1"/>
              <a:t>antiandrogen</a:t>
            </a:r>
            <a:r>
              <a:rPr lang="en-US" sz="2400" dirty="0"/>
              <a:t> treatment in improving </a:t>
            </a:r>
            <a:r>
              <a:rPr lang="en-US" sz="2400" dirty="0" err="1"/>
              <a:t>hirsutism</a:t>
            </a:r>
            <a:r>
              <a:rPr lang="en-US" sz="2400" dirty="0"/>
              <a:t> and/or acne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7924799" y="274638"/>
            <a:ext cx="45719" cy="58018"/>
          </a:xfrm>
        </p:spPr>
        <p:txBody>
          <a:bodyPr>
            <a:normAutofit fontScale="90000"/>
          </a:bodyPr>
          <a:lstStyle/>
          <a:p>
            <a:endParaRPr lang="en-US"/>
          </a:p>
        </p:txBody>
      </p:sp>
      <p:sp>
        <p:nvSpPr>
          <p:cNvPr id="3" name="Content Placeholder 2"/>
          <p:cNvSpPr>
            <a:spLocks noGrp="1"/>
          </p:cNvSpPr>
          <p:nvPr>
            <p:ph sz="quarter" idx="1"/>
          </p:nvPr>
        </p:nvSpPr>
        <p:spPr>
          <a:xfrm>
            <a:off x="457200" y="260648"/>
            <a:ext cx="7467600" cy="6213304"/>
          </a:xfrm>
        </p:spPr>
        <p:txBody>
          <a:bodyPr>
            <a:normAutofit fontScale="70000" lnSpcReduction="20000"/>
          </a:bodyPr>
          <a:lstStyle/>
          <a:p>
            <a:r>
              <a:rPr lang="en-US" dirty="0">
                <a:solidFill>
                  <a:srgbClr val="0070C0"/>
                </a:solidFill>
              </a:rPr>
              <a:t>Clinical </a:t>
            </a:r>
            <a:r>
              <a:rPr lang="en-US" dirty="0" err="1">
                <a:solidFill>
                  <a:srgbClr val="0070C0"/>
                </a:solidFill>
              </a:rPr>
              <a:t>hyperandrogenism</a:t>
            </a:r>
            <a:endParaRPr lang="en-US" dirty="0">
              <a:solidFill>
                <a:srgbClr val="0070C0"/>
              </a:solidFill>
            </a:endParaRPr>
          </a:p>
          <a:p>
            <a:r>
              <a:rPr lang="en-US" dirty="0"/>
              <a:t>A comprehensive history and physical examination should be completed for symptoms and</a:t>
            </a:r>
          </a:p>
          <a:p>
            <a:pPr>
              <a:buNone/>
            </a:pPr>
            <a:r>
              <a:rPr lang="en-US" dirty="0"/>
              <a:t>signs of clinical </a:t>
            </a:r>
            <a:r>
              <a:rPr lang="en-US" dirty="0" err="1"/>
              <a:t>hyperandrogenism</a:t>
            </a:r>
            <a:r>
              <a:rPr lang="en-US" dirty="0"/>
              <a:t>, including acne, alopecia and </a:t>
            </a:r>
            <a:r>
              <a:rPr lang="en-US" dirty="0" err="1"/>
              <a:t>hirsutism</a:t>
            </a:r>
            <a:r>
              <a:rPr lang="en-US" dirty="0"/>
              <a:t> and, in adolescents, severe acne and </a:t>
            </a:r>
            <a:r>
              <a:rPr lang="en-US" dirty="0" err="1"/>
              <a:t>hirsutism</a:t>
            </a:r>
            <a:r>
              <a:rPr lang="en-US" dirty="0"/>
              <a:t>.</a:t>
            </a:r>
          </a:p>
          <a:p>
            <a:r>
              <a:rPr lang="en-US" dirty="0"/>
              <a:t>Health professionals should be aware of the potential negative psychosocial impact of clinical </a:t>
            </a:r>
            <a:r>
              <a:rPr lang="en-US" dirty="0" err="1"/>
              <a:t>hyperandrogenism</a:t>
            </a:r>
            <a:r>
              <a:rPr lang="en-US" dirty="0"/>
              <a:t>. Reported unwanted excess hair growth and/or alopecia should be considered important, regardless of apparent clinical severity.</a:t>
            </a:r>
          </a:p>
          <a:p>
            <a:r>
              <a:rPr lang="en-US" dirty="0" err="1"/>
              <a:t>Standardised</a:t>
            </a:r>
            <a:r>
              <a:rPr lang="en-US" dirty="0"/>
              <a:t> visual scales are preferred when assessing </a:t>
            </a:r>
            <a:r>
              <a:rPr lang="en-US" dirty="0" err="1"/>
              <a:t>hirsutism</a:t>
            </a:r>
            <a:r>
              <a:rPr lang="en-US" dirty="0"/>
              <a:t>, such as the modified </a:t>
            </a:r>
            <a:r>
              <a:rPr lang="en-US" dirty="0" err="1"/>
              <a:t>Ferriman</a:t>
            </a:r>
            <a:r>
              <a:rPr lang="en-US" dirty="0"/>
              <a:t> </a:t>
            </a:r>
            <a:r>
              <a:rPr lang="en-US" dirty="0" err="1"/>
              <a:t>Gallwey</a:t>
            </a:r>
            <a:r>
              <a:rPr lang="en-US" dirty="0"/>
              <a:t> score (</a:t>
            </a:r>
            <a:r>
              <a:rPr lang="en-US" dirty="0" err="1"/>
              <a:t>mFG</a:t>
            </a:r>
            <a:r>
              <a:rPr lang="en-US" dirty="0"/>
              <a:t>) with a level ≥ 4- 6 indicating </a:t>
            </a:r>
            <a:r>
              <a:rPr lang="en-US" dirty="0" err="1"/>
              <a:t>hirsutism</a:t>
            </a:r>
            <a:r>
              <a:rPr lang="en-US" dirty="0"/>
              <a:t>, depending on ethnicity, acknowledging that self-treatment is common and can limit clinical assessment.</a:t>
            </a:r>
          </a:p>
          <a:p>
            <a:r>
              <a:rPr lang="en-US" dirty="0"/>
              <a:t> The Ludwig visual score is preferred for assessing the degree and distribution of alopecia.</a:t>
            </a:r>
          </a:p>
          <a:p>
            <a:r>
              <a:rPr lang="en-US" dirty="0"/>
              <a:t>There are no universally accepted visual assessments for evaluating acne.</a:t>
            </a:r>
          </a:p>
          <a:p>
            <a:r>
              <a:rPr lang="en-US" dirty="0"/>
              <a:t>The prevalence of </a:t>
            </a:r>
            <a:r>
              <a:rPr lang="en-US" dirty="0" err="1"/>
              <a:t>hirsutism</a:t>
            </a:r>
            <a:r>
              <a:rPr lang="en-US" dirty="0"/>
              <a:t> is the same across ethnicities, yet the </a:t>
            </a:r>
            <a:r>
              <a:rPr lang="en-US" dirty="0" err="1"/>
              <a:t>mFG</a:t>
            </a:r>
            <a:r>
              <a:rPr lang="en-US" dirty="0"/>
              <a:t> cut-off scores for defining </a:t>
            </a:r>
            <a:r>
              <a:rPr lang="en-US" dirty="0" err="1"/>
              <a:t>hirsutism</a:t>
            </a:r>
            <a:r>
              <a:rPr lang="en-US" dirty="0"/>
              <a:t> and the severity of </a:t>
            </a:r>
            <a:r>
              <a:rPr lang="en-US" dirty="0" err="1"/>
              <a:t>hirsutism</a:t>
            </a:r>
            <a:r>
              <a:rPr lang="en-US" dirty="0"/>
              <a:t> varies by ethnicity.</a:t>
            </a:r>
          </a:p>
          <a:p>
            <a:r>
              <a:rPr lang="en-US" dirty="0"/>
              <a:t>As ethnic variation in </a:t>
            </a:r>
            <a:r>
              <a:rPr lang="en-US" dirty="0" err="1"/>
              <a:t>vellus</a:t>
            </a:r>
            <a:r>
              <a:rPr lang="en-US" dirty="0"/>
              <a:t> hair density is notable, over-estimation of </a:t>
            </a:r>
            <a:r>
              <a:rPr lang="en-US" dirty="0" err="1"/>
              <a:t>hirsutism</a:t>
            </a:r>
            <a:r>
              <a:rPr lang="en-US" dirty="0"/>
              <a:t> may occur if </a:t>
            </a:r>
            <a:r>
              <a:rPr lang="en-US" dirty="0" err="1"/>
              <a:t>vellus</a:t>
            </a:r>
            <a:r>
              <a:rPr lang="en-US" dirty="0"/>
              <a:t> hair is confused with terminal hair; only terminal hairs need to be considered in pathological </a:t>
            </a:r>
            <a:r>
              <a:rPr lang="en-US" dirty="0" err="1"/>
              <a:t>hirsutism</a:t>
            </a:r>
            <a:r>
              <a:rPr lang="en-US" dirty="0"/>
              <a:t>, with terminal hairs clinically growing &gt; 5mm in length if </a:t>
            </a:r>
            <a:r>
              <a:rPr lang="en-US" dirty="0" err="1"/>
              <a:t>untreated,varying</a:t>
            </a:r>
            <a:r>
              <a:rPr lang="en-US" dirty="0"/>
              <a:t> in shape and texture and generally being pigmented.</a:t>
            </a:r>
            <a:endParaRPr lang="en-US" dirty="0">
              <a:solidFill>
                <a:srgbClr val="0070C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a:bodyPr>
          <a:lstStyle/>
          <a:p>
            <a:pPr>
              <a:buNone/>
            </a:pPr>
            <a:r>
              <a:rPr lang="en-US" dirty="0">
                <a:solidFill>
                  <a:srgbClr val="FF0000"/>
                </a:solidFill>
              </a:rPr>
              <a:t>Recommendations</a:t>
            </a:r>
          </a:p>
          <a:p>
            <a:pPr>
              <a:buNone/>
            </a:pPr>
            <a:endParaRPr lang="en-US" sz="2400" dirty="0">
              <a:solidFill>
                <a:srgbClr val="FF0000"/>
              </a:solidFill>
            </a:endParaRPr>
          </a:p>
          <a:p>
            <a:pPr>
              <a:buNone/>
            </a:pPr>
            <a:r>
              <a:rPr lang="en-US" sz="2400" dirty="0">
                <a:solidFill>
                  <a:srgbClr val="FF0000"/>
                </a:solidFill>
              </a:rPr>
              <a:t>4.6.1</a:t>
            </a:r>
            <a:r>
              <a:rPr lang="en-US" sz="2400" dirty="0"/>
              <a:t> Where COCPs are contraindicated or poorly tolerated, in the presence of other effective forms of contraception, anti-androgens could be considered to treat </a:t>
            </a:r>
            <a:r>
              <a:rPr lang="en-US" sz="2400" dirty="0" err="1"/>
              <a:t>hirsutism</a:t>
            </a:r>
            <a:r>
              <a:rPr lang="en-US" sz="2400" dirty="0"/>
              <a:t> and androgen-related alopecia.</a:t>
            </a:r>
          </a:p>
          <a:p>
            <a:pPr>
              <a:buNone/>
            </a:pPr>
            <a:endParaRPr lang="en-US" sz="2400" dirty="0">
              <a:solidFill>
                <a:srgbClr val="FF0000"/>
              </a:solidFill>
            </a:endParaRPr>
          </a:p>
          <a:p>
            <a:pPr>
              <a:buNone/>
            </a:pPr>
            <a:r>
              <a:rPr lang="en-US" sz="2400" dirty="0">
                <a:solidFill>
                  <a:srgbClr val="FF0000"/>
                </a:solidFill>
              </a:rPr>
              <a:t>4.6.2 </a:t>
            </a:r>
            <a:r>
              <a:rPr lang="en-US" sz="2400" dirty="0"/>
              <a:t>Specific types or doses of </a:t>
            </a:r>
            <a:r>
              <a:rPr lang="en-US" sz="2400" dirty="0" err="1"/>
              <a:t>antiandrogens</a:t>
            </a:r>
            <a:r>
              <a:rPr lang="en-US" sz="2400" dirty="0"/>
              <a:t> cannot currently be recommended with inadequate evidence in PCOS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fontScale="85000" lnSpcReduction="20000"/>
          </a:bodyPr>
          <a:lstStyle/>
          <a:p>
            <a:pPr>
              <a:buNone/>
            </a:pPr>
            <a:r>
              <a:rPr lang="en-US" sz="3100" dirty="0">
                <a:solidFill>
                  <a:srgbClr val="FF0000"/>
                </a:solidFill>
              </a:rPr>
              <a:t>Justification</a:t>
            </a:r>
          </a:p>
          <a:p>
            <a:r>
              <a:rPr lang="en-US" sz="2600" dirty="0"/>
              <a:t>There was insufficient evidence to make an evidence-based recommendation. </a:t>
            </a:r>
          </a:p>
          <a:p>
            <a:r>
              <a:rPr lang="en-US" sz="2600" dirty="0"/>
              <a:t>The group </a:t>
            </a:r>
            <a:r>
              <a:rPr lang="en-US" sz="2600" dirty="0" err="1"/>
              <a:t>recognised</a:t>
            </a:r>
            <a:r>
              <a:rPr lang="en-US" sz="2600" dirty="0"/>
              <a:t> plausible reasons for anticipating differences in the relative effectiveness of anti-androgens for different PCOS phenotypes, ages and anthropometric characteristics. It was also acknowledged that the various anti androgens have different efficacy and side effects. However, evidence to inform use of these agents alone was poor for all identified agents. </a:t>
            </a:r>
          </a:p>
          <a:p>
            <a:r>
              <a:rPr lang="en-US" sz="2600" dirty="0"/>
              <a:t>There is no evidence on the direct and indirect costs of using anti-androgens, however the cost of available treatment is relatively high. </a:t>
            </a:r>
          </a:p>
          <a:p>
            <a:r>
              <a:rPr lang="en-US" sz="2600" dirty="0"/>
              <a:t>Approval status and cost of these agents also varies across countries, with challenges in access and availability and contraception is considered mandatory in reproductive age women. For these reasons, most anti-androgen use in PCOS is in combination with COCPs ,however use could be considered with other forms of contraception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188640"/>
            <a:ext cx="8229600" cy="5937523"/>
          </a:xfrm>
        </p:spPr>
        <p:txBody>
          <a:bodyPr>
            <a:normAutofit/>
          </a:bodyPr>
          <a:lstStyle/>
          <a:p>
            <a:pPr>
              <a:buNone/>
            </a:pPr>
            <a:r>
              <a:rPr lang="en-US" sz="2800" dirty="0">
                <a:solidFill>
                  <a:srgbClr val="FF0000"/>
                </a:solidFill>
              </a:rPr>
              <a:t>4.7 </a:t>
            </a:r>
            <a:r>
              <a:rPr lang="en-US" sz="2800" dirty="0" err="1">
                <a:solidFill>
                  <a:srgbClr val="FF0000"/>
                </a:solidFill>
              </a:rPr>
              <a:t>Inositol</a:t>
            </a:r>
            <a:endParaRPr lang="en-US" sz="2800" dirty="0">
              <a:solidFill>
                <a:srgbClr val="FF0000"/>
              </a:solidFill>
            </a:endParaRPr>
          </a:p>
          <a:p>
            <a:r>
              <a:rPr lang="en-US" sz="2400" dirty="0">
                <a:solidFill>
                  <a:srgbClr val="00B0F0"/>
                </a:solidFill>
              </a:rPr>
              <a:t>Is </a:t>
            </a:r>
            <a:r>
              <a:rPr lang="en-US" sz="2400" dirty="0" err="1">
                <a:solidFill>
                  <a:srgbClr val="00B0F0"/>
                </a:solidFill>
              </a:rPr>
              <a:t>inositol</a:t>
            </a:r>
            <a:r>
              <a:rPr lang="en-US" sz="2400" dirty="0">
                <a:solidFill>
                  <a:srgbClr val="00B0F0"/>
                </a:solidFill>
              </a:rPr>
              <a:t> alone or in combination with other therapies, effective for management of hormonal and clinical PCOS features and weight in adolescents and adults with PCOS?</a:t>
            </a:r>
          </a:p>
          <a:p>
            <a:r>
              <a:rPr lang="en-US" sz="2000" dirty="0"/>
              <a:t>Women with PCOS are commonly treated with insulin </a:t>
            </a:r>
            <a:r>
              <a:rPr lang="en-US" sz="2000" dirty="0" err="1"/>
              <a:t>sensitising</a:t>
            </a:r>
            <a:r>
              <a:rPr lang="en-US" sz="2000" dirty="0"/>
              <a:t> agents due to insulin resistance and </a:t>
            </a:r>
            <a:r>
              <a:rPr lang="en-US" sz="2000" dirty="0" err="1"/>
              <a:t>hyperinsulinemia</a:t>
            </a:r>
            <a:r>
              <a:rPr lang="en-US" sz="2000" dirty="0"/>
              <a:t>, common features of the syndrome both in obese and non-obese women. Mild gastrointestinal side effects related to </a:t>
            </a:r>
            <a:r>
              <a:rPr lang="en-US" sz="2000" dirty="0" err="1"/>
              <a:t>metformin</a:t>
            </a:r>
            <a:r>
              <a:rPr lang="en-US" sz="2000" dirty="0"/>
              <a:t>, and more serious adverse effects related to </a:t>
            </a:r>
            <a:r>
              <a:rPr lang="en-US" sz="2000" dirty="0" err="1"/>
              <a:t>glitazones</a:t>
            </a:r>
            <a:r>
              <a:rPr lang="en-US" sz="2000" dirty="0"/>
              <a:t>, other medical options are needed in treating insulin resistance in women with PCOS.</a:t>
            </a:r>
          </a:p>
          <a:p>
            <a:r>
              <a:rPr lang="en-US" sz="2000" dirty="0"/>
              <a:t> </a:t>
            </a:r>
            <a:r>
              <a:rPr lang="en-US" sz="2000" dirty="0" err="1"/>
              <a:t>Inositol</a:t>
            </a:r>
            <a:r>
              <a:rPr lang="en-US" sz="2000" dirty="0"/>
              <a:t> (</a:t>
            </a:r>
            <a:r>
              <a:rPr lang="en-US" sz="2000" dirty="0" err="1"/>
              <a:t>myo-inositol</a:t>
            </a:r>
            <a:r>
              <a:rPr lang="en-US" sz="2000" dirty="0"/>
              <a:t> and </a:t>
            </a:r>
            <a:r>
              <a:rPr lang="en-US" sz="2000" dirty="0" err="1"/>
              <a:t>di-chiro</a:t>
            </a:r>
            <a:r>
              <a:rPr lang="en-US" sz="2000" dirty="0"/>
              <a:t> </a:t>
            </a:r>
            <a:r>
              <a:rPr lang="en-US" sz="2000" dirty="0" err="1"/>
              <a:t>inositol</a:t>
            </a:r>
            <a:r>
              <a:rPr lang="en-US" sz="2000" dirty="0"/>
              <a:t>) is a nutritional supplement that acts as a second messenger and has been shown to play a role in insulin signaling transduction</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8686800" y="228919"/>
            <a:ext cx="61664" cy="45719"/>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8229600" cy="5865515"/>
          </a:xfrm>
        </p:spPr>
        <p:txBody>
          <a:bodyPr>
            <a:normAutofit fontScale="70000" lnSpcReduction="20000"/>
          </a:bodyPr>
          <a:lstStyle/>
          <a:p>
            <a:pPr>
              <a:buNone/>
            </a:pPr>
            <a:endParaRPr lang="en-US" dirty="0"/>
          </a:p>
          <a:p>
            <a:pPr>
              <a:buNone/>
            </a:pPr>
            <a:r>
              <a:rPr lang="en-US" dirty="0">
                <a:solidFill>
                  <a:srgbClr val="FF0000"/>
                </a:solidFill>
              </a:rPr>
              <a:t>Summary of systematic review evidence</a:t>
            </a:r>
          </a:p>
          <a:p>
            <a:r>
              <a:rPr lang="en-US" sz="2900" dirty="0"/>
              <a:t>A Cochrane systematic </a:t>
            </a:r>
            <a:r>
              <a:rPr lang="en-US" sz="2900" dirty="0" err="1"/>
              <a:t>review,was</a:t>
            </a:r>
            <a:r>
              <a:rPr lang="en-US" sz="2900" dirty="0"/>
              <a:t> identified to address this question and compared </a:t>
            </a:r>
            <a:r>
              <a:rPr lang="en-US" sz="2900" dirty="0" err="1"/>
              <a:t>inositol</a:t>
            </a:r>
            <a:r>
              <a:rPr lang="en-US" sz="2900" dirty="0"/>
              <a:t> with </a:t>
            </a:r>
            <a:r>
              <a:rPr lang="en-US" sz="2900" dirty="0" err="1"/>
              <a:t>placebo.No</a:t>
            </a:r>
            <a:r>
              <a:rPr lang="en-US" sz="2900" dirty="0"/>
              <a:t> further, more current evidence was identified. Findings from meta-analysis demonstrated that whilst serum SHBG(</a:t>
            </a:r>
            <a:r>
              <a:rPr lang="en-US" sz="2900" dirty="0" err="1"/>
              <a:t>nmol</a:t>
            </a:r>
            <a:r>
              <a:rPr lang="en-US" sz="2900" dirty="0"/>
              <a:t>/L) </a:t>
            </a:r>
            <a:r>
              <a:rPr lang="en-US" sz="2900" dirty="0" err="1"/>
              <a:t>favoured</a:t>
            </a:r>
            <a:r>
              <a:rPr lang="en-US" sz="2900" dirty="0"/>
              <a:t> </a:t>
            </a:r>
            <a:r>
              <a:rPr lang="en-US" sz="2900" dirty="0" err="1"/>
              <a:t>inositol</a:t>
            </a:r>
            <a:r>
              <a:rPr lang="en-US" sz="2900" dirty="0"/>
              <a:t>, there were no statistically significant differences between </a:t>
            </a:r>
            <a:r>
              <a:rPr lang="en-US" sz="2900" dirty="0" err="1"/>
              <a:t>inositol</a:t>
            </a:r>
            <a:r>
              <a:rPr lang="en-US" sz="2900" dirty="0"/>
              <a:t> and placebo for </a:t>
            </a:r>
            <a:r>
              <a:rPr lang="en-US" sz="2900" dirty="0" err="1"/>
              <a:t>BMI,waist</a:t>
            </a:r>
            <a:r>
              <a:rPr lang="en-US" sz="2900" dirty="0"/>
              <a:t>-hip ratio, ovulation (no. that ovulated), serum testosterone (</a:t>
            </a:r>
            <a:r>
              <a:rPr lang="en-US" sz="2900" dirty="0" err="1"/>
              <a:t>nmol</a:t>
            </a:r>
            <a:r>
              <a:rPr lang="en-US" sz="2900" dirty="0"/>
              <a:t>/L), triglyceride (</a:t>
            </a:r>
            <a:r>
              <a:rPr lang="en-US" sz="2900" dirty="0" err="1"/>
              <a:t>mmol</a:t>
            </a:r>
            <a:r>
              <a:rPr lang="en-US" sz="2900" dirty="0"/>
              <a:t>/L), cholesterol (</a:t>
            </a:r>
            <a:r>
              <a:rPr lang="en-US" sz="2900" dirty="0" err="1"/>
              <a:t>mmol</a:t>
            </a:r>
            <a:r>
              <a:rPr lang="en-US" sz="2900" dirty="0"/>
              <a:t>/L),fasting glucose (</a:t>
            </a:r>
            <a:r>
              <a:rPr lang="en-US" sz="2900" dirty="0" err="1"/>
              <a:t>mmol</a:t>
            </a:r>
            <a:r>
              <a:rPr lang="en-US" sz="2900" dirty="0"/>
              <a:t>/L) or fasting insulin (</a:t>
            </a:r>
            <a:r>
              <a:rPr lang="en-US" sz="2900" dirty="0" err="1"/>
              <a:t>uIU</a:t>
            </a:r>
            <a:r>
              <a:rPr lang="en-US" sz="2900" dirty="0"/>
              <a:t>/L).</a:t>
            </a:r>
          </a:p>
          <a:p>
            <a:pPr>
              <a:buNone/>
            </a:pPr>
            <a:r>
              <a:rPr lang="en-US" dirty="0">
                <a:solidFill>
                  <a:srgbClr val="FF0000"/>
                </a:solidFill>
              </a:rPr>
              <a:t>Summary of narrative review evidence</a:t>
            </a:r>
          </a:p>
          <a:p>
            <a:r>
              <a:rPr lang="en-US" sz="2900" dirty="0"/>
              <a:t>In a more recent systematic review published after the evidence synthesis for this guideline, yet completed before the GDG meeting, ovulation rate and menstrual cycles appear to improve with </a:t>
            </a:r>
            <a:r>
              <a:rPr lang="en-US" sz="2900" dirty="0" err="1"/>
              <a:t>inositol</a:t>
            </a:r>
            <a:r>
              <a:rPr lang="en-US" sz="2900" dirty="0"/>
              <a:t> in women with </a:t>
            </a:r>
            <a:r>
              <a:rPr lang="en-US" sz="2900" dirty="0" err="1"/>
              <a:t>PCOS,Furthermore</a:t>
            </a:r>
            <a:r>
              <a:rPr lang="en-US" sz="2900" dirty="0"/>
              <a:t>, some data also suggests </a:t>
            </a:r>
            <a:r>
              <a:rPr lang="en-US" sz="2900" dirty="0" err="1"/>
              <a:t>inositol</a:t>
            </a:r>
            <a:r>
              <a:rPr lang="en-US" sz="2900" dirty="0"/>
              <a:t> may be effective in decreasing risk for GDM. The literature however is limited, many key questions remain and research is </a:t>
            </a:r>
            <a:r>
              <a:rPr lang="en-US" sz="2900" dirty="0" err="1"/>
              <a:t>prioritised</a:t>
            </a:r>
            <a:r>
              <a:rPr lang="en-US" sz="2900" dirty="0"/>
              <a:t>. Many of the included studies focused  on combinations of therapy such as </a:t>
            </a:r>
            <a:r>
              <a:rPr lang="en-US" sz="2900" dirty="0" err="1"/>
              <a:t>inositol</a:t>
            </a:r>
            <a:r>
              <a:rPr lang="en-US" sz="2900" dirty="0"/>
              <a:t> and </a:t>
            </a:r>
            <a:r>
              <a:rPr lang="en-US" sz="2900" dirty="0" err="1"/>
              <a:t>folate</a:t>
            </a:r>
            <a:r>
              <a:rPr lang="en-US" sz="2900" dirty="0"/>
              <a:t> and adequate studies of </a:t>
            </a:r>
            <a:r>
              <a:rPr lang="en-US" sz="2900" dirty="0" err="1"/>
              <a:t>inositol</a:t>
            </a:r>
            <a:r>
              <a:rPr lang="en-US" sz="2900" dirty="0"/>
              <a:t> alone were not available</a:t>
            </a:r>
            <a:r>
              <a:rPr lang="en-US" dirty="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4448" y="274638"/>
            <a:ext cx="82352" cy="58018"/>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fontScale="77500" lnSpcReduction="20000"/>
          </a:bodyPr>
          <a:lstStyle/>
          <a:p>
            <a:pPr>
              <a:buNone/>
            </a:pPr>
            <a:r>
              <a:rPr lang="en-US" sz="3400" dirty="0">
                <a:solidFill>
                  <a:srgbClr val="FF0000"/>
                </a:solidFill>
              </a:rPr>
              <a:t>Recommendations</a:t>
            </a:r>
          </a:p>
          <a:p>
            <a:pPr>
              <a:buNone/>
            </a:pPr>
            <a:r>
              <a:rPr lang="en-US" sz="2900" dirty="0">
                <a:solidFill>
                  <a:srgbClr val="FF0000"/>
                </a:solidFill>
              </a:rPr>
              <a:t>4.7.1</a:t>
            </a:r>
            <a:r>
              <a:rPr lang="en-US" sz="2900" dirty="0"/>
              <a:t> </a:t>
            </a:r>
            <a:r>
              <a:rPr lang="en-US" sz="2900" dirty="0" err="1"/>
              <a:t>Inositol</a:t>
            </a:r>
            <a:r>
              <a:rPr lang="en-US" sz="2900" dirty="0"/>
              <a:t> (in any form) should currently be considered an experimental therapy in </a:t>
            </a:r>
            <a:r>
              <a:rPr lang="en-US" sz="2900" dirty="0" err="1"/>
              <a:t>PCOS,with</a:t>
            </a:r>
            <a:r>
              <a:rPr lang="en-US" sz="2900" dirty="0"/>
              <a:t> emerging evidence on efficacy highlighting the need for further research.</a:t>
            </a:r>
          </a:p>
          <a:p>
            <a:pPr>
              <a:buNone/>
            </a:pPr>
            <a:r>
              <a:rPr lang="en-US" sz="2900" dirty="0">
                <a:solidFill>
                  <a:srgbClr val="FF0000"/>
                </a:solidFill>
              </a:rPr>
              <a:t>4.7.2</a:t>
            </a:r>
            <a:r>
              <a:rPr lang="en-US" sz="2900" dirty="0"/>
              <a:t> Women taking </a:t>
            </a:r>
            <a:r>
              <a:rPr lang="en-US" sz="2900" dirty="0" err="1"/>
              <a:t>inositol</a:t>
            </a:r>
            <a:r>
              <a:rPr lang="en-US" sz="2900" dirty="0"/>
              <a:t> and other complementary therapies are encouraged to advise their health professional</a:t>
            </a:r>
            <a:r>
              <a:rPr lang="en-US" dirty="0"/>
              <a:t>.</a:t>
            </a:r>
          </a:p>
          <a:p>
            <a:pPr>
              <a:buNone/>
            </a:pPr>
            <a:r>
              <a:rPr lang="en-US" sz="3400" dirty="0">
                <a:solidFill>
                  <a:srgbClr val="FF0000"/>
                </a:solidFill>
              </a:rPr>
              <a:t>Justification</a:t>
            </a:r>
          </a:p>
          <a:p>
            <a:r>
              <a:rPr lang="en-US" sz="2900" dirty="0"/>
              <a:t>Whilst the evidence at this time on the benefit of </a:t>
            </a:r>
            <a:r>
              <a:rPr lang="en-US" sz="2900" dirty="0" err="1"/>
              <a:t>inositol</a:t>
            </a:r>
            <a:r>
              <a:rPr lang="en-US" sz="2900" dirty="0"/>
              <a:t> (in all forms) was inadequate to make an evidence-based recommendation, there is some emerging data suggesting metabolic, hormonal and </a:t>
            </a:r>
            <a:r>
              <a:rPr lang="en-US" sz="2900" dirty="0" err="1"/>
              <a:t>ovulatory</a:t>
            </a:r>
            <a:r>
              <a:rPr lang="en-US" sz="2900" dirty="0"/>
              <a:t> benefits. As this agent is freely available as a nutritional supplement, at low to moderate cost and appears to have a limited side effect profile, it may warrant consideration for use despite limited and low quality evidence. </a:t>
            </a:r>
          </a:p>
          <a:p>
            <a:r>
              <a:rPr lang="en-US" sz="2900" dirty="0"/>
              <a:t>As with other supplements or complementary therapies, women taking this agent are encouraged to advise their health care team.</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7924799" y="274638"/>
            <a:ext cx="45719" cy="58018"/>
          </a:xfrm>
        </p:spPr>
        <p:txBody>
          <a:bodyPr>
            <a:normAutofit fontScale="90000"/>
          </a:bodyPr>
          <a:lstStyle/>
          <a:p>
            <a:endParaRPr lang="en-US" dirty="0"/>
          </a:p>
        </p:txBody>
      </p:sp>
      <p:sp>
        <p:nvSpPr>
          <p:cNvPr id="3" name="Content Placeholder 2"/>
          <p:cNvSpPr>
            <a:spLocks noGrp="1"/>
          </p:cNvSpPr>
          <p:nvPr>
            <p:ph sz="quarter" idx="1"/>
          </p:nvPr>
        </p:nvSpPr>
        <p:spPr>
          <a:xfrm>
            <a:off x="457200" y="260648"/>
            <a:ext cx="7467600" cy="6213304"/>
          </a:xfrm>
        </p:spPr>
        <p:txBody>
          <a:bodyPr>
            <a:normAutofit fontScale="40000" lnSpcReduction="20000"/>
          </a:bodyPr>
          <a:lstStyle/>
          <a:p>
            <a:r>
              <a:rPr lang="en-US" sz="4200" dirty="0">
                <a:solidFill>
                  <a:srgbClr val="0070C0"/>
                </a:solidFill>
              </a:rPr>
              <a:t>Ultrasound and polycystic ovarian morphology</a:t>
            </a:r>
          </a:p>
          <a:p>
            <a:r>
              <a:rPr lang="en-US" sz="2900" dirty="0"/>
              <a:t>Ultrasound should not be used for the diagnosis of PCOS in those with a </a:t>
            </a:r>
            <a:r>
              <a:rPr lang="en-US" sz="2900" dirty="0" err="1"/>
              <a:t>gynaecological</a:t>
            </a:r>
            <a:r>
              <a:rPr lang="en-US" sz="2900" dirty="0"/>
              <a:t> age of &lt; 8 years (&lt; 8 years after menarche), due to the high incidence of multi-follicular ovaries in this life stage.</a:t>
            </a:r>
          </a:p>
          <a:p>
            <a:r>
              <a:rPr lang="en-US" sz="2900" dirty="0"/>
              <a:t>The threshold for PCOM should be revised regularly with advancing ultrasound technology, and age-specific cut off values for PCOM should be defined.</a:t>
            </a:r>
          </a:p>
          <a:p>
            <a:r>
              <a:rPr lang="en-US" sz="2900" dirty="0"/>
              <a:t>The </a:t>
            </a:r>
            <a:r>
              <a:rPr lang="en-US" sz="2900" dirty="0" err="1"/>
              <a:t>transvaginal</a:t>
            </a:r>
            <a:r>
              <a:rPr lang="en-US" sz="2900" dirty="0"/>
              <a:t> ultrasound approach is preferred in the diagnosis of PCOS, if sexually active and if acceptable to the individual being assessed.</a:t>
            </a:r>
          </a:p>
          <a:p>
            <a:r>
              <a:rPr lang="en-US" sz="2900" dirty="0"/>
              <a:t>Using </a:t>
            </a:r>
            <a:r>
              <a:rPr lang="en-US" sz="2900" dirty="0" err="1"/>
              <a:t>endovaginal</a:t>
            </a:r>
            <a:r>
              <a:rPr lang="en-US" sz="2900" dirty="0"/>
              <a:t> ultrasound transducers with a frequency bandwidth that includes 8MHz, the threshold for PCOM should be on either ovary, a follicle number per ovary of ≥ 20 and/or  an ovarian volume ≥ 10ml, ensuring no corpora </a:t>
            </a:r>
            <a:r>
              <a:rPr lang="en-US" sz="2900" dirty="0" err="1"/>
              <a:t>lutea</a:t>
            </a:r>
            <a:r>
              <a:rPr lang="en-US" sz="2900" dirty="0"/>
              <a:t>, cysts or dominant follicles are present.</a:t>
            </a:r>
          </a:p>
          <a:p>
            <a:r>
              <a:rPr lang="en-US" sz="2900" dirty="0"/>
              <a:t> If using older technology, the threshold for PCOM could be an ovarian volume ≥ 10ml on either ovary.</a:t>
            </a:r>
          </a:p>
          <a:p>
            <a:r>
              <a:rPr lang="en-US" sz="2900" dirty="0"/>
              <a:t>In patients with irregular menstrual cycles and </a:t>
            </a:r>
            <a:r>
              <a:rPr lang="en-US" sz="2900" dirty="0" err="1"/>
              <a:t>hyperandrogenism</a:t>
            </a:r>
            <a:r>
              <a:rPr lang="en-US" sz="2900" dirty="0"/>
              <a:t>, an ovarian ultrasound is not necessary for PCOS diagnosis; however, ultrasound will identify the complete PCOS phenotype.</a:t>
            </a:r>
          </a:p>
          <a:p>
            <a:r>
              <a:rPr lang="en-US" sz="2900" dirty="0"/>
              <a:t>In </a:t>
            </a:r>
            <a:r>
              <a:rPr lang="en-US" sz="2900" dirty="0" err="1"/>
              <a:t>transabdominal</a:t>
            </a:r>
            <a:r>
              <a:rPr lang="en-US" sz="2900" dirty="0"/>
              <a:t> ultrasound reporting is best </a:t>
            </a:r>
            <a:r>
              <a:rPr lang="en-US" sz="2900" dirty="0" err="1"/>
              <a:t>focussed</a:t>
            </a:r>
            <a:r>
              <a:rPr lang="en-US" sz="2900" dirty="0"/>
              <a:t> on ovarian volume with a threshold of ≥ 10ml, given the difficulty of reliably assessing follicle number with this approach.</a:t>
            </a:r>
          </a:p>
          <a:p>
            <a:pPr>
              <a:buFont typeface="Courier New" pitchFamily="49" charset="0"/>
              <a:buChar char="o"/>
            </a:pPr>
            <a:r>
              <a:rPr lang="en-US" sz="2900" dirty="0"/>
              <a:t>Clear protocols are recommended for reporting follicle number per ovary and ovarian volume on ultrasound. Recommended minimum reporting standards include:</a:t>
            </a:r>
          </a:p>
          <a:p>
            <a:pPr>
              <a:buNone/>
            </a:pPr>
            <a:r>
              <a:rPr lang="en-US" sz="2900" dirty="0"/>
              <a:t>●● last menstrual period</a:t>
            </a:r>
          </a:p>
          <a:p>
            <a:pPr>
              <a:buNone/>
            </a:pPr>
            <a:r>
              <a:rPr lang="en-US" sz="2900" dirty="0"/>
              <a:t>●● transducer bandwidth frequency</a:t>
            </a:r>
          </a:p>
          <a:p>
            <a:pPr>
              <a:buNone/>
            </a:pPr>
            <a:r>
              <a:rPr lang="en-US" sz="2900" dirty="0"/>
              <a:t>●● approach/route assessed</a:t>
            </a:r>
          </a:p>
          <a:p>
            <a:pPr>
              <a:buNone/>
            </a:pPr>
            <a:r>
              <a:rPr lang="en-US" sz="2900" dirty="0"/>
              <a:t>●● total follicle number per ovary measuring 2-9mm</a:t>
            </a:r>
          </a:p>
          <a:p>
            <a:pPr>
              <a:buNone/>
            </a:pPr>
            <a:r>
              <a:rPr lang="en-US" sz="2900" dirty="0"/>
              <a:t>●● three dimensions and volume of each ovary</a:t>
            </a:r>
          </a:p>
          <a:p>
            <a:pPr>
              <a:buNone/>
            </a:pPr>
            <a:r>
              <a:rPr lang="en-US" sz="2900" dirty="0"/>
              <a:t>●● Reporting of endometrial thickness and appearance is preferred –3-layer endometrial assessment may be useful to screen for endometrial pathology</a:t>
            </a:r>
          </a:p>
          <a:p>
            <a:pPr>
              <a:buNone/>
            </a:pPr>
            <a:r>
              <a:rPr lang="en-US" sz="2900" dirty="0"/>
              <a:t>●● other ovarian and uterine pathology, as well as ovarian cysts, corpus </a:t>
            </a:r>
            <a:r>
              <a:rPr lang="en-US" sz="2900" dirty="0" err="1"/>
              <a:t>luteum</a:t>
            </a:r>
            <a:r>
              <a:rPr lang="en-US" sz="2900" dirty="0"/>
              <a:t>, dominant follicles ≥ equal 10mm</a:t>
            </a:r>
          </a:p>
          <a:p>
            <a:r>
              <a:rPr lang="en-US" sz="2900" dirty="0"/>
              <a:t> There is a need for training in careful and meticulous follicle counting per ovary, to improve reporting</a:t>
            </a:r>
            <a:r>
              <a:rPr lang="en-US" dirty="0"/>
              <a:t>.</a:t>
            </a:r>
            <a:endParaRPr lang="en-US"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2400" cy="3096343"/>
          </a:xfrm>
        </p:spPr>
        <p:txBody>
          <a:bodyPr>
            <a:normAutofit/>
          </a:bodyPr>
          <a:lstStyle/>
          <a:p>
            <a:r>
              <a:rPr lang="en-US" dirty="0"/>
              <a:t>Pharmacological</a:t>
            </a:r>
            <a:br>
              <a:rPr lang="en-US" dirty="0"/>
            </a:br>
            <a:r>
              <a:rPr lang="en-US" dirty="0"/>
              <a:t>treatment for</a:t>
            </a:r>
            <a:br>
              <a:rPr lang="en-US" dirty="0"/>
            </a:br>
            <a:r>
              <a:rPr lang="en-US" dirty="0"/>
              <a:t>non-fertility indications</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457200" y="332656"/>
            <a:ext cx="8229600" cy="5793507"/>
          </a:xfrm>
        </p:spPr>
        <p:txBody>
          <a:bodyPr>
            <a:normAutofit/>
          </a:bodyPr>
          <a:lstStyle/>
          <a:p>
            <a:pPr>
              <a:buNone/>
            </a:pPr>
            <a:r>
              <a:rPr lang="en-US" b="1" dirty="0"/>
              <a:t>4.1 </a:t>
            </a:r>
            <a:r>
              <a:rPr lang="en-US" b="1" dirty="0">
                <a:solidFill>
                  <a:srgbClr val="FF0000"/>
                </a:solidFill>
              </a:rPr>
              <a:t>Pharmacological treatment principles in PCOS</a:t>
            </a:r>
          </a:p>
          <a:p>
            <a:pPr>
              <a:buNone/>
            </a:pPr>
            <a:r>
              <a:rPr lang="en-US" sz="2400" dirty="0"/>
              <a:t>In reviewing  the literature on pharmacological </a:t>
            </a:r>
            <a:r>
              <a:rPr lang="en-US" sz="2400" dirty="0" err="1"/>
              <a:t>treatments,general</a:t>
            </a:r>
            <a:r>
              <a:rPr lang="en-US" sz="2400" dirty="0"/>
              <a:t> principles emerged that apply across all pharmacological therapies. These have been extracted into a set of clinical practice points to inform women and guide health professionals when considering or recommending pharmacological therapy in PCOS. These practice points apply to all pharmacological treatments </a:t>
            </a:r>
            <a:r>
              <a:rPr lang="en-US" sz="2400" dirty="0" err="1"/>
              <a:t>prioritised</a:t>
            </a:r>
            <a:r>
              <a:rPr lang="en-US" sz="2400" dirty="0"/>
              <a:t> and addressed in the guideline.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23528" y="0"/>
            <a:ext cx="8363272" cy="6858000"/>
          </a:xfrm>
        </p:spPr>
        <p:txBody>
          <a:bodyPr/>
          <a:lstStyle/>
          <a:p>
            <a:endParaRPr lang="en-ZA" dirty="0"/>
          </a:p>
          <a:p>
            <a:endParaRPr lang="en-US" dirty="0"/>
          </a:p>
        </p:txBody>
      </p:sp>
      <p:sp>
        <p:nvSpPr>
          <p:cNvPr id="4" name="Rectangle 3"/>
          <p:cNvSpPr/>
          <p:nvPr/>
        </p:nvSpPr>
        <p:spPr>
          <a:xfrm>
            <a:off x="611560" y="260648"/>
            <a:ext cx="7992888" cy="5509200"/>
          </a:xfrm>
          <a:prstGeom prst="rect">
            <a:avLst/>
          </a:prstGeom>
        </p:spPr>
        <p:txBody>
          <a:bodyPr wrap="square">
            <a:spAutoFit/>
          </a:bodyPr>
          <a:lstStyle/>
          <a:p>
            <a:r>
              <a:rPr lang="en-US" sz="2800" dirty="0">
                <a:solidFill>
                  <a:srgbClr val="FF0000"/>
                </a:solidFill>
              </a:rPr>
              <a:t>Recommendations</a:t>
            </a:r>
          </a:p>
          <a:p>
            <a:endParaRPr lang="en-US" dirty="0">
              <a:solidFill>
                <a:srgbClr val="FF0000"/>
              </a:solidFill>
            </a:endParaRPr>
          </a:p>
          <a:p>
            <a:r>
              <a:rPr lang="en-US" dirty="0">
                <a:solidFill>
                  <a:srgbClr val="FF0000"/>
                </a:solidFill>
              </a:rPr>
              <a:t>4.1.1 </a:t>
            </a:r>
            <a:r>
              <a:rPr lang="en-US" dirty="0"/>
              <a:t>Consideration of the </a:t>
            </a:r>
            <a:r>
              <a:rPr lang="en-US" dirty="0">
                <a:solidFill>
                  <a:srgbClr val="7030A0"/>
                </a:solidFill>
              </a:rPr>
              <a:t>individual’s personal characteristics, preferences and values </a:t>
            </a:r>
            <a:r>
              <a:rPr lang="en-US" dirty="0"/>
              <a:t>is important in recommending pharmacological treatment.</a:t>
            </a:r>
          </a:p>
          <a:p>
            <a:endParaRPr lang="en-US" dirty="0">
              <a:solidFill>
                <a:srgbClr val="FF0000"/>
              </a:solidFill>
            </a:endParaRPr>
          </a:p>
          <a:p>
            <a:r>
              <a:rPr lang="en-US" dirty="0">
                <a:solidFill>
                  <a:srgbClr val="FF0000"/>
                </a:solidFill>
              </a:rPr>
              <a:t>4.1.2 </a:t>
            </a:r>
            <a:r>
              <a:rPr lang="en-US" dirty="0"/>
              <a:t>When prescribing pharmacological therapy in PCOS, </a:t>
            </a:r>
            <a:r>
              <a:rPr lang="en-US" dirty="0">
                <a:solidFill>
                  <a:srgbClr val="7030A0"/>
                </a:solidFill>
              </a:rPr>
              <a:t>benefits, adverse effects and contraindications</a:t>
            </a:r>
            <a:r>
              <a:rPr lang="en-US" dirty="0"/>
              <a:t> in PCOS and general populations need to be considered and discussed before commencement.</a:t>
            </a:r>
          </a:p>
          <a:p>
            <a:endParaRPr lang="en-US" dirty="0">
              <a:solidFill>
                <a:srgbClr val="FF0000"/>
              </a:solidFill>
            </a:endParaRPr>
          </a:p>
          <a:p>
            <a:endParaRPr lang="en-US" dirty="0">
              <a:solidFill>
                <a:srgbClr val="FF0000"/>
              </a:solidFill>
            </a:endParaRPr>
          </a:p>
          <a:p>
            <a:r>
              <a:rPr lang="en-US" dirty="0">
                <a:solidFill>
                  <a:srgbClr val="FF0000"/>
                </a:solidFill>
              </a:rPr>
              <a:t>4.1.3</a:t>
            </a:r>
            <a:r>
              <a:rPr lang="en-US" dirty="0"/>
              <a:t> COCPs, </a:t>
            </a:r>
            <a:r>
              <a:rPr lang="en-US" dirty="0" err="1"/>
              <a:t>metformin</a:t>
            </a:r>
            <a:r>
              <a:rPr lang="en-US" dirty="0"/>
              <a:t> and other pharmacological treatments are generally off label# in </a:t>
            </a:r>
            <a:r>
              <a:rPr lang="en-US" dirty="0" err="1"/>
              <a:t>PCOS.However</a:t>
            </a:r>
            <a:r>
              <a:rPr lang="en-US" dirty="0"/>
              <a:t> off label use is predominantly evidence-based and is allowed in many </a:t>
            </a:r>
            <a:r>
              <a:rPr lang="en-US" dirty="0" err="1"/>
              <a:t>countries.Where</a:t>
            </a:r>
            <a:r>
              <a:rPr lang="en-US" dirty="0"/>
              <a:t> is it allowed, health professionals </a:t>
            </a:r>
            <a:r>
              <a:rPr lang="en-US" dirty="0">
                <a:solidFill>
                  <a:srgbClr val="7030A0"/>
                </a:solidFill>
              </a:rPr>
              <a:t>need to inform women and discuss the </a:t>
            </a:r>
            <a:r>
              <a:rPr lang="en-US" dirty="0" err="1">
                <a:solidFill>
                  <a:srgbClr val="7030A0"/>
                </a:solidFill>
              </a:rPr>
              <a:t>evidence,possible</a:t>
            </a:r>
            <a:r>
              <a:rPr lang="en-US" dirty="0">
                <a:solidFill>
                  <a:srgbClr val="7030A0"/>
                </a:solidFill>
              </a:rPr>
              <a:t> concerns and side effects of treatment</a:t>
            </a:r>
            <a:r>
              <a:rPr lang="en-US" dirty="0"/>
              <a:t>.</a:t>
            </a:r>
          </a:p>
          <a:p>
            <a:endParaRPr lang="en-US" dirty="0">
              <a:solidFill>
                <a:srgbClr val="FF0000"/>
              </a:solidFill>
            </a:endParaRPr>
          </a:p>
          <a:p>
            <a:endParaRPr lang="en-US" dirty="0">
              <a:solidFill>
                <a:srgbClr val="FF0000"/>
              </a:solidFill>
            </a:endParaRPr>
          </a:p>
          <a:p>
            <a:r>
              <a:rPr lang="en-US" dirty="0">
                <a:solidFill>
                  <a:srgbClr val="FF0000"/>
                </a:solidFill>
              </a:rPr>
              <a:t>4.1.4 </a:t>
            </a:r>
            <a:r>
              <a:rPr lang="en-US" dirty="0"/>
              <a:t>Holistic approaches are required and pharmacological therapy in PCOS needs to be considered alongside </a:t>
            </a:r>
            <a:r>
              <a:rPr lang="en-US" dirty="0">
                <a:solidFill>
                  <a:srgbClr val="7030A0"/>
                </a:solidFill>
              </a:rPr>
              <a:t>education</a:t>
            </a:r>
            <a:r>
              <a:rPr lang="en-US" dirty="0"/>
              <a:t>, </a:t>
            </a:r>
            <a:r>
              <a:rPr lang="en-US" dirty="0">
                <a:solidFill>
                  <a:srgbClr val="7030A0"/>
                </a:solidFill>
              </a:rPr>
              <a:t>lifestyle</a:t>
            </a:r>
            <a:r>
              <a:rPr lang="en-US" dirty="0"/>
              <a:t> and other options including </a:t>
            </a:r>
            <a:r>
              <a:rPr lang="en-US" dirty="0">
                <a:solidFill>
                  <a:srgbClr val="7030A0"/>
                </a:solidFill>
              </a:rPr>
              <a:t>cosmetic therapy </a:t>
            </a:r>
            <a:r>
              <a:rPr lang="en-US" dirty="0"/>
              <a:t>and </a:t>
            </a:r>
            <a:r>
              <a:rPr lang="en-US" dirty="0" err="1">
                <a:solidFill>
                  <a:srgbClr val="7030A0"/>
                </a:solidFill>
              </a:rPr>
              <a:t>counselling</a:t>
            </a:r>
            <a:endParaRPr lang="en-US"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641080" y="228919"/>
            <a:ext cx="45719" cy="45719"/>
          </a:xfrm>
        </p:spPr>
        <p:txBody>
          <a:bodyPr>
            <a:normAutofit fontScale="90000"/>
          </a:bodyPr>
          <a:lstStyle/>
          <a:p>
            <a:endParaRPr lang="en-US" dirty="0"/>
          </a:p>
        </p:txBody>
      </p:sp>
      <p:sp>
        <p:nvSpPr>
          <p:cNvPr id="3" name="Content Placeholder 2"/>
          <p:cNvSpPr>
            <a:spLocks noGrp="1"/>
          </p:cNvSpPr>
          <p:nvPr>
            <p:ph sz="quarter" idx="1"/>
          </p:nvPr>
        </p:nvSpPr>
        <p:spPr>
          <a:xfrm>
            <a:off x="395536" y="188640"/>
            <a:ext cx="8291264" cy="5937523"/>
          </a:xfrm>
        </p:spPr>
        <p:txBody>
          <a:bodyPr>
            <a:normAutofit/>
          </a:bodyPr>
          <a:lstStyle/>
          <a:p>
            <a:pPr>
              <a:buNone/>
            </a:pPr>
            <a:r>
              <a:rPr lang="en-US" sz="2800" dirty="0">
                <a:solidFill>
                  <a:srgbClr val="FF0000"/>
                </a:solidFill>
              </a:rPr>
              <a:t>4.2 and 4.3 Combined Oral Contraceptive Pills and combined oral contraceptive pills in combination with other agents</a:t>
            </a:r>
          </a:p>
          <a:p>
            <a:pPr>
              <a:buNone/>
            </a:pPr>
            <a:r>
              <a:rPr lang="en-US" sz="1800" dirty="0">
                <a:solidFill>
                  <a:srgbClr val="0070C0"/>
                </a:solidFill>
              </a:rPr>
              <a:t>Is the combined oral contraceptive pill (COCP) alone or in combination effective for management of hormonal and clinical PCOS features in adolescents and adults with PCOS?</a:t>
            </a:r>
          </a:p>
          <a:p>
            <a:pPr>
              <a:buNone/>
            </a:pPr>
            <a:r>
              <a:rPr lang="en-US" sz="2000" dirty="0"/>
              <a:t>The effects of COCPs on menstrual cycle, </a:t>
            </a:r>
            <a:r>
              <a:rPr lang="en-US" sz="2000" dirty="0" err="1"/>
              <a:t>hirsutism</a:t>
            </a:r>
            <a:r>
              <a:rPr lang="en-US" sz="2000" dirty="0"/>
              <a:t>, weight loss, waist/hip ratio, testosterone concentrations, lipid profile and blood sugar levels are</a:t>
            </a:r>
          </a:p>
          <a:p>
            <a:pPr>
              <a:buNone/>
            </a:pPr>
            <a:r>
              <a:rPr lang="en-US" sz="2000" dirty="0"/>
              <a:t>variably reported and depend on </a:t>
            </a:r>
            <a:r>
              <a:rPr lang="en-US" sz="2000" dirty="0">
                <a:solidFill>
                  <a:srgbClr val="7030A0"/>
                </a:solidFill>
              </a:rPr>
              <a:t>type of COCP used, duration of use, severity of presentation/phenotype, adherence to the regimen</a:t>
            </a:r>
            <a:r>
              <a:rPr lang="en-US" sz="2000" dirty="0"/>
              <a:t>, among  other factors.</a:t>
            </a:r>
            <a:endParaRPr lang="en-US" sz="20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8753</Words>
  <Application>Microsoft Office PowerPoint</Application>
  <PresentationFormat>On-screen Show (4:3)</PresentationFormat>
  <Paragraphs>379</Paragraphs>
  <Slides>44</Slides>
  <Notes>44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Calibri</vt:lpstr>
      <vt:lpstr>Century Schoolbook</vt:lpstr>
      <vt:lpstr>Courier New</vt:lpstr>
      <vt:lpstr>Wingdings</vt:lpstr>
      <vt:lpstr>Wingdings 2</vt:lpstr>
      <vt:lpstr>Oriel</vt:lpstr>
      <vt:lpstr>PowerPoint Presentation</vt:lpstr>
      <vt:lpstr>PowerPoint Presentation</vt:lpstr>
      <vt:lpstr>PowerPoint Presentation</vt:lpstr>
      <vt:lpstr>PowerPoint Presentation</vt:lpstr>
      <vt:lpstr>PowerPoint Presentation</vt:lpstr>
      <vt:lpstr>Pharmacological treatment for non-fertility indications</vt:lpstr>
      <vt:lpstr>PowerPoint Presentation</vt:lpstr>
      <vt:lpstr>PowerPoint Presentation</vt:lpstr>
      <vt:lpstr>PowerPoint Presentation</vt:lpstr>
      <vt:lpstr>Summary of systematic review evidence – COCP alone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Pharmacological treatment for non-fertility indications</dc:title>
  <dc:creator>SEPIDEH</dc:creator>
  <cp:lastModifiedBy>Maryam</cp:lastModifiedBy>
  <cp:revision>100</cp:revision>
  <dcterms:created xsi:type="dcterms:W3CDTF">2004-12-31T22:29:53Z</dcterms:created>
  <dcterms:modified xsi:type="dcterms:W3CDTF">2020-04-28T04:11:49Z</dcterms:modified>
</cp:coreProperties>
</file>