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notesMasterIdLst>
    <p:notesMasterId r:id="rId5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30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6" r:id="rId37"/>
    <p:sldId id="290" r:id="rId38"/>
    <p:sldId id="291" r:id="rId39"/>
    <p:sldId id="292" r:id="rId40"/>
    <p:sldId id="293" r:id="rId41"/>
    <p:sldId id="294" r:id="rId42"/>
    <p:sldId id="295" r:id="rId43"/>
    <p:sldId id="297" r:id="rId44"/>
    <p:sldId id="298" r:id="rId45"/>
    <p:sldId id="299" r:id="rId46"/>
    <p:sldId id="301" r:id="rId47"/>
    <p:sldId id="302" r:id="rId48"/>
    <p:sldId id="303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6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25ECD0-01ED-4385-8064-9F8ECAAB31F7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49657D-3EFE-47BB-9534-C5B9B4ABEF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1670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49657D-3EFE-47BB-9534-C5B9B4ABEFC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332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0633-1C99-410E-860C-BF4C1C68E801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ACD4-A1A5-46C9-B183-5252D8E5B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0633-1C99-410E-860C-BF4C1C68E801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ACD4-A1A5-46C9-B183-5252D8E5B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0633-1C99-410E-860C-BF4C1C68E801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ACD4-A1A5-46C9-B183-5252D8E5B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0633-1C99-410E-860C-BF4C1C68E801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ACD4-A1A5-46C9-B183-5252D8E5B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0633-1C99-410E-860C-BF4C1C68E801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ACD4-A1A5-46C9-B183-5252D8E5B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0633-1C99-410E-860C-BF4C1C68E801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ACD4-A1A5-46C9-B183-5252D8E5B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0633-1C99-410E-860C-BF4C1C68E801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ACD4-A1A5-46C9-B183-5252D8E5B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0633-1C99-410E-860C-BF4C1C68E801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ACD4-A1A5-46C9-B183-5252D8E5B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0633-1C99-410E-860C-BF4C1C68E801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ACD4-A1A5-46C9-B183-5252D8E5BC9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0633-1C99-410E-860C-BF4C1C68E801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3ACD4-A1A5-46C9-B183-5252D8E5BC9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C0633-1C99-410E-860C-BF4C1C68E801}" type="datetimeFigureOut">
              <a:rPr lang="en-US" smtClean="0"/>
              <a:t>4/19/2020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73ACD4-A1A5-46C9-B183-5252D8E5BC9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373ACD4-A1A5-46C9-B183-5252D8E5BC9D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22C0633-1C99-410E-860C-BF4C1C68E801}" type="datetimeFigureOut">
              <a:rPr lang="en-US" smtClean="0"/>
              <a:t>4/19/2020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3586" y="260648"/>
            <a:ext cx="7543800" cy="359025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Ovarian hyper stimulation syndrome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085184"/>
            <a:ext cx="6461760" cy="553616"/>
          </a:xfrm>
        </p:spPr>
        <p:txBody>
          <a:bodyPr>
            <a:noAutofit/>
          </a:bodyPr>
          <a:lstStyle/>
          <a:p>
            <a:endParaRPr lang="en-US" sz="3600" dirty="0"/>
          </a:p>
        </p:txBody>
      </p:sp>
      <p:pic>
        <p:nvPicPr>
          <p:cNvPr id="1028" name="Picture 4" descr="C:\Users\swb\Desktop\ovarain-overstimulation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789040"/>
            <a:ext cx="4320479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8288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7620000" cy="5564088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RISK FACTORS </a:t>
            </a:r>
          </a:p>
          <a:p>
            <a:r>
              <a:rPr lang="en-US" sz="3200" b="1" dirty="0" smtClean="0"/>
              <a:t>Previous episode of OHSS </a:t>
            </a:r>
          </a:p>
          <a:p>
            <a:r>
              <a:rPr lang="en-US" sz="3200" b="1" dirty="0" smtClean="0"/>
              <a:t>PCOS </a:t>
            </a:r>
          </a:p>
          <a:p>
            <a:r>
              <a:rPr lang="en-US" sz="3200" b="1" dirty="0" smtClean="0"/>
              <a:t>ANTI-MULLERIAN HORMONE (AMH)&gt;3/3 </a:t>
            </a:r>
          </a:p>
          <a:p>
            <a:r>
              <a:rPr lang="en-US" sz="3200" b="1" dirty="0" err="1" smtClean="0"/>
              <a:t>Afc</a:t>
            </a:r>
            <a:r>
              <a:rPr lang="en-US" sz="3200" b="1" dirty="0" smtClean="0"/>
              <a:t>  &gt;8</a:t>
            </a:r>
          </a:p>
          <a:p>
            <a:r>
              <a:rPr lang="en-US" sz="3200" b="1" dirty="0" smtClean="0"/>
              <a:t>Pregnancy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6541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Secondary risk factors : </a:t>
            </a:r>
          </a:p>
          <a:p>
            <a:r>
              <a:rPr lang="en-US" sz="2800" b="1" dirty="0" smtClean="0"/>
              <a:t>Number of follicles (risk rises with increasing number of follicles&gt;20 over 10mm in diameter) </a:t>
            </a:r>
          </a:p>
          <a:p>
            <a:r>
              <a:rPr lang="en-US" sz="2800" b="1" dirty="0" smtClean="0"/>
              <a:t>High serum estradiol concentrations&gt;3500 </a:t>
            </a:r>
          </a:p>
          <a:p>
            <a:r>
              <a:rPr lang="en-US" sz="2800" b="1" dirty="0" smtClean="0"/>
              <a:t>Number of oocytes retrieval IVF cycle </a:t>
            </a:r>
          </a:p>
          <a:p>
            <a:r>
              <a:rPr lang="en-US" sz="2800" b="1" dirty="0" smtClean="0"/>
              <a:t>Administration of HCG rather than progesterone  for luteal phase support </a:t>
            </a:r>
          </a:p>
          <a:p>
            <a:r>
              <a:rPr lang="en-US" sz="2800" b="1" dirty="0" smtClean="0"/>
              <a:t>Pregnancy ,which increases not only the risk of late </a:t>
            </a:r>
            <a:r>
              <a:rPr lang="en-US" sz="2800" b="1" dirty="0" err="1" smtClean="0"/>
              <a:t>OHSS,but</a:t>
            </a:r>
            <a:r>
              <a:rPr lang="en-US" sz="2800" b="1" dirty="0" smtClean="0"/>
              <a:t> duration and severity of OHSS </a:t>
            </a:r>
          </a:p>
          <a:p>
            <a:r>
              <a:rPr lang="en-US" sz="2800" b="1" dirty="0" smtClean="0"/>
              <a:t>Young </a:t>
            </a:r>
            <a:r>
              <a:rPr lang="en-US" sz="2800" b="1" dirty="0" err="1" smtClean="0"/>
              <a:t>pationts</a:t>
            </a:r>
            <a:r>
              <a:rPr lang="en-US" sz="2800" b="1" dirty="0" smtClean="0"/>
              <a:t> </a:t>
            </a:r>
          </a:p>
          <a:p>
            <a:r>
              <a:rPr lang="en-US" sz="2800" b="1" dirty="0" smtClean="0"/>
              <a:t>Lean women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34694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CLINICAL MANIFESTATIONS </a:t>
            </a:r>
          </a:p>
          <a:p>
            <a:r>
              <a:rPr lang="en-US" sz="3200" b="1" dirty="0" smtClean="0"/>
              <a:t>ACCORDING TO THE TIME OF ONSET CLASSIFIED INTO </a:t>
            </a:r>
          </a:p>
          <a:p>
            <a:r>
              <a:rPr lang="en-US" sz="3200" b="1" dirty="0" smtClean="0"/>
              <a:t>Early </a:t>
            </a:r>
            <a:r>
              <a:rPr lang="en-US" sz="3200" b="1" dirty="0" err="1" smtClean="0"/>
              <a:t>OHSS:usually</a:t>
            </a:r>
            <a:r>
              <a:rPr lang="en-US" sz="3200" b="1" dirty="0" smtClean="0"/>
              <a:t> mild to mod and begins 4to 7days after the ovulatory dose of HCG </a:t>
            </a:r>
          </a:p>
          <a:p>
            <a:r>
              <a:rPr lang="en-US" sz="3200" b="1" dirty="0" smtClean="0"/>
              <a:t>Late </a:t>
            </a:r>
            <a:r>
              <a:rPr lang="en-US" sz="3200" b="1" dirty="0" err="1" smtClean="0"/>
              <a:t>OHSS:begins</a:t>
            </a:r>
            <a:r>
              <a:rPr lang="en-US" sz="3200" b="1" dirty="0" smtClean="0"/>
              <a:t> at least 9 days after the ovulatory dose of HCG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57695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780112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CLASSIFICATION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r>
              <a:rPr lang="en-US" sz="3200" b="1" dirty="0" smtClean="0"/>
              <a:t>Mild </a:t>
            </a:r>
          </a:p>
          <a:p>
            <a:r>
              <a:rPr lang="en-US" sz="3200" b="1" dirty="0" smtClean="0"/>
              <a:t>Moderate </a:t>
            </a:r>
          </a:p>
          <a:p>
            <a:r>
              <a:rPr lang="en-US" sz="3200" b="1" dirty="0" smtClean="0"/>
              <a:t>Severe </a:t>
            </a:r>
          </a:p>
          <a:p>
            <a:r>
              <a:rPr lang="en-US" sz="3200" b="1" dirty="0" smtClean="0"/>
              <a:t>Critical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23183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MILD OHSS </a:t>
            </a:r>
          </a:p>
          <a:p>
            <a:r>
              <a:rPr lang="en-US" sz="3200" b="1" dirty="0" smtClean="0"/>
              <a:t>Bilateral ovarian enlargement with multiple follicular and corpus </a:t>
            </a:r>
            <a:r>
              <a:rPr lang="en-US" sz="3200" b="1" dirty="0" err="1" smtClean="0"/>
              <a:t>luteum</a:t>
            </a:r>
            <a:r>
              <a:rPr lang="en-US" sz="3200" b="1" dirty="0" smtClean="0"/>
              <a:t> cysts </a:t>
            </a:r>
          </a:p>
          <a:p>
            <a:r>
              <a:rPr lang="en-US" sz="3200" b="1" dirty="0" smtClean="0"/>
              <a:t>Abdominal distention and discomfort </a:t>
            </a:r>
          </a:p>
          <a:p>
            <a:r>
              <a:rPr lang="en-US" sz="3200" b="1" dirty="0" smtClean="0"/>
              <a:t>Mild nausea </a:t>
            </a:r>
          </a:p>
          <a:p>
            <a:r>
              <a:rPr lang="en-US" sz="3200" b="1" dirty="0" smtClean="0"/>
              <a:t>Vomiting </a:t>
            </a:r>
          </a:p>
          <a:p>
            <a:r>
              <a:rPr lang="en-US" sz="3200" b="1" dirty="0" smtClean="0"/>
              <a:t>Diarrhea</a:t>
            </a:r>
          </a:p>
          <a:p>
            <a:r>
              <a:rPr lang="en-US" sz="3200" b="1" dirty="0" smtClean="0"/>
              <a:t>There are no biochemical abnormality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230681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MODERATE OHSS </a:t>
            </a:r>
          </a:p>
          <a:p>
            <a:r>
              <a:rPr lang="en-US" sz="3200" b="1" dirty="0" smtClean="0"/>
              <a:t>Mild OHSS+ </a:t>
            </a:r>
            <a:r>
              <a:rPr lang="en-US" sz="3200" b="1" dirty="0" err="1" smtClean="0"/>
              <a:t>ultrasonographic</a:t>
            </a:r>
            <a:r>
              <a:rPr lang="en-US" sz="3200" b="1" dirty="0" smtClean="0"/>
              <a:t> evidence of ascites </a:t>
            </a:r>
          </a:p>
          <a:p>
            <a:r>
              <a:rPr lang="en-US" sz="3200" b="1" dirty="0" smtClean="0"/>
              <a:t>Ovaries enlarged up to 12cm </a:t>
            </a:r>
          </a:p>
          <a:p>
            <a:r>
              <a:rPr lang="en-US" sz="3200" b="1" dirty="0" smtClean="0"/>
              <a:t>Abdominal discomfort and gastrointestinal symptoms </a:t>
            </a:r>
          </a:p>
          <a:p>
            <a:r>
              <a:rPr lang="en-US" sz="3200" b="1" dirty="0" smtClean="0"/>
              <a:t>Sudden increase in weight of more than 3 kg </a:t>
            </a:r>
          </a:p>
          <a:p>
            <a:r>
              <a:rPr lang="en-US" sz="3200" b="1" dirty="0" err="1" smtClean="0"/>
              <a:t>Hct</a:t>
            </a:r>
            <a:r>
              <a:rPr lang="en-US" sz="3200" b="1" dirty="0" smtClean="0"/>
              <a:t> &gt;41%</a:t>
            </a:r>
          </a:p>
          <a:p>
            <a:r>
              <a:rPr lang="en-US" sz="3200" b="1" dirty="0" err="1" smtClean="0"/>
              <a:t>Wbc</a:t>
            </a:r>
            <a:r>
              <a:rPr lang="en-US" sz="3200" b="1" dirty="0" smtClean="0"/>
              <a:t> &gt;15000 </a:t>
            </a:r>
          </a:p>
          <a:p>
            <a:r>
              <a:rPr lang="en-US" sz="3200" b="1" dirty="0" err="1" smtClean="0"/>
              <a:t>Hypoproteinemia</a:t>
            </a:r>
            <a:r>
              <a:rPr lang="en-US" sz="3200" b="1" dirty="0" smtClean="0"/>
              <a:t>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68417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780112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Severe OHSS</a:t>
            </a:r>
          </a:p>
          <a:p>
            <a:r>
              <a:rPr lang="en-US" b="1" dirty="0" smtClean="0"/>
              <a:t>Ascites </a:t>
            </a:r>
          </a:p>
          <a:p>
            <a:r>
              <a:rPr lang="en-US" b="1" dirty="0" smtClean="0"/>
              <a:t>Severe abdominal pain </a:t>
            </a:r>
          </a:p>
          <a:p>
            <a:r>
              <a:rPr lang="en-US" b="1" dirty="0" smtClean="0"/>
              <a:t>Pleural effusion </a:t>
            </a:r>
          </a:p>
          <a:p>
            <a:r>
              <a:rPr lang="en-US" b="1" dirty="0" smtClean="0"/>
              <a:t>15 to 20 kg over 5 to 10 days increase in weight </a:t>
            </a:r>
          </a:p>
          <a:p>
            <a:r>
              <a:rPr lang="en-US" b="1" dirty="0" err="1" smtClean="0"/>
              <a:t>Hypovolemia</a:t>
            </a:r>
            <a:endParaRPr lang="en-US" b="1" dirty="0" smtClean="0"/>
          </a:p>
          <a:p>
            <a:r>
              <a:rPr lang="en-US" b="1" dirty="0" smtClean="0"/>
              <a:t>Oliguria or anuria </a:t>
            </a:r>
          </a:p>
          <a:p>
            <a:r>
              <a:rPr lang="en-US" b="1" dirty="0" smtClean="0"/>
              <a:t>Intractable nausea and/or vomiting  </a:t>
            </a:r>
          </a:p>
          <a:p>
            <a:r>
              <a:rPr lang="en-US" b="1" dirty="0" smtClean="0"/>
              <a:t>Cr&gt;1/6 </a:t>
            </a:r>
          </a:p>
          <a:p>
            <a:r>
              <a:rPr lang="en-US" b="1" dirty="0" smtClean="0"/>
              <a:t>Increase transaminases </a:t>
            </a:r>
          </a:p>
          <a:p>
            <a:r>
              <a:rPr lang="en-US" b="1" dirty="0" err="1" smtClean="0"/>
              <a:t>Hct</a:t>
            </a:r>
            <a:r>
              <a:rPr lang="en-US" b="1" dirty="0" smtClean="0"/>
              <a:t> &gt;55% </a:t>
            </a:r>
          </a:p>
          <a:p>
            <a:r>
              <a:rPr lang="en-US" b="1" dirty="0" smtClean="0"/>
              <a:t>WBC&gt;25000</a:t>
            </a:r>
          </a:p>
          <a:p>
            <a:r>
              <a:rPr lang="en-US" b="1" dirty="0" err="1" smtClean="0"/>
              <a:t>Hyponatremia</a:t>
            </a:r>
            <a:r>
              <a:rPr lang="en-US" b="1" dirty="0" smtClean="0"/>
              <a:t> , hyperkalemia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48565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780112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CRITICAL OHSS</a:t>
            </a:r>
          </a:p>
          <a:p>
            <a:r>
              <a:rPr lang="en-US" sz="2800" b="1" dirty="0" smtClean="0"/>
              <a:t>Function of vital organs and system is seriously compromised</a:t>
            </a:r>
          </a:p>
          <a:p>
            <a:r>
              <a:rPr lang="en-US" sz="2800" b="1" dirty="0" smtClean="0"/>
              <a:t>Anuria with acute renal failure </a:t>
            </a:r>
          </a:p>
          <a:p>
            <a:r>
              <a:rPr lang="en-US" sz="2800" b="1" dirty="0" smtClean="0"/>
              <a:t>Cardiac arrhythmia </a:t>
            </a:r>
          </a:p>
          <a:p>
            <a:r>
              <a:rPr lang="en-US" sz="2800" b="1" dirty="0" smtClean="0"/>
              <a:t>Respiratory insufficiency </a:t>
            </a:r>
          </a:p>
          <a:p>
            <a:r>
              <a:rPr lang="en-US" sz="2800" b="1" dirty="0" smtClean="0"/>
              <a:t>Pleural effusion becomes a massive hydrothorax </a:t>
            </a:r>
          </a:p>
          <a:p>
            <a:r>
              <a:rPr lang="en-US" sz="2800" b="1" dirty="0" smtClean="0"/>
              <a:t>Pericardial effusion </a:t>
            </a:r>
          </a:p>
          <a:p>
            <a:r>
              <a:rPr lang="en-US" sz="2800" b="1" dirty="0" smtClean="0"/>
              <a:t>Sepsis </a:t>
            </a:r>
          </a:p>
          <a:p>
            <a:r>
              <a:rPr lang="en-US" sz="2800" b="1" dirty="0" smtClean="0"/>
              <a:t>ARDS</a:t>
            </a:r>
          </a:p>
          <a:p>
            <a:r>
              <a:rPr lang="en-US" sz="2800" b="1" dirty="0" smtClean="0"/>
              <a:t>DIC</a:t>
            </a:r>
          </a:p>
        </p:txBody>
      </p:sp>
    </p:spTree>
    <p:extLst>
      <p:ext uri="{BB962C8B-B14F-4D97-AF65-F5344CB8AC3E}">
        <p14:creationId xmlns:p14="http://schemas.microsoft.com/office/powerpoint/2010/main" val="4145291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SPECIFIC COMPLICATIONS</a:t>
            </a:r>
          </a:p>
          <a:p>
            <a:r>
              <a:rPr lang="en-US" sz="3200" b="1" dirty="0" smtClean="0"/>
              <a:t>Thromboembolism </a:t>
            </a:r>
          </a:p>
          <a:p>
            <a:r>
              <a:rPr lang="en-US" sz="3200" b="1" dirty="0" smtClean="0"/>
              <a:t>Ovarian torsion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042111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780112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Diagnosis of OHSS is made by clinical history and TVS</a:t>
            </a:r>
            <a:endParaRPr lang="en-US" sz="3600" dirty="0" smtClean="0">
              <a:solidFill>
                <a:srgbClr val="FF0000"/>
              </a:solidFill>
            </a:endParaRPr>
          </a:p>
          <a:p>
            <a:pPr marL="114300" indent="0">
              <a:buNone/>
            </a:pPr>
            <a:r>
              <a:rPr lang="en-US" sz="3200" b="1" dirty="0" smtClean="0"/>
              <a:t>There should be a history of ovarian stimulation followed by administration of HCG</a:t>
            </a:r>
          </a:p>
          <a:p>
            <a:pPr marL="114300" indent="0">
              <a:buNone/>
            </a:pP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992031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1216"/>
            <a:ext cx="7620000" cy="5852120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Ovarian hyper stimulation syndrome is an exaggerated response to ovulation induction</a:t>
            </a:r>
          </a:p>
          <a:p>
            <a:r>
              <a:rPr lang="en-US" sz="3200" b="1" dirty="0" smtClean="0"/>
              <a:t>The OHSS is typically associated with exogenous gonadotropin stimulation  </a:t>
            </a:r>
          </a:p>
        </p:txBody>
      </p:sp>
    </p:spTree>
    <p:extLst>
      <p:ext uri="{BB962C8B-B14F-4D97-AF65-F5344CB8AC3E}">
        <p14:creationId xmlns:p14="http://schemas.microsoft.com/office/powerpoint/2010/main" val="559364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7620000" cy="724942"/>
          </a:xfrm>
        </p:spPr>
        <p:txBody>
          <a:bodyPr/>
          <a:lstStyle/>
          <a:p>
            <a:r>
              <a:rPr lang="en-US" sz="3600" b="1" dirty="0">
                <a:solidFill>
                  <a:srgbClr val="FF0000"/>
                </a:solidFill>
                <a:latin typeface="+mn-lt"/>
              </a:rPr>
              <a:t>Differential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+mn-lt"/>
              </a:rPr>
              <a:t>diagnosis :</a:t>
            </a:r>
            <a:r>
              <a:rPr lang="en-US" sz="4800" b="1" dirty="0">
                <a:latin typeface="+mn-lt"/>
              </a:rPr>
              <a:t/>
            </a:r>
            <a:br>
              <a:rPr lang="en-US" sz="4800" b="1" dirty="0">
                <a:latin typeface="+mn-lt"/>
              </a:rPr>
            </a:b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Ectopic </a:t>
            </a:r>
            <a:r>
              <a:rPr lang="en-US" sz="3200" b="1" dirty="0"/>
              <a:t>pregnancy </a:t>
            </a:r>
          </a:p>
          <a:p>
            <a:r>
              <a:rPr lang="en-US" sz="3200" b="1" dirty="0"/>
              <a:t>Hemorrhagic cyst </a:t>
            </a:r>
          </a:p>
          <a:p>
            <a:r>
              <a:rPr lang="en-US" sz="3200" b="1" dirty="0"/>
              <a:t>Ruptured ovarian torsion </a:t>
            </a:r>
          </a:p>
        </p:txBody>
      </p:sp>
    </p:spTree>
    <p:extLst>
      <p:ext uri="{BB962C8B-B14F-4D97-AF65-F5344CB8AC3E}">
        <p14:creationId xmlns:p14="http://schemas.microsoft.com/office/powerpoint/2010/main" val="105975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MANAGEMENT </a:t>
            </a:r>
          </a:p>
          <a:p>
            <a:r>
              <a:rPr lang="en-US" sz="3200" b="1" dirty="0" smtClean="0"/>
              <a:t>POST OHSS MANAGEMENT</a:t>
            </a:r>
          </a:p>
          <a:p>
            <a:r>
              <a:rPr lang="en-US" sz="3200" b="1" dirty="0"/>
              <a:t>PREVENTION 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35277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60648"/>
            <a:ext cx="7609656" cy="6140152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MILD OHSS:</a:t>
            </a:r>
          </a:p>
          <a:p>
            <a:r>
              <a:rPr lang="en-US" sz="3200" b="1" dirty="0" smtClean="0"/>
              <a:t>Out patient management is the norm in mild to mod OHSS</a:t>
            </a:r>
          </a:p>
          <a:p>
            <a:r>
              <a:rPr lang="en-US" sz="3200" b="1" dirty="0" smtClean="0"/>
              <a:t>Analgesics(acetaminophen)</a:t>
            </a:r>
          </a:p>
          <a:p>
            <a:r>
              <a:rPr lang="en-US" sz="3200" b="1" dirty="0" smtClean="0"/>
              <a:t>Avoidance of heavy physical activity</a:t>
            </a:r>
          </a:p>
          <a:p>
            <a:r>
              <a:rPr lang="en-US" sz="3200" b="1" dirty="0" smtClean="0"/>
              <a:t>Call for any signs or symptoms of worsening (oliguria , abdominal distention , shortness of breath , weight gain)</a:t>
            </a:r>
          </a:p>
          <a:p>
            <a:r>
              <a:rPr lang="en-US" sz="3200" b="1" dirty="0" err="1" smtClean="0"/>
              <a:t>Antiemetics</a:t>
            </a:r>
            <a:endParaRPr lang="en-US" sz="3200" b="1" dirty="0" smtClean="0"/>
          </a:p>
          <a:p>
            <a:r>
              <a:rPr lang="en-US" sz="3200" b="1" dirty="0" smtClean="0"/>
              <a:t>Oral intake&gt;1lit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31329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Moderate OHSS:</a:t>
            </a:r>
          </a:p>
          <a:p>
            <a:r>
              <a:rPr lang="en-US" sz="2400" b="1" dirty="0" smtClean="0"/>
              <a:t>Oral fluid intake of 1to2 liters per day</a:t>
            </a:r>
          </a:p>
          <a:p>
            <a:r>
              <a:rPr lang="en-US" sz="2400" b="1" dirty="0" smtClean="0"/>
              <a:t>Ambulate ,but avoid other physical activity</a:t>
            </a:r>
          </a:p>
          <a:p>
            <a:r>
              <a:rPr lang="en-US" sz="2400" b="1" dirty="0" smtClean="0"/>
              <a:t>Avoid sexual intercourse</a:t>
            </a:r>
          </a:p>
          <a:p>
            <a:r>
              <a:rPr lang="en-US" sz="2400" b="1" dirty="0" smtClean="0"/>
              <a:t>Bed rest is sometimes necessary</a:t>
            </a:r>
          </a:p>
          <a:p>
            <a:r>
              <a:rPr lang="en-US" sz="2400" b="1" dirty="0" smtClean="0"/>
              <a:t>Daily weights </a:t>
            </a:r>
          </a:p>
          <a:p>
            <a:r>
              <a:rPr lang="en-US" sz="2400" b="1" dirty="0" smtClean="0"/>
              <a:t>Abdominal circumference measurements</a:t>
            </a:r>
          </a:p>
          <a:p>
            <a:r>
              <a:rPr lang="en-US" sz="2400" b="1" dirty="0" smtClean="0"/>
              <a:t>Urinary output recording</a:t>
            </a:r>
          </a:p>
          <a:p>
            <a:r>
              <a:rPr lang="en-US" sz="2400" b="1" dirty="0" smtClean="0"/>
              <a:t>Monitoring for signs of progression and every 48h thereafter:</a:t>
            </a:r>
          </a:p>
          <a:p>
            <a:r>
              <a:rPr lang="en-US" sz="2400" b="1" dirty="0" smtClean="0"/>
              <a:t>physical exam</a:t>
            </a:r>
          </a:p>
          <a:p>
            <a:r>
              <a:rPr lang="en-US" sz="2400" b="1" dirty="0" smtClean="0"/>
              <a:t>TVUS</a:t>
            </a:r>
          </a:p>
          <a:p>
            <a:r>
              <a:rPr lang="en-US" sz="2400" b="1" dirty="0" smtClean="0"/>
              <a:t>Laboratory testing(</a:t>
            </a:r>
            <a:r>
              <a:rPr lang="en-US" sz="2400" b="1" dirty="0" err="1" smtClean="0"/>
              <a:t>CBC,electrolytes,cr,serum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alb,LFT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421600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780112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Daily communication with patient:</a:t>
            </a:r>
          </a:p>
          <a:p>
            <a:r>
              <a:rPr lang="en-US" sz="3200" b="1" dirty="0" smtClean="0"/>
              <a:t>Is hydration adequate?</a:t>
            </a:r>
          </a:p>
          <a:p>
            <a:r>
              <a:rPr lang="en-US" sz="3200" b="1" dirty="0" smtClean="0"/>
              <a:t>Document weight ,AC , UO</a:t>
            </a:r>
          </a:p>
          <a:p>
            <a:r>
              <a:rPr lang="en-US" sz="3200" b="1" dirty="0" smtClean="0"/>
              <a:t>Report any signs or symptoms of worsening</a:t>
            </a:r>
          </a:p>
          <a:p>
            <a:r>
              <a:rPr lang="en-US" sz="3200" b="1" dirty="0"/>
              <a:t>Pregnant patients must be followed very closely as they are likely to worsen (or present with more severe symptoms) because of the </a:t>
            </a:r>
            <a:r>
              <a:rPr lang="en-US" sz="3200" b="1" dirty="0" smtClean="0"/>
              <a:t>rising levels </a:t>
            </a:r>
            <a:r>
              <a:rPr lang="en-US" sz="3200" b="1" dirty="0"/>
              <a:t>of endogenous human chorionic gonadotropin </a:t>
            </a:r>
            <a:r>
              <a:rPr lang="en-US" sz="3200" b="1" dirty="0" smtClean="0"/>
              <a:t> (</a:t>
            </a:r>
            <a:r>
              <a:rPr lang="en-US" sz="3200" b="1" dirty="0" err="1"/>
              <a:t>hCG</a:t>
            </a:r>
            <a:r>
              <a:rPr lang="en-US" sz="3200" b="1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39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780112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Ascites / </a:t>
            </a:r>
            <a:r>
              <a:rPr lang="en-US" sz="3600" b="1" dirty="0" err="1" smtClean="0">
                <a:solidFill>
                  <a:srgbClr val="FF0000"/>
                </a:solidFill>
              </a:rPr>
              <a:t>culdocentesis</a:t>
            </a:r>
            <a:r>
              <a:rPr lang="en-US" sz="3600" b="1" dirty="0" smtClean="0">
                <a:solidFill>
                  <a:srgbClr val="FF0000"/>
                </a:solidFill>
              </a:rPr>
              <a:t>  :</a:t>
            </a:r>
          </a:p>
          <a:p>
            <a:r>
              <a:rPr lang="en-US" sz="3200" b="1" dirty="0"/>
              <a:t>women with tense </a:t>
            </a:r>
            <a:r>
              <a:rPr lang="en-US" sz="3200" b="1" dirty="0" smtClean="0"/>
              <a:t>ascites </a:t>
            </a:r>
          </a:p>
          <a:p>
            <a:r>
              <a:rPr lang="en-US" sz="3200" b="1" dirty="0" smtClean="0"/>
              <a:t>Orthopnea </a:t>
            </a:r>
          </a:p>
          <a:p>
            <a:r>
              <a:rPr lang="en-US" sz="3200" b="1" dirty="0" smtClean="0"/>
              <a:t>rapid </a:t>
            </a:r>
            <a:r>
              <a:rPr lang="en-US" sz="3200" b="1" dirty="0"/>
              <a:t>increase of abdominal </a:t>
            </a:r>
            <a:r>
              <a:rPr lang="en-US" sz="3200" b="1" dirty="0" smtClean="0"/>
              <a:t>fluid </a:t>
            </a:r>
          </a:p>
          <a:p>
            <a:r>
              <a:rPr lang="en-US" sz="3200" b="1" dirty="0" smtClean="0"/>
              <a:t>Aspiration </a:t>
            </a:r>
            <a:r>
              <a:rPr lang="en-US" sz="3200" b="1" dirty="0"/>
              <a:t>of 500 mL of </a:t>
            </a:r>
            <a:r>
              <a:rPr lang="en-US" sz="3200" b="1" dirty="0" err="1"/>
              <a:t>ascitic</a:t>
            </a:r>
            <a:r>
              <a:rPr lang="en-US" sz="3200" b="1" dirty="0"/>
              <a:t> </a:t>
            </a:r>
            <a:r>
              <a:rPr lang="en-US" sz="3200" b="1" dirty="0" smtClean="0"/>
              <a:t>fluid </a:t>
            </a:r>
          </a:p>
          <a:p>
            <a:r>
              <a:rPr lang="en-US" sz="3200" b="1" dirty="0"/>
              <a:t>after aspiration of 2000 mL of ascites, a reduction in intra-abdominal pressure </a:t>
            </a:r>
          </a:p>
        </p:txBody>
      </p:sp>
    </p:spTree>
    <p:extLst>
      <p:ext uri="{BB962C8B-B14F-4D97-AF65-F5344CB8AC3E}">
        <p14:creationId xmlns:p14="http://schemas.microsoft.com/office/powerpoint/2010/main" val="106975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Dopamine agonists (DA</a:t>
            </a:r>
            <a:r>
              <a:rPr lang="en-US" sz="3600" b="1" dirty="0" smtClean="0">
                <a:solidFill>
                  <a:srgbClr val="FF0000"/>
                </a:solidFill>
              </a:rPr>
              <a:t>):</a:t>
            </a:r>
          </a:p>
          <a:p>
            <a:r>
              <a:rPr lang="en-US" sz="3200" b="1" dirty="0"/>
              <a:t>In women at high risk for OHSS undergoing ovarian stimulation, the rate of developing moderate OHSS can be significantly reduced </a:t>
            </a:r>
            <a:r>
              <a:rPr lang="en-US" sz="3200" b="1" dirty="0" smtClean="0"/>
              <a:t>with </a:t>
            </a:r>
            <a:r>
              <a:rPr lang="en-US" sz="3200" b="1" dirty="0" err="1" smtClean="0"/>
              <a:t>cabergoline</a:t>
            </a:r>
            <a:r>
              <a:rPr lang="en-US" sz="3200" b="1" dirty="0" smtClean="0"/>
              <a:t>  (</a:t>
            </a:r>
            <a:r>
              <a:rPr lang="en-US" sz="3200" b="1" dirty="0"/>
              <a:t>0.5 mg/day orally), beginning on the day of </a:t>
            </a:r>
            <a:r>
              <a:rPr lang="en-US" sz="3200" b="1" dirty="0" err="1"/>
              <a:t>hCG</a:t>
            </a:r>
            <a:r>
              <a:rPr lang="en-US" sz="3200" b="1" dirty="0"/>
              <a:t> administration or oocyte retrieval.</a:t>
            </a:r>
          </a:p>
        </p:txBody>
      </p:sp>
    </p:spTree>
    <p:extLst>
      <p:ext uri="{BB962C8B-B14F-4D97-AF65-F5344CB8AC3E}">
        <p14:creationId xmlns:p14="http://schemas.microsoft.com/office/powerpoint/2010/main" val="192725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780112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Prophylaxis </a:t>
            </a:r>
            <a:r>
              <a:rPr lang="en-US" sz="3600" b="1" dirty="0">
                <a:solidFill>
                  <a:srgbClr val="FF0000"/>
                </a:solidFill>
              </a:rPr>
              <a:t>for thromboembolic </a:t>
            </a:r>
            <a:r>
              <a:rPr lang="en-US" sz="3600" b="1" dirty="0" smtClean="0">
                <a:solidFill>
                  <a:srgbClr val="FF0000"/>
                </a:solidFill>
              </a:rPr>
              <a:t>events:</a:t>
            </a:r>
          </a:p>
          <a:p>
            <a:r>
              <a:rPr lang="en-US" sz="2800" b="1" dirty="0"/>
              <a:t>All hospitalized patients with OHSS</a:t>
            </a:r>
            <a:endParaRPr lang="en-US" sz="2800" b="1" dirty="0" smtClean="0"/>
          </a:p>
          <a:p>
            <a:r>
              <a:rPr lang="en-US" sz="2800" b="1" dirty="0"/>
              <a:t>Women with OHSS being managed as outpatients with two to three additional risk factors </a:t>
            </a:r>
            <a:r>
              <a:rPr lang="en-US" sz="2800" b="1" dirty="0" smtClean="0"/>
              <a:t>: age </a:t>
            </a:r>
            <a:r>
              <a:rPr lang="en-US" sz="2800" b="1" dirty="0"/>
              <a:t>&gt;35 years, </a:t>
            </a:r>
            <a:r>
              <a:rPr lang="en-US" sz="2800" b="1" dirty="0" smtClean="0"/>
              <a:t>obesity ,immobility , </a:t>
            </a:r>
            <a:r>
              <a:rPr lang="en-US" sz="2800" b="1" dirty="0"/>
              <a:t>personal or family history of thrombosis, </a:t>
            </a:r>
            <a:r>
              <a:rPr lang="en-US" sz="2800" b="1" dirty="0" err="1" smtClean="0"/>
              <a:t>thrombophilias</a:t>
            </a:r>
            <a:r>
              <a:rPr lang="en-US" sz="2800" b="1" dirty="0" smtClean="0"/>
              <a:t> , </a:t>
            </a:r>
            <a:r>
              <a:rPr lang="en-US" sz="2800" b="1" dirty="0"/>
              <a:t>and </a:t>
            </a:r>
            <a:r>
              <a:rPr lang="en-US" sz="2800" b="1" dirty="0" smtClean="0"/>
              <a:t>pregnancy </a:t>
            </a:r>
          </a:p>
          <a:p>
            <a:r>
              <a:rPr lang="en-US" sz="2800" b="1" dirty="0"/>
              <a:t>For those in whom bed rest is suggested, an intermittent pneumatic compression device is typically </a:t>
            </a:r>
            <a:r>
              <a:rPr lang="en-US" sz="2800" b="1" dirty="0" smtClean="0"/>
              <a:t>recommended</a:t>
            </a:r>
          </a:p>
        </p:txBody>
      </p:sp>
    </p:spTree>
    <p:extLst>
      <p:ext uri="{BB962C8B-B14F-4D97-AF65-F5344CB8AC3E}">
        <p14:creationId xmlns:p14="http://schemas.microsoft.com/office/powerpoint/2010/main" val="287451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457200" y="476250"/>
            <a:ext cx="7620000" cy="5924550"/>
          </a:xfrm>
        </p:spPr>
        <p:txBody>
          <a:bodyPr>
            <a:normAutofit/>
          </a:bodyPr>
          <a:lstStyle/>
          <a:p>
            <a:r>
              <a:rPr lang="en-US" sz="3200" b="1" dirty="0"/>
              <a:t>use prophylactic low molecular weight heparin, 20 mg subcutaneously every 12 </a:t>
            </a:r>
            <a:r>
              <a:rPr lang="en-US" sz="3200" b="1" dirty="0" smtClean="0"/>
              <a:t>hours</a:t>
            </a:r>
          </a:p>
          <a:p>
            <a:r>
              <a:rPr lang="en-US" sz="3200" b="1" dirty="0"/>
              <a:t>or heparin 5000 units subcutaneously every 12 hours</a:t>
            </a:r>
          </a:p>
        </p:txBody>
      </p:sp>
    </p:spTree>
    <p:extLst>
      <p:ext uri="{BB962C8B-B14F-4D97-AF65-F5344CB8AC3E}">
        <p14:creationId xmlns:p14="http://schemas.microsoft.com/office/powerpoint/2010/main" val="249519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Severe and critical </a:t>
            </a:r>
            <a:r>
              <a:rPr lang="en-US" sz="3600" b="1" dirty="0" smtClean="0">
                <a:solidFill>
                  <a:srgbClr val="FF0000"/>
                </a:solidFill>
              </a:rPr>
              <a:t>OHSS:</a:t>
            </a:r>
          </a:p>
          <a:p>
            <a:r>
              <a:rPr lang="en-US" b="1" dirty="0" smtClean="0"/>
              <a:t>Hospitalization in women with severe  OHSS and any of the fallowing criteria:</a:t>
            </a:r>
          </a:p>
          <a:p>
            <a:endParaRPr lang="en-US" b="1" dirty="0" smtClean="0"/>
          </a:p>
          <a:p>
            <a:r>
              <a:rPr lang="en-US" b="1" dirty="0" smtClean="0"/>
              <a:t>hematocrit </a:t>
            </a:r>
            <a:r>
              <a:rPr lang="en-US" b="1" dirty="0"/>
              <a:t>&gt;</a:t>
            </a:r>
            <a:r>
              <a:rPr lang="en-US" b="1" dirty="0" smtClean="0"/>
              <a:t>45%</a:t>
            </a:r>
          </a:p>
          <a:p>
            <a:r>
              <a:rPr lang="en-US" b="1" dirty="0"/>
              <a:t>leukocytes &gt;</a:t>
            </a:r>
            <a:r>
              <a:rPr lang="en-US" b="1" dirty="0" smtClean="0"/>
              <a:t>25,000/L</a:t>
            </a:r>
          </a:p>
          <a:p>
            <a:r>
              <a:rPr lang="en-US" b="1" dirty="0" err="1"/>
              <a:t>creatinine</a:t>
            </a:r>
            <a:r>
              <a:rPr lang="en-US" b="1" dirty="0"/>
              <a:t> &gt;1.6 </a:t>
            </a:r>
            <a:r>
              <a:rPr lang="en-US" b="1" dirty="0" smtClean="0"/>
              <a:t>mg/</a:t>
            </a:r>
            <a:r>
              <a:rPr lang="en-US" b="1" dirty="0" err="1" smtClean="0"/>
              <a:t>dL</a:t>
            </a:r>
            <a:endParaRPr lang="en-US" b="1" dirty="0" smtClean="0"/>
          </a:p>
          <a:p>
            <a:r>
              <a:rPr lang="en-US" b="1" dirty="0"/>
              <a:t>Women with severe abdominal </a:t>
            </a:r>
            <a:r>
              <a:rPr lang="en-US" b="1" dirty="0" smtClean="0"/>
              <a:t>pain</a:t>
            </a:r>
          </a:p>
          <a:p>
            <a:r>
              <a:rPr lang="en-US" b="1" dirty="0"/>
              <a:t>intractable </a:t>
            </a:r>
            <a:r>
              <a:rPr lang="en-US" b="1" dirty="0" smtClean="0"/>
              <a:t>vomiting</a:t>
            </a:r>
          </a:p>
          <a:p>
            <a:r>
              <a:rPr lang="en-US" b="1" dirty="0" smtClean="0"/>
              <a:t>oliguria/anuria</a:t>
            </a:r>
          </a:p>
          <a:p>
            <a:r>
              <a:rPr lang="en-US" b="1" dirty="0"/>
              <a:t>tense </a:t>
            </a:r>
            <a:r>
              <a:rPr lang="en-US" b="1" dirty="0" smtClean="0"/>
              <a:t>ascites</a:t>
            </a:r>
          </a:p>
          <a:p>
            <a:r>
              <a:rPr lang="en-US" b="1" dirty="0"/>
              <a:t>dyspnea or </a:t>
            </a:r>
            <a:r>
              <a:rPr lang="en-US" b="1" dirty="0" smtClean="0"/>
              <a:t>tachypnea</a:t>
            </a:r>
          </a:p>
          <a:p>
            <a:r>
              <a:rPr lang="en-US" b="1" dirty="0"/>
              <a:t>hypotension, dizziness or </a:t>
            </a:r>
            <a:r>
              <a:rPr lang="en-US" b="1" dirty="0" smtClean="0"/>
              <a:t>syncope</a:t>
            </a:r>
          </a:p>
          <a:p>
            <a:r>
              <a:rPr lang="en-US" b="1" dirty="0"/>
              <a:t>severe electrolyte imbalance, or abnormal liver function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39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4704"/>
            <a:ext cx="7620000" cy="5636096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OHSS is </a:t>
            </a:r>
            <a:r>
              <a:rPr lang="en-US" sz="3200" b="1" dirty="0"/>
              <a:t>usually a </a:t>
            </a:r>
            <a:r>
              <a:rPr lang="en-US" sz="3200" b="1" dirty="0" smtClean="0"/>
              <a:t>self </a:t>
            </a:r>
            <a:r>
              <a:rPr lang="en-US" sz="3200" b="1" dirty="0"/>
              <a:t>limiting disorder</a:t>
            </a:r>
          </a:p>
          <a:p>
            <a:r>
              <a:rPr lang="en-US" sz="3200" b="1" dirty="0" smtClean="0"/>
              <a:t>Milder forms resolves spontaneously within few days , but may persist for longer periods and progress to severe disease especially if conception occurs.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95266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323528" y="476672"/>
            <a:ext cx="8077200" cy="5348065"/>
          </a:xfrm>
        </p:spPr>
        <p:txBody>
          <a:bodyPr>
            <a:normAutofit/>
          </a:bodyPr>
          <a:lstStyle/>
          <a:p>
            <a:r>
              <a:rPr lang="en-US" sz="3200" b="1" dirty="0"/>
              <a:t>Critical OHSS cases should be managed in an intensive care unit (</a:t>
            </a:r>
            <a:r>
              <a:rPr lang="en-US" sz="3200" b="1" dirty="0" smtClean="0"/>
              <a:t>ICU)  </a:t>
            </a:r>
          </a:p>
          <a:p>
            <a:endParaRPr lang="en-US" sz="3200" b="1" dirty="0"/>
          </a:p>
          <a:p>
            <a:r>
              <a:rPr lang="en-US" sz="3200" b="1" dirty="0" smtClean="0"/>
              <a:t>isotonic </a:t>
            </a:r>
            <a:r>
              <a:rPr lang="en-US" sz="3200" b="1" dirty="0"/>
              <a:t>crystalloid </a:t>
            </a:r>
            <a:r>
              <a:rPr lang="en-US" sz="3200" b="1" dirty="0" smtClean="0"/>
              <a:t>solutions(</a:t>
            </a:r>
            <a:r>
              <a:rPr lang="en-US" sz="3200" b="1" dirty="0"/>
              <a:t>normal </a:t>
            </a:r>
            <a:r>
              <a:rPr lang="en-US" sz="3200" b="1" dirty="0" smtClean="0"/>
              <a:t>saline)</a:t>
            </a:r>
          </a:p>
          <a:p>
            <a:r>
              <a:rPr lang="en-US" sz="3200" b="1" dirty="0" smtClean="0"/>
              <a:t>Intravenous albumin </a:t>
            </a:r>
            <a:r>
              <a:rPr lang="en-US" sz="3200" b="1" dirty="0"/>
              <a:t>in </a:t>
            </a:r>
            <a:r>
              <a:rPr lang="en-US" sz="3200" b="1" dirty="0" smtClean="0"/>
              <a:t>critically </a:t>
            </a:r>
            <a:r>
              <a:rPr lang="en-US" sz="3200" b="1" dirty="0"/>
              <a:t>ill</a:t>
            </a:r>
            <a:endParaRPr lang="en-US" sz="3200" b="1" dirty="0" smtClean="0"/>
          </a:p>
        </p:txBody>
      </p:sp>
    </p:spTree>
    <p:extLst>
      <p:ext uri="{BB962C8B-B14F-4D97-AF65-F5344CB8AC3E}">
        <p14:creationId xmlns:p14="http://schemas.microsoft.com/office/powerpoint/2010/main" val="415602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7620000" cy="570810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daily monitoring that are particularly important for women with OHSS </a:t>
            </a:r>
            <a:r>
              <a:rPr lang="en-US" sz="3200" b="1" dirty="0" smtClean="0">
                <a:solidFill>
                  <a:srgbClr val="FF0000"/>
                </a:solidFill>
              </a:rPr>
              <a:t>include:</a:t>
            </a:r>
          </a:p>
          <a:p>
            <a:r>
              <a:rPr lang="en-US" sz="2400" b="1" dirty="0"/>
              <a:t>Assessment of fluid balance </a:t>
            </a:r>
            <a:r>
              <a:rPr lang="en-US" sz="2400" b="1" dirty="0" smtClean="0"/>
              <a:t> </a:t>
            </a:r>
            <a:r>
              <a:rPr lang="en-US" sz="2400" b="1" dirty="0"/>
              <a:t>(daily or more often)</a:t>
            </a:r>
          </a:p>
          <a:p>
            <a:r>
              <a:rPr lang="en-US" sz="2400" b="1" dirty="0" smtClean="0"/>
              <a:t> </a:t>
            </a:r>
            <a:r>
              <a:rPr lang="en-US" sz="2400" b="1" dirty="0"/>
              <a:t>Weights and measurement of abdominal circumference</a:t>
            </a:r>
          </a:p>
          <a:p>
            <a:r>
              <a:rPr lang="en-US" sz="2400" b="1" dirty="0" smtClean="0"/>
              <a:t> </a:t>
            </a:r>
            <a:r>
              <a:rPr lang="en-US" sz="2400" b="1" dirty="0"/>
              <a:t>CBC</a:t>
            </a:r>
          </a:p>
          <a:p>
            <a:r>
              <a:rPr lang="en-US" sz="2400" b="1" dirty="0" smtClean="0"/>
              <a:t> </a:t>
            </a:r>
            <a:r>
              <a:rPr lang="en-US" sz="2400" b="1" dirty="0"/>
              <a:t>Electrolytes, blood urea nitrogen (BUN), </a:t>
            </a:r>
            <a:r>
              <a:rPr lang="en-US" sz="2400" b="1" dirty="0" err="1"/>
              <a:t>creatinine</a:t>
            </a:r>
            <a:endParaRPr lang="en-US" sz="2400" b="1" dirty="0"/>
          </a:p>
          <a:p>
            <a:r>
              <a:rPr lang="en-US" sz="2400" b="1" dirty="0" smtClean="0"/>
              <a:t> </a:t>
            </a:r>
            <a:r>
              <a:rPr lang="en-US" sz="2400" b="1" dirty="0"/>
              <a:t>Serum </a:t>
            </a:r>
            <a:r>
              <a:rPr lang="en-US" sz="2400" b="1" dirty="0" err="1"/>
              <a:t>hCG</a:t>
            </a:r>
            <a:r>
              <a:rPr lang="en-US" sz="2400" b="1" dirty="0"/>
              <a:t> measurements (to determine if patient has conceived)</a:t>
            </a:r>
          </a:p>
          <a:p>
            <a:r>
              <a:rPr lang="en-US" sz="2400" b="1" dirty="0" smtClean="0"/>
              <a:t> </a:t>
            </a:r>
            <a:r>
              <a:rPr lang="en-US" sz="2400" b="1" dirty="0"/>
              <a:t>Invasive monitoring of central venous pressure</a:t>
            </a:r>
          </a:p>
          <a:p>
            <a:r>
              <a:rPr lang="en-US" sz="2400" b="1" dirty="0" smtClean="0"/>
              <a:t> </a:t>
            </a:r>
            <a:r>
              <a:rPr lang="en-US" sz="2400" b="1" dirty="0"/>
              <a:t>Pelvic ultrasound as needed to evaluate ovarian size and ascites</a:t>
            </a:r>
          </a:p>
          <a:p>
            <a:r>
              <a:rPr lang="en-US" sz="2400" b="1" dirty="0" smtClean="0"/>
              <a:t> </a:t>
            </a:r>
            <a:r>
              <a:rPr lang="en-US" sz="2400" b="1" dirty="0"/>
              <a:t>Chest radiograph and echocardiogram when pleural or pericardial effusion is suspected</a:t>
            </a:r>
          </a:p>
        </p:txBody>
      </p:sp>
    </p:spTree>
    <p:extLst>
      <p:ext uri="{BB962C8B-B14F-4D97-AF65-F5344CB8AC3E}">
        <p14:creationId xmlns:p14="http://schemas.microsoft.com/office/powerpoint/2010/main" val="69970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7620000" cy="5708104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Clinical evidence of resolution includes</a:t>
            </a:r>
            <a:r>
              <a:rPr lang="en-US" sz="3600" b="1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3200" b="1" dirty="0"/>
              <a:t>Normalization of hematocrit</a:t>
            </a:r>
          </a:p>
          <a:p>
            <a:r>
              <a:rPr lang="en-US" sz="3200" b="1" dirty="0" smtClean="0"/>
              <a:t> </a:t>
            </a:r>
            <a:r>
              <a:rPr lang="en-US" sz="3200" b="1" dirty="0"/>
              <a:t>Progressive reduction of ascites on ultrasound</a:t>
            </a:r>
          </a:p>
          <a:p>
            <a:r>
              <a:rPr lang="en-US" sz="3200" b="1" dirty="0" smtClean="0"/>
              <a:t> </a:t>
            </a:r>
            <a:r>
              <a:rPr lang="en-US" sz="3200" b="1" dirty="0"/>
              <a:t>Alleviation of clinical symptoms</a:t>
            </a:r>
          </a:p>
        </p:txBody>
      </p:sp>
    </p:spTree>
    <p:extLst>
      <p:ext uri="{BB962C8B-B14F-4D97-AF65-F5344CB8AC3E}">
        <p14:creationId xmlns:p14="http://schemas.microsoft.com/office/powerpoint/2010/main" val="252990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620713"/>
            <a:ext cx="7620000" cy="5780087"/>
          </a:xfrm>
        </p:spPr>
        <p:txBody>
          <a:bodyPr>
            <a:normAutofit/>
          </a:bodyPr>
          <a:lstStyle/>
          <a:p>
            <a:r>
              <a:rPr lang="en-US" sz="3200" b="1" dirty="0"/>
              <a:t>If pregnancy occurs, resolution may take </a:t>
            </a:r>
            <a:r>
              <a:rPr lang="en-US" sz="3200" b="1" dirty="0" smtClean="0"/>
              <a:t>longer</a:t>
            </a:r>
          </a:p>
          <a:p>
            <a:r>
              <a:rPr lang="en-US" sz="3200" b="1" dirty="0"/>
              <a:t>OHSS pregnancies had a higher rate of miscarriage and later complications, such as gestational diabetes and </a:t>
            </a:r>
            <a:r>
              <a:rPr lang="en-US" sz="3200" b="1" dirty="0" smtClean="0"/>
              <a:t>pregnancy-associated hypertension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60987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sz="3200" b="1" dirty="0">
                <a:solidFill>
                  <a:srgbClr val="FF0000"/>
                </a:solidFill>
              </a:rPr>
              <a:t>Prevention of </a:t>
            </a:r>
            <a:r>
              <a:rPr lang="en-US" sz="3200" b="1" dirty="0" smtClean="0">
                <a:solidFill>
                  <a:srgbClr val="FF0000"/>
                </a:solidFill>
              </a:rPr>
              <a:t>OHSSS:</a:t>
            </a:r>
          </a:p>
          <a:p>
            <a:r>
              <a:rPr lang="en-US" sz="2600" b="1" dirty="0"/>
              <a:t>Recognition of risk factors for </a:t>
            </a:r>
            <a:r>
              <a:rPr lang="en-US" sz="2600" b="1" dirty="0" smtClean="0"/>
              <a:t>OHSS</a:t>
            </a:r>
          </a:p>
          <a:p>
            <a:r>
              <a:rPr lang="en-US" sz="2600" b="1" dirty="0"/>
              <a:t>Extensive clinical experience with drugs used for ovarian </a:t>
            </a:r>
            <a:r>
              <a:rPr lang="en-US" sz="2600" b="1" dirty="0" smtClean="0"/>
              <a:t>stimulation</a:t>
            </a:r>
          </a:p>
          <a:p>
            <a:r>
              <a:rPr lang="en-US" sz="2600" b="1" dirty="0"/>
              <a:t>Use of individualized ovarian stimulation regimens for assisted reproduction, using the minimum dose and duration of </a:t>
            </a:r>
            <a:r>
              <a:rPr lang="en-US" sz="2600" b="1" dirty="0" smtClean="0"/>
              <a:t>gonadotropin therapy </a:t>
            </a:r>
            <a:r>
              <a:rPr lang="en-US" sz="2600" b="1" dirty="0"/>
              <a:t>necessary to achieve the treatment </a:t>
            </a:r>
            <a:r>
              <a:rPr lang="en-US" sz="2600" b="1" dirty="0" smtClean="0"/>
              <a:t>goal</a:t>
            </a:r>
          </a:p>
          <a:p>
            <a:r>
              <a:rPr lang="en-US" sz="2600" b="1" dirty="0"/>
              <a:t>Modifying treatment when indicators for increasing </a:t>
            </a:r>
            <a:r>
              <a:rPr lang="en-US" sz="2600" b="1" dirty="0" smtClean="0"/>
              <a:t> </a:t>
            </a:r>
            <a:r>
              <a:rPr lang="en-US" sz="2600" b="1" dirty="0"/>
              <a:t>OHSS risk develop</a:t>
            </a:r>
            <a:r>
              <a:rPr lang="en-US" sz="2600" b="1" dirty="0" smtClean="0"/>
              <a:t>:</a:t>
            </a:r>
          </a:p>
          <a:p>
            <a:r>
              <a:rPr lang="pt-BR" sz="2600" b="1" dirty="0"/>
              <a:t>Serum estradiol (E2) concentration &gt;3500 </a:t>
            </a:r>
            <a:r>
              <a:rPr lang="pt-BR" sz="2600" b="1" dirty="0" smtClean="0"/>
              <a:t>pg/Ml</a:t>
            </a:r>
          </a:p>
          <a:p>
            <a:r>
              <a:rPr lang="en-US" sz="2600" b="1" dirty="0"/>
              <a:t>Development of many intermediate-sized follicles (more </a:t>
            </a:r>
            <a:r>
              <a:rPr lang="en-US" sz="2600" b="1" dirty="0" smtClean="0"/>
              <a:t>than </a:t>
            </a:r>
            <a:r>
              <a:rPr lang="en-US" sz="2600" b="1" dirty="0"/>
              <a:t>20 follicles &gt;10 mm</a:t>
            </a:r>
            <a:r>
              <a:rPr lang="en-US" sz="2600" b="1" dirty="0" smtClean="0"/>
              <a:t>)</a:t>
            </a:r>
          </a:p>
          <a:p>
            <a:r>
              <a:rPr lang="en-US" sz="2600" b="1" dirty="0"/>
              <a:t>Using an alternative to standard-dose </a:t>
            </a:r>
            <a:r>
              <a:rPr lang="en-US" sz="2600" b="1" dirty="0" err="1"/>
              <a:t>hCG</a:t>
            </a:r>
            <a:r>
              <a:rPr lang="en-US" sz="2600" b="1" dirty="0"/>
              <a:t> for final oocyte maturation (lower dose </a:t>
            </a:r>
            <a:r>
              <a:rPr lang="en-US" sz="2600" b="1" dirty="0" err="1"/>
              <a:t>hCG</a:t>
            </a:r>
            <a:r>
              <a:rPr lang="en-US" sz="2600" b="1" dirty="0"/>
              <a:t> or gonadotropin-releasing hormone</a:t>
            </a:r>
          </a:p>
        </p:txBody>
      </p:sp>
    </p:spTree>
    <p:extLst>
      <p:ext uri="{BB962C8B-B14F-4D97-AF65-F5344CB8AC3E}">
        <p14:creationId xmlns:p14="http://schemas.microsoft.com/office/powerpoint/2010/main" val="85656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prevention</a:t>
            </a:r>
            <a:r>
              <a:rPr lang="en-US" sz="3600" b="1" dirty="0" smtClean="0">
                <a:solidFill>
                  <a:srgbClr val="FFC000"/>
                </a:solidFill>
              </a:rPr>
              <a:t> </a:t>
            </a:r>
          </a:p>
          <a:p>
            <a:r>
              <a:rPr lang="en-US" sz="3200" b="1" dirty="0" smtClean="0"/>
              <a:t>Insulin-sensitizing agents</a:t>
            </a:r>
          </a:p>
          <a:p>
            <a:r>
              <a:rPr lang="en-US" sz="3200" b="1" dirty="0" smtClean="0"/>
              <a:t>Reducing dose of gonadotropins</a:t>
            </a:r>
          </a:p>
          <a:p>
            <a:r>
              <a:rPr lang="en-US" sz="3200" b="1" dirty="0" smtClean="0"/>
              <a:t>GNRH antagonists protocols</a:t>
            </a:r>
          </a:p>
          <a:p>
            <a:r>
              <a:rPr lang="en-US" sz="3200" b="1" dirty="0" smtClean="0"/>
              <a:t>Low dose of HCG/RHCG/RLH</a:t>
            </a:r>
          </a:p>
          <a:p>
            <a:r>
              <a:rPr lang="en-US" sz="3200" b="1" dirty="0" smtClean="0"/>
              <a:t>alternative agents to </a:t>
            </a:r>
            <a:r>
              <a:rPr lang="en-US" sz="3200" b="1" dirty="0" err="1" smtClean="0"/>
              <a:t>hcg</a:t>
            </a:r>
            <a:endParaRPr lang="en-US" sz="3200" b="1" dirty="0" smtClean="0"/>
          </a:p>
          <a:p>
            <a:r>
              <a:rPr lang="en-US" sz="3200" b="1" dirty="0" smtClean="0"/>
              <a:t>Avoiding </a:t>
            </a:r>
            <a:r>
              <a:rPr lang="en-US" sz="3200" b="1" dirty="0" err="1" smtClean="0"/>
              <a:t>hcg</a:t>
            </a:r>
            <a:r>
              <a:rPr lang="en-US" sz="3200" b="1" dirty="0" smtClean="0"/>
              <a:t> for luteal support</a:t>
            </a:r>
          </a:p>
        </p:txBody>
      </p:sp>
    </p:spTree>
    <p:extLst>
      <p:ext uri="{BB962C8B-B14F-4D97-AF65-F5344CB8AC3E}">
        <p14:creationId xmlns:p14="http://schemas.microsoft.com/office/powerpoint/2010/main" val="316015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7609656" cy="5348064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prevention 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r>
              <a:rPr lang="en-US" sz="3200" b="1" dirty="0" smtClean="0"/>
              <a:t>Cycle cancellation</a:t>
            </a:r>
          </a:p>
          <a:p>
            <a:r>
              <a:rPr lang="en-US" sz="3200" b="1" dirty="0" smtClean="0"/>
              <a:t>Coasting</a:t>
            </a:r>
          </a:p>
          <a:p>
            <a:r>
              <a:rPr lang="en-US" sz="3200" b="1" dirty="0" smtClean="0"/>
              <a:t>Cryopreservation</a:t>
            </a:r>
          </a:p>
          <a:p>
            <a:r>
              <a:rPr lang="en-US" sz="3200" b="1" dirty="0" smtClean="0"/>
              <a:t>Dopamine agonist</a:t>
            </a:r>
          </a:p>
        </p:txBody>
      </p:sp>
    </p:spTree>
    <p:extLst>
      <p:ext uri="{BB962C8B-B14F-4D97-AF65-F5344CB8AC3E}">
        <p14:creationId xmlns:p14="http://schemas.microsoft.com/office/powerpoint/2010/main" val="1278477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Insulin-sensitizing </a:t>
            </a:r>
            <a:r>
              <a:rPr lang="en-US" sz="3600" b="1" dirty="0" smtClean="0">
                <a:solidFill>
                  <a:srgbClr val="FF0000"/>
                </a:solidFill>
              </a:rPr>
              <a:t>agents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  <a:p>
            <a:r>
              <a:rPr lang="en-US" sz="3200" b="1" dirty="0" smtClean="0"/>
              <a:t>Metformin treatment before or during ART cycles decreased the risk of OHSS in </a:t>
            </a:r>
            <a:r>
              <a:rPr lang="en-US" sz="3200" b="1" dirty="0" err="1" smtClean="0"/>
              <a:t>pcos</a:t>
            </a:r>
            <a:r>
              <a:rPr lang="en-US" sz="3200" b="1" dirty="0" smtClean="0"/>
              <a:t> women</a:t>
            </a:r>
            <a:endParaRPr lang="en-US" sz="3200" b="1" dirty="0"/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104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692150"/>
            <a:ext cx="7620000" cy="5708650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Reducing dose of </a:t>
            </a:r>
            <a:r>
              <a:rPr lang="en-US" sz="3600" b="1" dirty="0" smtClean="0">
                <a:solidFill>
                  <a:srgbClr val="FF0000"/>
                </a:solidFill>
              </a:rPr>
              <a:t>gonadotropins:</a:t>
            </a:r>
          </a:p>
          <a:p>
            <a:r>
              <a:rPr lang="en-US" sz="3200" b="1" dirty="0" smtClean="0"/>
              <a:t>Chronic low dose step up protocol results in better pregnancy rates with reduced incidence of OHSS compared to high dose regimens</a:t>
            </a:r>
            <a:endParaRPr lang="en-US" sz="3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21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780112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GNRH antagonists </a:t>
            </a:r>
            <a:r>
              <a:rPr lang="en-US" sz="3600" b="1" dirty="0" smtClean="0">
                <a:solidFill>
                  <a:srgbClr val="FF0000"/>
                </a:solidFill>
              </a:rPr>
              <a:t>protocols</a:t>
            </a:r>
          </a:p>
          <a:p>
            <a:r>
              <a:rPr lang="en-US" sz="3200" b="1" dirty="0" smtClean="0"/>
              <a:t>The use of antagonist compared with long </a:t>
            </a:r>
            <a:r>
              <a:rPr lang="en-US" sz="3200" b="1" dirty="0" err="1" smtClean="0"/>
              <a:t>Gnrh</a:t>
            </a:r>
            <a:r>
              <a:rPr lang="en-US" sz="3200" b="1" dirty="0" smtClean="0"/>
              <a:t> agonist protocols was associated with a large reduction in OHSS and there was no evidence of </a:t>
            </a:r>
            <a:r>
              <a:rPr lang="en-US" sz="3200" b="1" dirty="0" err="1" smtClean="0"/>
              <a:t>adifference</a:t>
            </a:r>
            <a:r>
              <a:rPr lang="en-US" sz="3200" b="1" dirty="0" smtClean="0"/>
              <a:t> in live-birth rates</a:t>
            </a:r>
            <a:endParaRPr lang="en-US" sz="3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54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476672"/>
            <a:ext cx="7620000" cy="5880720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EPIDEMIOLOGY</a:t>
            </a:r>
          </a:p>
          <a:p>
            <a:r>
              <a:rPr lang="en-US" sz="3200" b="1" dirty="0" smtClean="0"/>
              <a:t>The frequency of OHSS depends upon the clinical setting(ovulation induction/ovarian stimulation followed by timed intercourse or IUI OR IVF)</a:t>
            </a:r>
          </a:p>
          <a:p>
            <a:r>
              <a:rPr lang="en-US" sz="3200" b="1" dirty="0" smtClean="0"/>
              <a:t>Ovulation is induced with clomiphene or aromatase inhibitors or IUI             mild OHSS</a:t>
            </a:r>
          </a:p>
          <a:p>
            <a:r>
              <a:rPr lang="en-US" sz="3200" b="1" dirty="0" smtClean="0"/>
              <a:t>Mild            :8%</a:t>
            </a:r>
          </a:p>
          <a:p>
            <a:r>
              <a:rPr lang="en-US" sz="3200" b="1" dirty="0" smtClean="0"/>
              <a:t>Mod             :3-6%</a:t>
            </a:r>
          </a:p>
          <a:p>
            <a:r>
              <a:rPr lang="en-US" sz="3200" b="1" dirty="0" smtClean="0"/>
              <a:t>Severe         :0/2-1%</a:t>
            </a:r>
          </a:p>
        </p:txBody>
      </p:sp>
      <p:sp>
        <p:nvSpPr>
          <p:cNvPr id="2" name="Right Arrow 1"/>
          <p:cNvSpPr/>
          <p:nvPr/>
        </p:nvSpPr>
        <p:spPr>
          <a:xfrm>
            <a:off x="5556019" y="372841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95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7620000" cy="5808712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Low dose of </a:t>
            </a:r>
            <a:r>
              <a:rPr lang="en-US" sz="3600" b="1" dirty="0" smtClean="0">
                <a:solidFill>
                  <a:srgbClr val="FF0000"/>
                </a:solidFill>
              </a:rPr>
              <a:t>HCG/RHCG/RLH</a:t>
            </a:r>
          </a:p>
          <a:p>
            <a:endParaRPr lang="en-US" dirty="0"/>
          </a:p>
          <a:p>
            <a:r>
              <a:rPr lang="en-US" sz="3200" b="1" dirty="0" smtClean="0"/>
              <a:t>The trigger of oocyte maturation with low dose of </a:t>
            </a:r>
            <a:r>
              <a:rPr lang="en-US" sz="3200" b="1" dirty="0" err="1" smtClean="0"/>
              <a:t>hcg</a:t>
            </a:r>
            <a:r>
              <a:rPr lang="en-US" sz="3200" b="1" dirty="0" smtClean="0"/>
              <a:t> in high risk patients reduces the risk of OHSS</a:t>
            </a:r>
          </a:p>
          <a:p>
            <a:r>
              <a:rPr lang="en-US" sz="3200" b="1" dirty="0" smtClean="0"/>
              <a:t>No evidence of difference between </a:t>
            </a:r>
            <a:r>
              <a:rPr lang="en-US" sz="3200" b="1" dirty="0" err="1" smtClean="0"/>
              <a:t>rhCG</a:t>
            </a:r>
            <a:r>
              <a:rPr lang="en-US" sz="3200" b="1" dirty="0" smtClean="0"/>
              <a:t> or </a:t>
            </a:r>
            <a:r>
              <a:rPr lang="en-US" sz="3200" b="1" dirty="0" err="1" smtClean="0"/>
              <a:t>rhLH</a:t>
            </a:r>
            <a:r>
              <a:rPr lang="en-US" sz="3200" b="1" dirty="0" smtClean="0"/>
              <a:t> and </a:t>
            </a:r>
            <a:r>
              <a:rPr lang="en-US" sz="3200" b="1" dirty="0" err="1" smtClean="0"/>
              <a:t>uhCG</a:t>
            </a:r>
            <a:r>
              <a:rPr lang="en-US" sz="3200" b="1" dirty="0" smtClean="0"/>
              <a:t> in achieving final follicular maturation with equivalent pregnancy rates and OHSS incidence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412824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8680"/>
            <a:ext cx="7620000" cy="5852120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GNRH AGONIST TRIGGER</a:t>
            </a:r>
          </a:p>
          <a:p>
            <a:r>
              <a:rPr lang="en-US" sz="2800" b="1" dirty="0" smtClean="0"/>
              <a:t>Use of </a:t>
            </a:r>
            <a:r>
              <a:rPr lang="en-US" sz="2800" b="1" dirty="0" err="1" smtClean="0"/>
              <a:t>gnrh</a:t>
            </a:r>
            <a:r>
              <a:rPr lang="en-US" sz="2800" b="1" dirty="0" smtClean="0"/>
              <a:t> agonist instead of HCG for trigger results in a lower incidence of OHSS but extremely high early pregnancy loss due to </a:t>
            </a:r>
            <a:r>
              <a:rPr lang="en-US" sz="2800" b="1" dirty="0" err="1" smtClean="0"/>
              <a:t>luteolysis</a:t>
            </a:r>
            <a:r>
              <a:rPr lang="en-US" sz="2800" b="1" dirty="0" smtClean="0"/>
              <a:t> </a:t>
            </a:r>
          </a:p>
          <a:p>
            <a:r>
              <a:rPr lang="en-US" sz="2800" b="1" dirty="0"/>
              <a:t>Women at high risk for OHSS (development of multiple follicles during ovarian stimulation [&gt;20 follicles ,</a:t>
            </a:r>
            <a:r>
              <a:rPr lang="en-US" sz="2800" b="1" dirty="0" smtClean="0"/>
              <a:t>over </a:t>
            </a:r>
            <a:r>
              <a:rPr lang="en-US" sz="2800" b="1" dirty="0"/>
              <a:t>10 </a:t>
            </a:r>
            <a:r>
              <a:rPr lang="en-US" sz="2800" b="1" dirty="0" smtClean="0"/>
              <a:t>mm</a:t>
            </a:r>
          </a:p>
          <a:p>
            <a:r>
              <a:rPr lang="en-US" sz="2800" b="1" dirty="0"/>
              <a:t>Women undergoing ovarian stimulation who plan to donate oocytes to </a:t>
            </a:r>
            <a:r>
              <a:rPr lang="en-US" sz="2800" b="1" dirty="0" smtClean="0"/>
              <a:t>recipients</a:t>
            </a:r>
          </a:p>
          <a:p>
            <a:r>
              <a:rPr lang="en-US" sz="2800" b="1" dirty="0"/>
              <a:t>women planning to freeze their oocytes or embryos for future use</a:t>
            </a:r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94298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7620000" cy="5996136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Avoiding HCG FOR LUTEAL PHASE SUPPORT</a:t>
            </a:r>
          </a:p>
          <a:p>
            <a:r>
              <a:rPr lang="en-US" sz="3200" b="1" dirty="0" smtClean="0"/>
              <a:t>Progesterone ,</a:t>
            </a:r>
            <a:r>
              <a:rPr lang="en-US" sz="3200" b="1" dirty="0" err="1" smtClean="0"/>
              <a:t>hcg,or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gnrh</a:t>
            </a:r>
            <a:r>
              <a:rPr lang="en-US" sz="3200" b="1" dirty="0" smtClean="0"/>
              <a:t> agonists are used for </a:t>
            </a:r>
            <a:r>
              <a:rPr lang="en-US" sz="3200" b="1" dirty="0" err="1" smtClean="0"/>
              <a:t>lps</a:t>
            </a:r>
            <a:r>
              <a:rPr lang="en-US" sz="3200" b="1" dirty="0" smtClean="0"/>
              <a:t> but use of </a:t>
            </a:r>
            <a:r>
              <a:rPr lang="en-US" sz="3200" b="1" dirty="0" err="1" smtClean="0"/>
              <a:t>hcg</a:t>
            </a:r>
            <a:r>
              <a:rPr lang="en-US" sz="3200" b="1" dirty="0" smtClean="0"/>
              <a:t> was linked to significantly higher risk of OHSS</a:t>
            </a:r>
          </a:p>
          <a:p>
            <a:r>
              <a:rPr lang="en-US" sz="3200" b="1" dirty="0" smtClean="0"/>
              <a:t>Progesterone seems to be the best option as </a:t>
            </a:r>
            <a:r>
              <a:rPr lang="en-US" sz="3200" b="1" dirty="0" err="1" smtClean="0"/>
              <a:t>lps</a:t>
            </a:r>
            <a:r>
              <a:rPr lang="en-US" sz="3200" b="1" dirty="0" smtClean="0"/>
              <a:t> in high risk patients with out the risk of OHSS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25603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780112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CANCELLATION</a:t>
            </a:r>
          </a:p>
          <a:p>
            <a:r>
              <a:rPr lang="en-US" sz="3200" b="1" dirty="0" smtClean="0"/>
              <a:t>CYCLE cancellation before administration of </a:t>
            </a:r>
            <a:r>
              <a:rPr lang="en-US" sz="3200" b="1" dirty="0" err="1" smtClean="0"/>
              <a:t>hcg</a:t>
            </a:r>
            <a:r>
              <a:rPr lang="en-US" sz="3200" b="1" dirty="0" smtClean="0"/>
              <a:t> is an effective strategy for the prevention of OHSS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303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COASTING</a:t>
            </a:r>
            <a:r>
              <a:rPr lang="en-US" dirty="0" smtClean="0"/>
              <a:t> </a:t>
            </a:r>
          </a:p>
          <a:p>
            <a:r>
              <a:rPr lang="en-US" sz="3200" b="1" dirty="0" smtClean="0"/>
              <a:t>Coasting involves withholding further gonadotropin stimulation &amp;delaying </a:t>
            </a:r>
            <a:r>
              <a:rPr lang="en-US" sz="3200" b="1" dirty="0" err="1" smtClean="0"/>
              <a:t>hcg</a:t>
            </a:r>
            <a:r>
              <a:rPr lang="en-US" sz="3200" b="1" dirty="0" smtClean="0"/>
              <a:t> administration until E2levels plateau or decrease significantly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06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780112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CRYOPRESERVATION</a:t>
            </a:r>
          </a:p>
          <a:p>
            <a:pPr marL="114300" indent="0">
              <a:buNone/>
            </a:pPr>
            <a:r>
              <a:rPr lang="en-US" sz="3200" b="1" dirty="0" smtClean="0"/>
              <a:t>CRYOPRESERVATION involves freezing of all embryos to be thawed &amp;implanted at a later date</a:t>
            </a:r>
          </a:p>
          <a:p>
            <a:pPr marL="11430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54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780112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DOPAMIN  AGONIST</a:t>
            </a:r>
          </a:p>
          <a:p>
            <a:r>
              <a:rPr lang="en-US" sz="2800" b="1" dirty="0"/>
              <a:t>We suggest dopamine agonist administration in women at high risk for </a:t>
            </a:r>
            <a:r>
              <a:rPr lang="en-US" sz="2800" b="1" dirty="0" smtClean="0"/>
              <a:t>OHSS</a:t>
            </a:r>
          </a:p>
          <a:p>
            <a:r>
              <a:rPr lang="en-US" sz="2800" b="1" dirty="0"/>
              <a:t>Dopamine agonists inhibit </a:t>
            </a:r>
            <a:r>
              <a:rPr lang="en-US" sz="2800" b="1" dirty="0" smtClean="0"/>
              <a:t>VEGF receptor </a:t>
            </a:r>
            <a:r>
              <a:rPr lang="en-US" sz="2800" b="1" dirty="0"/>
              <a:t>phosphorylation and thereby decrease vascular </a:t>
            </a:r>
            <a:r>
              <a:rPr lang="en-US" sz="2800" b="1" dirty="0" smtClean="0"/>
              <a:t>permeability</a:t>
            </a:r>
          </a:p>
          <a:p>
            <a:r>
              <a:rPr lang="en-US" sz="2800" b="1" dirty="0" err="1" smtClean="0"/>
              <a:t>Cabergoline</a:t>
            </a:r>
            <a:r>
              <a:rPr lang="en-US" sz="2800" b="1" dirty="0" smtClean="0"/>
              <a:t> (0.5 </a:t>
            </a:r>
            <a:r>
              <a:rPr lang="en-US" sz="2800" b="1" dirty="0"/>
              <a:t>mg daily beginning on the day of </a:t>
            </a:r>
            <a:r>
              <a:rPr lang="en-US" sz="2800" b="1" dirty="0" err="1"/>
              <a:t>hCG</a:t>
            </a:r>
            <a:r>
              <a:rPr lang="en-US" sz="2800" b="1" dirty="0"/>
              <a:t> </a:t>
            </a:r>
            <a:r>
              <a:rPr lang="en-US" sz="2800" b="1" dirty="0" smtClean="0"/>
              <a:t>administration)</a:t>
            </a:r>
          </a:p>
          <a:p>
            <a:r>
              <a:rPr lang="en-US" sz="2800" b="1" dirty="0" err="1" smtClean="0"/>
              <a:t>Quinagolide</a:t>
            </a:r>
            <a:r>
              <a:rPr lang="en-US" sz="2800" b="1" dirty="0" smtClean="0"/>
              <a:t>   – , </a:t>
            </a:r>
            <a:r>
              <a:rPr lang="en-US" sz="2800" b="1" dirty="0"/>
              <a:t>another dopamine agonist, appears to reduce the risk of early onset severe OHSS</a:t>
            </a:r>
            <a:r>
              <a:rPr lang="en-US" sz="2800" b="1" dirty="0" smtClean="0"/>
              <a:t>.(</a:t>
            </a:r>
            <a:r>
              <a:rPr lang="en-US" sz="2800" b="1" dirty="0"/>
              <a:t>50, 100, or 200 mcg/day beginning on the </a:t>
            </a:r>
            <a:r>
              <a:rPr lang="en-US" sz="2800" b="1" dirty="0" smtClean="0"/>
              <a:t>day)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6945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RECOMMENDED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/>
              <a:t>Metformin co-treatment in </a:t>
            </a:r>
            <a:r>
              <a:rPr lang="en-US" sz="3200" b="1" dirty="0" err="1" smtClean="0"/>
              <a:t>pcos</a:t>
            </a:r>
            <a:endParaRPr lang="en-US" sz="3200" b="1" dirty="0" smtClean="0"/>
          </a:p>
          <a:p>
            <a:r>
              <a:rPr lang="en-US" sz="3200" b="1" dirty="0" err="1" smtClean="0"/>
              <a:t>Gnrh</a:t>
            </a:r>
            <a:r>
              <a:rPr lang="en-US" sz="3200" b="1" dirty="0" smtClean="0"/>
              <a:t> antagonist protocol</a:t>
            </a:r>
          </a:p>
          <a:p>
            <a:r>
              <a:rPr lang="en-US" sz="3200" b="1" dirty="0" err="1" smtClean="0"/>
              <a:t>Gnrh</a:t>
            </a:r>
            <a:r>
              <a:rPr lang="en-US" sz="3200" b="1" dirty="0" smtClean="0"/>
              <a:t> agonist trigger </a:t>
            </a:r>
          </a:p>
          <a:p>
            <a:r>
              <a:rPr lang="en-US" sz="3200" b="1" dirty="0" smtClean="0"/>
              <a:t>Avoiding </a:t>
            </a:r>
            <a:r>
              <a:rPr lang="en-US" sz="3200" b="1" dirty="0" err="1" smtClean="0"/>
              <a:t>hcg</a:t>
            </a:r>
            <a:r>
              <a:rPr lang="en-US" sz="3200" b="1" dirty="0" smtClean="0"/>
              <a:t> for luteal support</a:t>
            </a:r>
          </a:p>
          <a:p>
            <a:r>
              <a:rPr lang="en-US" sz="3200" b="1" dirty="0" err="1" smtClean="0"/>
              <a:t>Dopamin</a:t>
            </a:r>
            <a:r>
              <a:rPr lang="en-US" sz="3200" b="1" dirty="0" smtClean="0"/>
              <a:t> agonists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76243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64904"/>
            <a:ext cx="7620000" cy="295232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en-US" sz="7200" b="1" dirty="0" smtClean="0">
                <a:solidFill>
                  <a:srgbClr val="FF0000"/>
                </a:solidFill>
              </a:rPr>
              <a:t>Thank you</a:t>
            </a:r>
            <a:endParaRPr lang="en-US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938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78011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ETIOLOGY</a:t>
            </a:r>
          </a:p>
          <a:p>
            <a:pPr marL="114300" indent="0">
              <a:buNone/>
            </a:pPr>
            <a:endParaRPr lang="en-US" sz="3600" b="1" dirty="0">
              <a:solidFill>
                <a:srgbClr val="FFC000"/>
              </a:solidFill>
            </a:endParaRPr>
          </a:p>
        </p:txBody>
      </p:sp>
      <p:pic>
        <p:nvPicPr>
          <p:cNvPr id="1027" name="Picture 3" descr="C:\Users\swb\Desktop\۲۰۱۹-۰۵-۳۱ ۰۱.۳۸.۲۹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28800"/>
            <a:ext cx="5904657" cy="4681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8339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7620000" cy="5780112"/>
          </a:xfrm>
        </p:spPr>
        <p:txBody>
          <a:bodyPr/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PATHOGENESIS </a:t>
            </a:r>
          </a:p>
          <a:p>
            <a:r>
              <a:rPr lang="en-US" sz="2800" b="1" dirty="0" smtClean="0"/>
              <a:t>In the spontaneous ovulatory cycle ,hypothalamic-pituitary –ovarian feedback mechanisms limit follicle recruitment to a small number of early antral  follicles ,followed  by selection of a single dominant follicle that ovulates in response to the  </a:t>
            </a:r>
            <a:r>
              <a:rPr lang="en-US" sz="2800" b="1" dirty="0" err="1" smtClean="0"/>
              <a:t>midcycle</a:t>
            </a:r>
            <a:r>
              <a:rPr lang="en-US" sz="2800" b="1" dirty="0" smtClean="0"/>
              <a:t>  luteinizing hormone(LH)surge .OHSS occurs when the equilibrium established by feedback mechanism  seen in the normal menstrual cycle is by the administration of exogenous gonadotropin  by HCG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5595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692696"/>
            <a:ext cx="7620000" cy="580871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PATHOGENESIS</a:t>
            </a:r>
          </a:p>
          <a:p>
            <a:pPr marL="114300" indent="0">
              <a:buNone/>
            </a:pPr>
            <a:endParaRPr lang="en-US" sz="3600" b="1" dirty="0">
              <a:solidFill>
                <a:srgbClr val="FFC000"/>
              </a:solidFill>
            </a:endParaRPr>
          </a:p>
        </p:txBody>
      </p:sp>
      <p:pic>
        <p:nvPicPr>
          <p:cNvPr id="2050" name="Picture 2" descr="C:\Users\swb\Desktop\۲۰۱۹-۰۵-۳۱ ۰۱.۳۷.۵۴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40768"/>
            <a:ext cx="7560840" cy="5066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0866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6672"/>
            <a:ext cx="7620000" cy="5924128"/>
          </a:xfrm>
        </p:spPr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en-US" sz="3200" b="1" dirty="0" smtClean="0">
                <a:solidFill>
                  <a:srgbClr val="FF0000"/>
                </a:solidFill>
              </a:rPr>
              <a:t>OHSS typically occurs in the setting of : </a:t>
            </a:r>
          </a:p>
          <a:p>
            <a:r>
              <a:rPr lang="en-US" sz="2800" b="1" dirty="0" smtClean="0"/>
              <a:t>Ovarian stimulation with gonadotropins with an exuberant ovarian response ,evidenced by multiple follicular development , high serum estradiol concentrations , and ovarian enlargement by the end of stimulation.</a:t>
            </a:r>
          </a:p>
          <a:p>
            <a:r>
              <a:rPr lang="en-US" sz="2800" b="1" dirty="0" smtClean="0"/>
              <a:t>Use of exogenous HCG to trigger the final steps of oocyte maturation </a:t>
            </a:r>
          </a:p>
          <a:p>
            <a:r>
              <a:rPr lang="en-US" sz="2800" b="1" dirty="0" smtClean="0"/>
              <a:t>Production and release of vasoactive substances by </a:t>
            </a:r>
            <a:r>
              <a:rPr lang="en-US" sz="2800" b="1" dirty="0" err="1" smtClean="0"/>
              <a:t>granulosa</a:t>
            </a:r>
            <a:r>
              <a:rPr lang="en-US" sz="2800" b="1" dirty="0" smtClean="0"/>
              <a:t> /luteal cells </a:t>
            </a:r>
          </a:p>
          <a:p>
            <a:r>
              <a:rPr lang="en-US" sz="2800" b="1" dirty="0" smtClean="0"/>
              <a:t>Binding of the vasoactive substances to their receptors and of downstream  </a:t>
            </a:r>
            <a:r>
              <a:rPr lang="en-US" sz="2800" b="1" dirty="0" err="1" smtClean="0"/>
              <a:t>signalling</a:t>
            </a:r>
            <a:r>
              <a:rPr lang="en-US" sz="2800" b="1" dirty="0" smtClean="0"/>
              <a:t>  ,leading  to increased VEGF secretion from the ovary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617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548680"/>
            <a:ext cx="7620000" cy="5996136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Rare causes </a:t>
            </a:r>
          </a:p>
          <a:p>
            <a:r>
              <a:rPr lang="en-US" sz="3200" b="1" dirty="0" smtClean="0"/>
              <a:t>Mutations in the FSH receptor gene </a:t>
            </a:r>
          </a:p>
          <a:p>
            <a:r>
              <a:rPr lang="en-US" sz="3200" b="1" dirty="0" smtClean="0"/>
              <a:t>Abnormally high levels of HCG </a:t>
            </a:r>
          </a:p>
          <a:p>
            <a:r>
              <a:rPr lang="en-US" sz="3200" b="1" dirty="0" err="1" smtClean="0"/>
              <a:t>Gonadotroph</a:t>
            </a:r>
            <a:r>
              <a:rPr lang="en-US" sz="3200" b="1" dirty="0" smtClean="0"/>
              <a:t>  adenoma in a premenopausal woman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0886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782</TotalTime>
  <Words>1583</Words>
  <Application>Microsoft Office PowerPoint</Application>
  <PresentationFormat>On-screen Show (4:3)</PresentationFormat>
  <Paragraphs>224</Paragraphs>
  <Slides>48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52" baseType="lpstr">
      <vt:lpstr>Arial</vt:lpstr>
      <vt:lpstr>Calibri</vt:lpstr>
      <vt:lpstr>Cambria</vt:lpstr>
      <vt:lpstr>Adjacency</vt:lpstr>
      <vt:lpstr>Ovarian hyper stimulation syndrome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Differential diagnosis :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RECOMMENDED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Ovarian hyper stimulation syndrome</dc:title>
  <dc:creator>swb</dc:creator>
  <cp:lastModifiedBy>LEYLA AZAD</cp:lastModifiedBy>
  <cp:revision>101</cp:revision>
  <dcterms:created xsi:type="dcterms:W3CDTF">2019-05-28T13:34:22Z</dcterms:created>
  <dcterms:modified xsi:type="dcterms:W3CDTF">2020-04-19T06:54:38Z</dcterms:modified>
</cp:coreProperties>
</file>