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286" r:id="rId35"/>
    <p:sldId id="292" r:id="rId3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385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563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89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7626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371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0463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890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61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576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28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569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664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68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22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279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506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E659-81BC-4061-A4D6-A12F454AFC20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49167F-DF67-4A40-86D6-A6BCB1A45E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247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Neonatal Necrotizing </a:t>
            </a:r>
            <a:r>
              <a:rPr lang="en-US" dirty="0" err="1"/>
              <a:t>Enterocolitis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218814"/>
            <a:ext cx="8915399" cy="112628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DR    </a:t>
            </a:r>
            <a:r>
              <a:rPr lang="en-US" sz="2400" dirty="0" err="1" smtClean="0"/>
              <a:t>F.Palizban</a:t>
            </a:r>
            <a:r>
              <a:rPr lang="en-US" sz="2400" dirty="0" smtClean="0"/>
              <a:t>   </a:t>
            </a:r>
            <a:endParaRPr lang="fa-IR" sz="2400" dirty="0" smtClean="0"/>
          </a:p>
        </p:txBody>
      </p:sp>
    </p:spTree>
    <p:extLst>
      <p:ext uri="{BB962C8B-B14F-4D97-AF65-F5344CB8AC3E}">
        <p14:creationId xmlns:p14="http://schemas.microsoft.com/office/powerpoint/2010/main" val="17038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3503" y="1145628"/>
            <a:ext cx="78932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Laboratory changes are notable for </a:t>
            </a:r>
          </a:p>
          <a:p>
            <a:endParaRPr lang="en-US" sz="3200" dirty="0"/>
          </a:p>
          <a:p>
            <a:r>
              <a:rPr lang="en-US" sz="3200" dirty="0" err="1" smtClean="0"/>
              <a:t>neutropenia,thrombocytopenia</a:t>
            </a:r>
            <a:r>
              <a:rPr lang="en-US" sz="3200" dirty="0" smtClean="0"/>
              <a:t>, and </a:t>
            </a:r>
          </a:p>
          <a:p>
            <a:endParaRPr lang="en-US" sz="3200" dirty="0"/>
          </a:p>
          <a:p>
            <a:r>
              <a:rPr lang="en-US" sz="3200" dirty="0" smtClean="0"/>
              <a:t>metabolic acidosis. Blood may</a:t>
            </a:r>
          </a:p>
          <a:p>
            <a:endParaRPr lang="en-US" sz="3200" dirty="0" smtClean="0"/>
          </a:p>
          <a:p>
            <a:r>
              <a:rPr lang="en-US" sz="3200" dirty="0" smtClean="0"/>
              <a:t>be noticed in gastric contents and or </a:t>
            </a:r>
          </a:p>
          <a:p>
            <a:endParaRPr lang="en-US" sz="3200" dirty="0"/>
          </a:p>
          <a:p>
            <a:r>
              <a:rPr lang="en-US" sz="3200" dirty="0" smtClean="0"/>
              <a:t>stool.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33773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0951" y="1261241"/>
            <a:ext cx="84608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Stage I: </a:t>
            </a:r>
          </a:p>
          <a:p>
            <a:endParaRPr lang="en-US" sz="3200" dirty="0" smtClean="0"/>
          </a:p>
          <a:p>
            <a:r>
              <a:rPr lang="en-US" sz="3200" dirty="0" smtClean="0"/>
              <a:t>Consists of a combination of highly </a:t>
            </a:r>
          </a:p>
          <a:p>
            <a:endParaRPr lang="en-US" sz="3200" dirty="0"/>
          </a:p>
          <a:p>
            <a:r>
              <a:rPr lang="en-US" sz="3200" dirty="0" smtClean="0"/>
              <a:t>nonspecific findings. It significantly</a:t>
            </a:r>
          </a:p>
          <a:p>
            <a:endParaRPr lang="en-US" sz="3200" dirty="0" smtClean="0"/>
          </a:p>
          <a:p>
            <a:r>
              <a:rPr lang="en-US" sz="3200" dirty="0" smtClean="0"/>
              <a:t>distorts the incidence of NEC.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0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8703" y="1103586"/>
            <a:ext cx="9070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Pneumatosis</a:t>
            </a:r>
            <a:r>
              <a:rPr lang="en-US" sz="3200" dirty="0" smtClean="0"/>
              <a:t> </a:t>
            </a:r>
            <a:r>
              <a:rPr lang="en-US" sz="3200" dirty="0" err="1" smtClean="0"/>
              <a:t>intestinalis,a</a:t>
            </a:r>
            <a:r>
              <a:rPr lang="en-US" sz="3200" dirty="0" smtClean="0"/>
              <a:t> hallmark of Stage II </a:t>
            </a:r>
          </a:p>
          <a:p>
            <a:endParaRPr lang="en-US" sz="3200" dirty="0"/>
          </a:p>
          <a:p>
            <a:r>
              <a:rPr lang="en-US" sz="3200" dirty="0" smtClean="0"/>
              <a:t>disease, may be hard to find on radiographs. </a:t>
            </a:r>
          </a:p>
          <a:p>
            <a:endParaRPr lang="en-US" sz="3200" dirty="0"/>
          </a:p>
          <a:p>
            <a:r>
              <a:rPr lang="en-US" sz="3200" dirty="0" smtClean="0"/>
              <a:t>Additionally, presence of heterogeneously</a:t>
            </a:r>
          </a:p>
          <a:p>
            <a:endParaRPr lang="en-US" sz="3200" dirty="0" smtClean="0"/>
          </a:p>
          <a:p>
            <a:r>
              <a:rPr lang="en-US" sz="3200" dirty="0" smtClean="0"/>
              <a:t>appearing intestinal stool content may be </a:t>
            </a:r>
          </a:p>
          <a:p>
            <a:endParaRPr lang="en-US" sz="3200" dirty="0"/>
          </a:p>
          <a:p>
            <a:r>
              <a:rPr lang="en-US" sz="3200" dirty="0" smtClean="0"/>
              <a:t>Misinterpreted as </a:t>
            </a:r>
            <a:r>
              <a:rPr lang="en-US" sz="3200" dirty="0" err="1" smtClean="0"/>
              <a:t>pneumatosis</a:t>
            </a:r>
            <a:r>
              <a:rPr lang="en-US" sz="3200" dirty="0" smtClean="0"/>
              <a:t> </a:t>
            </a:r>
            <a:r>
              <a:rPr lang="en-US" sz="3200" dirty="0" err="1" smtClean="0"/>
              <a:t>intestinalis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8227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9931" y="1713187"/>
            <a:ext cx="6674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 hallmark of stage III is </a:t>
            </a:r>
          </a:p>
          <a:p>
            <a:endParaRPr lang="en-US" sz="3200" dirty="0"/>
          </a:p>
          <a:p>
            <a:r>
              <a:rPr lang="en-US" sz="3200" dirty="0" smtClean="0"/>
              <a:t>perforated viscus with free </a:t>
            </a:r>
          </a:p>
          <a:p>
            <a:endParaRPr lang="en-US" sz="3200" dirty="0"/>
          </a:p>
          <a:p>
            <a:r>
              <a:rPr lang="en-US" sz="3200" dirty="0" smtClean="0"/>
              <a:t>intraperitoneal air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669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5545" y="1460938"/>
            <a:ext cx="88181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Radiologic signs used to diagnose NEC </a:t>
            </a:r>
          </a:p>
          <a:p>
            <a:endParaRPr lang="en-US" sz="3200" dirty="0"/>
          </a:p>
          <a:p>
            <a:r>
              <a:rPr lang="en-US" sz="3200" dirty="0" smtClean="0"/>
              <a:t>include </a:t>
            </a:r>
            <a:r>
              <a:rPr lang="en-US" sz="3200" dirty="0" err="1" smtClean="0"/>
              <a:t>pneumatosis</a:t>
            </a:r>
            <a:r>
              <a:rPr lang="en-US" sz="3200" dirty="0"/>
              <a:t> </a:t>
            </a:r>
            <a:r>
              <a:rPr lang="en-US" sz="3200" dirty="0" err="1" smtClean="0"/>
              <a:t>intestinalis</a:t>
            </a:r>
            <a:r>
              <a:rPr lang="en-US" sz="3200" dirty="0" smtClean="0"/>
              <a:t> and portal </a:t>
            </a:r>
          </a:p>
          <a:p>
            <a:endParaRPr lang="en-US" sz="3200" dirty="0"/>
          </a:p>
          <a:p>
            <a:r>
              <a:rPr lang="en-US" sz="3200" dirty="0" smtClean="0"/>
              <a:t>venous gas , free intraperitoneal air, </a:t>
            </a:r>
          </a:p>
          <a:p>
            <a:endParaRPr lang="en-US" sz="3200" dirty="0"/>
          </a:p>
          <a:p>
            <a:r>
              <a:rPr lang="en-US" sz="3200" dirty="0" smtClean="0"/>
              <a:t>distended and fixed loops of bowel, and</a:t>
            </a:r>
          </a:p>
          <a:p>
            <a:endParaRPr lang="en-US" sz="3200" dirty="0" smtClean="0"/>
          </a:p>
          <a:p>
            <a:r>
              <a:rPr lang="en-US" sz="3200" dirty="0" smtClean="0"/>
              <a:t>a gasless abdomen.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1103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7325" y="1471449"/>
            <a:ext cx="8886496" cy="256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Abdominal ultrasound (US) may be emerging as an important imaging modality in evaluating infants with suspected NEC. Its advantages over x-ray are real-time imaging</a:t>
            </a:r>
            <a:endParaRPr lang="fa-IR" sz="3200" dirty="0"/>
          </a:p>
        </p:txBody>
      </p:sp>
      <p:sp>
        <p:nvSpPr>
          <p:cNvPr id="3" name="Rectangle 2"/>
          <p:cNvSpPr/>
          <p:nvPr/>
        </p:nvSpPr>
        <p:spPr>
          <a:xfrm>
            <a:off x="2107325" y="4037515"/>
            <a:ext cx="79563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detection of even minimal ascites, accurate detection of intestinal wall</a:t>
            </a:r>
          </a:p>
          <a:p>
            <a:r>
              <a:rPr lang="en-US" sz="3200" dirty="0" smtClean="0"/>
              <a:t>thickness, and perfusion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02677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577" y="155953"/>
            <a:ext cx="5126761" cy="670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8119" y="1209359"/>
            <a:ext cx="6395761" cy="443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6152" y="662152"/>
            <a:ext cx="4572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Treatment</a:t>
            </a:r>
            <a:endParaRPr lang="fa-IR" sz="4000" dirty="0"/>
          </a:p>
        </p:txBody>
      </p:sp>
      <p:sp>
        <p:nvSpPr>
          <p:cNvPr id="3" name="Rectangle 2"/>
          <p:cNvSpPr/>
          <p:nvPr/>
        </p:nvSpPr>
        <p:spPr>
          <a:xfrm>
            <a:off x="1618594" y="1370038"/>
            <a:ext cx="9827172" cy="5719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Supportive measures such as stopping </a:t>
            </a:r>
          </a:p>
          <a:p>
            <a:endParaRPr lang="en-US" sz="3200" dirty="0"/>
          </a:p>
          <a:p>
            <a:r>
              <a:rPr lang="en-US" sz="3200" dirty="0" smtClean="0"/>
              <a:t>enteral feedings, decompressing the GI </a:t>
            </a:r>
          </a:p>
          <a:p>
            <a:endParaRPr lang="en-US" sz="3200" dirty="0"/>
          </a:p>
          <a:p>
            <a:r>
              <a:rPr lang="en-US" sz="3200" dirty="0" smtClean="0"/>
              <a:t>tract, broad spectrum antibiotics, and </a:t>
            </a:r>
          </a:p>
          <a:p>
            <a:endParaRPr lang="en-US" sz="3200" dirty="0"/>
          </a:p>
          <a:p>
            <a:r>
              <a:rPr lang="en-US" sz="3200" dirty="0" smtClean="0"/>
              <a:t>correction of metabolic (acidosis) and </a:t>
            </a:r>
          </a:p>
          <a:p>
            <a:endParaRPr lang="en-US" sz="3200" dirty="0"/>
          </a:p>
          <a:p>
            <a:r>
              <a:rPr lang="en-US" sz="3200" dirty="0" smtClean="0"/>
              <a:t>hematologic (thrombocytopenia,</a:t>
            </a:r>
          </a:p>
          <a:p>
            <a:endParaRPr lang="en-US" sz="3200" dirty="0" smtClean="0"/>
          </a:p>
          <a:p>
            <a:r>
              <a:rPr lang="en-US" sz="3200" dirty="0" smtClean="0"/>
              <a:t>anemia) derangements.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125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993" y="861849"/>
            <a:ext cx="87446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Careful attention must be paid</a:t>
            </a:r>
          </a:p>
          <a:p>
            <a:endParaRPr lang="en-US" sz="3200" dirty="0" smtClean="0"/>
          </a:p>
          <a:p>
            <a:r>
              <a:rPr lang="en-US" sz="3200" dirty="0" smtClean="0"/>
              <a:t>to maintenance of normal cardiovascular </a:t>
            </a:r>
          </a:p>
          <a:p>
            <a:endParaRPr lang="en-US" sz="3200" dirty="0"/>
          </a:p>
          <a:p>
            <a:r>
              <a:rPr lang="en-US" sz="3200" dirty="0" smtClean="0"/>
              <a:t>and respiratory functions. This may include </a:t>
            </a:r>
          </a:p>
          <a:p>
            <a:endParaRPr lang="en-US" sz="3200" dirty="0"/>
          </a:p>
          <a:p>
            <a:r>
              <a:rPr lang="en-US" sz="3200" dirty="0" smtClean="0"/>
              <a:t>utilization of mechanical ventilation,</a:t>
            </a:r>
          </a:p>
          <a:p>
            <a:endParaRPr lang="en-US" sz="3200" dirty="0" smtClean="0"/>
          </a:p>
          <a:p>
            <a:r>
              <a:rPr lang="en-US" sz="3200" dirty="0" smtClean="0"/>
              <a:t>vasopressors, and fluid resuscitation.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9165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159" y="714704"/>
            <a:ext cx="91545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GaramondPro-Regular"/>
              </a:rPr>
              <a:t>Necrotizing </a:t>
            </a:r>
            <a:r>
              <a:rPr lang="en-US" sz="3200" dirty="0" err="1">
                <a:latin typeface="AGaramondPro-Regular"/>
              </a:rPr>
              <a:t>enterocolitis</a:t>
            </a:r>
            <a:r>
              <a:rPr lang="en-US" sz="3200" dirty="0">
                <a:latin typeface="AGaramondPro-Regular"/>
              </a:rPr>
              <a:t> (NEC) is a devastating </a:t>
            </a:r>
            <a:endParaRPr lang="en-US" sz="3200" dirty="0" smtClean="0">
              <a:latin typeface="AGaramondPro-Regular"/>
            </a:endParaRPr>
          </a:p>
          <a:p>
            <a:endParaRPr lang="en-US" sz="3200" dirty="0">
              <a:latin typeface="AGaramondPro-Regular"/>
            </a:endParaRPr>
          </a:p>
          <a:p>
            <a:r>
              <a:rPr lang="en-US" sz="3200" dirty="0" smtClean="0">
                <a:latin typeface="AGaramondPro-Regular"/>
              </a:rPr>
              <a:t>disease of </a:t>
            </a:r>
            <a:r>
              <a:rPr lang="en-US" sz="3200" dirty="0">
                <a:latin typeface="AGaramondPro-Regular"/>
              </a:rPr>
              <a:t>the gastrointestinal tract that affects </a:t>
            </a:r>
            <a:endParaRPr lang="en-US" sz="3200" dirty="0" smtClean="0">
              <a:latin typeface="AGaramondPro-Regular"/>
            </a:endParaRPr>
          </a:p>
          <a:p>
            <a:endParaRPr lang="en-US" sz="3200" dirty="0">
              <a:latin typeface="AGaramondPro-Regular"/>
            </a:endParaRPr>
          </a:p>
          <a:p>
            <a:r>
              <a:rPr lang="en-US" sz="3200" dirty="0" smtClean="0">
                <a:latin typeface="AGaramondPro-Regular"/>
              </a:rPr>
              <a:t>mostly premature infants</a:t>
            </a:r>
            <a:r>
              <a:rPr lang="en-US" sz="3200" dirty="0">
                <a:latin typeface="AGaramondPro-Regular"/>
              </a:rPr>
              <a:t>. It is the most significant </a:t>
            </a:r>
            <a:endParaRPr lang="en-US" sz="3200" dirty="0" smtClean="0">
              <a:latin typeface="AGaramondPro-Regular"/>
            </a:endParaRPr>
          </a:p>
          <a:p>
            <a:endParaRPr lang="en-US" sz="3200" dirty="0">
              <a:latin typeface="AGaramondPro-Regular"/>
            </a:endParaRPr>
          </a:p>
          <a:p>
            <a:r>
              <a:rPr lang="en-US" sz="3200" dirty="0" smtClean="0">
                <a:latin typeface="AGaramondPro-Regular"/>
              </a:rPr>
              <a:t>contributor </a:t>
            </a:r>
            <a:r>
              <a:rPr lang="en-US" sz="3200" dirty="0">
                <a:latin typeface="AGaramondPro-Regular"/>
              </a:rPr>
              <a:t>of </a:t>
            </a:r>
            <a:r>
              <a:rPr lang="en-US" sz="3200" dirty="0" smtClean="0">
                <a:latin typeface="AGaramondPro-Regular"/>
              </a:rPr>
              <a:t>gastrointestinal morbidity </a:t>
            </a:r>
            <a:r>
              <a:rPr lang="en-US" sz="3200" dirty="0">
                <a:latin typeface="AGaramondPro-Regular"/>
              </a:rPr>
              <a:t>and </a:t>
            </a:r>
            <a:endParaRPr lang="en-US" sz="3200" dirty="0" smtClean="0">
              <a:latin typeface="AGaramondPro-Regular"/>
            </a:endParaRPr>
          </a:p>
          <a:p>
            <a:endParaRPr lang="en-US" sz="3200" dirty="0">
              <a:latin typeface="AGaramondPro-Regular"/>
            </a:endParaRPr>
          </a:p>
          <a:p>
            <a:r>
              <a:rPr lang="en-US" sz="3200" dirty="0" smtClean="0">
                <a:latin typeface="AGaramondPro-Regular"/>
              </a:rPr>
              <a:t>mortality </a:t>
            </a:r>
            <a:r>
              <a:rPr lang="en-US" sz="3200" dirty="0">
                <a:latin typeface="AGaramondPro-Regular"/>
              </a:rPr>
              <a:t>in preterm infants</a:t>
            </a:r>
            <a:endParaRPr lang="fa-IR" sz="3200" dirty="0"/>
          </a:p>
        </p:txBody>
      </p:sp>
      <p:sp>
        <p:nvSpPr>
          <p:cNvPr id="3" name="Rectangle 2"/>
          <p:cNvSpPr/>
          <p:nvPr/>
        </p:nvSpPr>
        <p:spPr>
          <a:xfrm flipV="1">
            <a:off x="5872222" y="3890665"/>
            <a:ext cx="66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18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53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199" y="1208690"/>
            <a:ext cx="851337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Choice of antibiotics usually depends on practice in each individual unit, but in general consists of two </a:t>
            </a:r>
            <a:r>
              <a:rPr lang="en-US" sz="3200" dirty="0" err="1" smtClean="0"/>
              <a:t>broadspectrum</a:t>
            </a:r>
            <a:endParaRPr lang="en-US" sz="3200" dirty="0" smtClean="0"/>
          </a:p>
          <a:p>
            <a:r>
              <a:rPr lang="en-US" sz="3200" dirty="0" smtClean="0"/>
              <a:t>agents that cover intestinal microorganisms.</a:t>
            </a:r>
          </a:p>
          <a:p>
            <a:r>
              <a:rPr lang="en-US" sz="3200" dirty="0" smtClean="0"/>
              <a:t>Anaerobic coverage may be added as well.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06163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3917" y="1008993"/>
            <a:ext cx="81665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length of the antibiotic course usually ranges from 7-10</a:t>
            </a:r>
          </a:p>
          <a:p>
            <a:r>
              <a:rPr lang="en-US" sz="3200" dirty="0" smtClean="0"/>
              <a:t>days. The decision to stop or prolong antimicrobial therapy</a:t>
            </a:r>
          </a:p>
          <a:p>
            <a:r>
              <a:rPr lang="en-US" sz="3200" dirty="0" smtClean="0"/>
              <a:t>is usually guided by clinical status and nonspecific laboratory</a:t>
            </a:r>
          </a:p>
          <a:p>
            <a:r>
              <a:rPr lang="en-US" sz="3200" dirty="0" smtClean="0"/>
              <a:t>markers of inflammation such as C-reactive protein</a:t>
            </a:r>
          </a:p>
          <a:p>
            <a:r>
              <a:rPr lang="en-US" sz="3200" dirty="0" smtClean="0"/>
              <a:t>(CRP).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0427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034" y="1114097"/>
            <a:ext cx="62431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Surgical Management</a:t>
            </a:r>
            <a:endParaRPr lang="fa-IR" sz="4000" dirty="0"/>
          </a:p>
        </p:txBody>
      </p:sp>
      <p:sp>
        <p:nvSpPr>
          <p:cNvPr id="3" name="Rectangle 2"/>
          <p:cNvSpPr/>
          <p:nvPr/>
        </p:nvSpPr>
        <p:spPr>
          <a:xfrm>
            <a:off x="2690648" y="2427890"/>
            <a:ext cx="4814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Exploratory laparotomy</a:t>
            </a:r>
            <a:endParaRPr lang="fa-IR" sz="3200" dirty="0"/>
          </a:p>
        </p:txBody>
      </p:sp>
      <p:sp>
        <p:nvSpPr>
          <p:cNvPr id="5" name="Rectangle 4"/>
          <p:cNvSpPr/>
          <p:nvPr/>
        </p:nvSpPr>
        <p:spPr>
          <a:xfrm>
            <a:off x="2690648" y="3478924"/>
            <a:ext cx="589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Primary peritoneal drain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9599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5241" y="1408386"/>
            <a:ext cx="904940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studies showed no differences in survival,   </a:t>
            </a:r>
          </a:p>
          <a:p>
            <a:endParaRPr lang="en-US" sz="3200" dirty="0"/>
          </a:p>
          <a:p>
            <a:r>
              <a:rPr lang="en-US" sz="3200" dirty="0" smtClean="0"/>
              <a:t>length of hospital stay, and need for </a:t>
            </a:r>
          </a:p>
          <a:p>
            <a:endParaRPr lang="en-US" sz="3200" dirty="0"/>
          </a:p>
          <a:p>
            <a:r>
              <a:rPr lang="en-US" sz="3200" dirty="0" smtClean="0"/>
              <a:t>parenteral nutrition in </a:t>
            </a:r>
            <a:r>
              <a:rPr lang="en-US" sz="3200" dirty="0" err="1" smtClean="0"/>
              <a:t>ExLap</a:t>
            </a:r>
            <a:r>
              <a:rPr lang="en-US" sz="3200" dirty="0" smtClean="0"/>
              <a:t> vs.</a:t>
            </a:r>
          </a:p>
          <a:p>
            <a:endParaRPr lang="en-US" sz="3200" dirty="0" smtClean="0"/>
          </a:p>
          <a:p>
            <a:r>
              <a:rPr lang="en-US" sz="3200" dirty="0" smtClean="0"/>
              <a:t>PPD groups.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9658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4014" y="546538"/>
            <a:ext cx="42226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Outcomes</a:t>
            </a:r>
            <a:endParaRPr lang="fa-IR" sz="4000" dirty="0"/>
          </a:p>
        </p:txBody>
      </p:sp>
      <p:sp>
        <p:nvSpPr>
          <p:cNvPr id="3" name="Rectangle 2"/>
          <p:cNvSpPr/>
          <p:nvPr/>
        </p:nvSpPr>
        <p:spPr>
          <a:xfrm>
            <a:off x="2554014" y="1807779"/>
            <a:ext cx="820857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Mortality depends on</a:t>
            </a:r>
          </a:p>
          <a:p>
            <a:endParaRPr lang="en-US" sz="3200" dirty="0" smtClean="0"/>
          </a:p>
          <a:p>
            <a:r>
              <a:rPr lang="en-US" sz="3200" dirty="0" smtClean="0"/>
              <a:t>the gestational age, birth weight, extent </a:t>
            </a:r>
          </a:p>
          <a:p>
            <a:endParaRPr lang="en-US" sz="3200" dirty="0"/>
          </a:p>
          <a:p>
            <a:r>
              <a:rPr lang="en-US" sz="3200" dirty="0" smtClean="0"/>
              <a:t>of bowel involvement,</a:t>
            </a:r>
          </a:p>
          <a:p>
            <a:endParaRPr lang="en-US" sz="3200" dirty="0" smtClean="0"/>
          </a:p>
          <a:p>
            <a:r>
              <a:rPr lang="en-US" sz="3200" dirty="0" smtClean="0"/>
              <a:t>and the need for surgical intervention.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819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199" y="893380"/>
            <a:ext cx="81455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overall mortality due to NEC ranges </a:t>
            </a:r>
          </a:p>
          <a:p>
            <a:endParaRPr lang="en-US" sz="3200" dirty="0"/>
          </a:p>
          <a:p>
            <a:r>
              <a:rPr lang="en-US" sz="3200" dirty="0" smtClean="0"/>
              <a:t>from 20%-30%. In infants</a:t>
            </a:r>
          </a:p>
          <a:p>
            <a:endParaRPr lang="en-US" sz="3200" dirty="0" smtClean="0"/>
          </a:p>
          <a:p>
            <a:r>
              <a:rPr lang="en-US" sz="3200" dirty="0" smtClean="0"/>
              <a:t>who underwent surgery, the mortality </a:t>
            </a:r>
          </a:p>
          <a:p>
            <a:endParaRPr lang="en-US" sz="3200" dirty="0"/>
          </a:p>
          <a:p>
            <a:r>
              <a:rPr lang="en-US" sz="3200" dirty="0" smtClean="0"/>
              <a:t>rate is higher (35%) compared to infants </a:t>
            </a:r>
          </a:p>
          <a:p>
            <a:endParaRPr lang="en-US" sz="3200" dirty="0"/>
          </a:p>
          <a:p>
            <a:r>
              <a:rPr lang="en-US" sz="3200" dirty="0" smtClean="0"/>
              <a:t>who required only medical treatment</a:t>
            </a:r>
          </a:p>
          <a:p>
            <a:r>
              <a:rPr lang="en-US" sz="3200" dirty="0" smtClean="0"/>
              <a:t>(21%)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0673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3504" y="1261241"/>
            <a:ext cx="805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Survivors of NEC have an increase in </a:t>
            </a:r>
          </a:p>
          <a:p>
            <a:endParaRPr lang="en-US" sz="3200" dirty="0"/>
          </a:p>
          <a:p>
            <a:r>
              <a:rPr lang="en-US" sz="3200" dirty="0" smtClean="0"/>
              <a:t>adverse neurologic </a:t>
            </a:r>
          </a:p>
          <a:p>
            <a:endParaRPr lang="en-US" sz="3200" dirty="0"/>
          </a:p>
          <a:p>
            <a:r>
              <a:rPr lang="en-US" sz="3200" dirty="0" err="1" smtClean="0"/>
              <a:t>outcomes,specifically</a:t>
            </a:r>
            <a:r>
              <a:rPr lang="en-US" sz="3200" dirty="0" smtClean="0"/>
              <a:t> elevated rates of </a:t>
            </a:r>
          </a:p>
          <a:p>
            <a:endParaRPr lang="en-US" sz="3200" dirty="0"/>
          </a:p>
          <a:p>
            <a:r>
              <a:rPr lang="en-US" sz="3200" dirty="0" smtClean="0"/>
              <a:t>IVH and PVL, and perform worse on </a:t>
            </a:r>
          </a:p>
          <a:p>
            <a:endParaRPr lang="en-US" sz="3200" dirty="0"/>
          </a:p>
          <a:p>
            <a:r>
              <a:rPr lang="en-US" sz="3200" dirty="0" smtClean="0"/>
              <a:t>neurodevelopmental assessment.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947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6565" y="966953"/>
            <a:ext cx="83872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Gastrointestinal complications </a:t>
            </a:r>
          </a:p>
          <a:p>
            <a:endParaRPr lang="en-US" sz="3200" dirty="0"/>
          </a:p>
          <a:p>
            <a:r>
              <a:rPr lang="en-US" sz="3200" dirty="0" smtClean="0"/>
              <a:t>include development of bowel stricture, </a:t>
            </a:r>
          </a:p>
          <a:p>
            <a:endParaRPr lang="en-US" sz="3200" dirty="0"/>
          </a:p>
          <a:p>
            <a:r>
              <a:rPr lang="en-US" sz="3200" dirty="0" smtClean="0"/>
              <a:t>short bowel syndrome, and intestinal</a:t>
            </a:r>
          </a:p>
          <a:p>
            <a:endParaRPr lang="en-US" sz="3200" dirty="0" smtClean="0"/>
          </a:p>
          <a:p>
            <a:r>
              <a:rPr lang="en-US" sz="3200" dirty="0" smtClean="0"/>
              <a:t>failure.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5278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2276" y="1261241"/>
            <a:ext cx="68317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patients with intestinal failure due </a:t>
            </a:r>
          </a:p>
          <a:p>
            <a:endParaRPr lang="en-US" sz="3200" dirty="0"/>
          </a:p>
          <a:p>
            <a:r>
              <a:rPr lang="en-US" sz="3200" dirty="0" smtClean="0"/>
              <a:t>to NEC have higher potential for </a:t>
            </a:r>
          </a:p>
          <a:p>
            <a:endParaRPr lang="en-US" sz="3200" dirty="0"/>
          </a:p>
          <a:p>
            <a:r>
              <a:rPr lang="en-US" sz="3200" dirty="0" smtClean="0"/>
              <a:t>rehabilitation compared with </a:t>
            </a:r>
          </a:p>
          <a:p>
            <a:endParaRPr lang="en-US" sz="3200" dirty="0"/>
          </a:p>
          <a:p>
            <a:r>
              <a:rPr lang="en-US" sz="3200" dirty="0" smtClean="0"/>
              <a:t>other causes (volvulus, intestinal </a:t>
            </a:r>
          </a:p>
          <a:p>
            <a:endParaRPr lang="en-US" sz="3200" dirty="0"/>
          </a:p>
          <a:p>
            <a:r>
              <a:rPr lang="en-US" sz="3200" dirty="0" err="1" smtClean="0"/>
              <a:t>atresia,and</a:t>
            </a:r>
            <a:r>
              <a:rPr lang="en-US" sz="3200" dirty="0" smtClean="0"/>
              <a:t> </a:t>
            </a:r>
            <a:r>
              <a:rPr lang="en-US" sz="3200" dirty="0" err="1" smtClean="0"/>
              <a:t>gastroschisis</a:t>
            </a:r>
            <a:r>
              <a:rPr lang="en-US" sz="3200" dirty="0" smtClean="0"/>
              <a:t>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9893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7585" y="1797269"/>
            <a:ext cx="79353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Although there are many factors that predispose preterm infants to NEC, prematurity along with</a:t>
            </a:r>
          </a:p>
          <a:p>
            <a:r>
              <a:rPr lang="en-US" sz="3200" dirty="0" smtClean="0"/>
              <a:t>formula feeding and intestinal </a:t>
            </a:r>
            <a:r>
              <a:rPr lang="en-US" sz="3200" dirty="0" err="1" smtClean="0"/>
              <a:t>dysbiosis</a:t>
            </a:r>
            <a:r>
              <a:rPr lang="en-US" sz="3200" dirty="0" smtClean="0"/>
              <a:t> are considered the major contributing factors for NEC development</a:t>
            </a:r>
            <a:endParaRPr lang="fa-IR" sz="3200" dirty="0"/>
          </a:p>
        </p:txBody>
      </p:sp>
      <p:sp>
        <p:nvSpPr>
          <p:cNvPr id="3" name="Rectangle 2"/>
          <p:cNvSpPr/>
          <p:nvPr/>
        </p:nvSpPr>
        <p:spPr>
          <a:xfrm>
            <a:off x="2627585" y="777766"/>
            <a:ext cx="44848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Pathophysiology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11328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4525" y="966952"/>
            <a:ext cx="88812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lack of a clear definition for NEC has complicated efforts directed at</a:t>
            </a:r>
          </a:p>
          <a:p>
            <a:r>
              <a:rPr lang="en-US" sz="3200" dirty="0" smtClean="0"/>
              <a:t>studying this disease.</a:t>
            </a:r>
          </a:p>
          <a:p>
            <a:r>
              <a:rPr lang="en-US" sz="3200" dirty="0" smtClean="0"/>
              <a:t> A primary cause for the inability to clearly define NEC is the fact that it is not simply one disease entity, but rather a spectrum of conditions. These conditions have a similar outcome—necrosis of the intestine.</a:t>
            </a:r>
          </a:p>
          <a:p>
            <a:r>
              <a:rPr lang="en-US" sz="3200" dirty="0" smtClean="0"/>
              <a:t>However, the pathophysiology of these conditions is very different.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5703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7379" y="830317"/>
            <a:ext cx="42534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/>
              <a:t>Dysbiosis</a:t>
            </a:r>
            <a:endParaRPr lang="fa-IR" sz="4000" dirty="0"/>
          </a:p>
        </p:txBody>
      </p:sp>
      <p:sp>
        <p:nvSpPr>
          <p:cNvPr id="3" name="Rectangle 2"/>
          <p:cNvSpPr/>
          <p:nvPr/>
        </p:nvSpPr>
        <p:spPr>
          <a:xfrm>
            <a:off x="2501461" y="2049518"/>
            <a:ext cx="81244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Known factors that affect gut </a:t>
            </a:r>
          </a:p>
          <a:p>
            <a:endParaRPr lang="en-US" sz="3200" dirty="0" smtClean="0"/>
          </a:p>
          <a:p>
            <a:r>
              <a:rPr lang="en-US" sz="3200" dirty="0" smtClean="0"/>
              <a:t>colonization in infants are</a:t>
            </a:r>
          </a:p>
          <a:p>
            <a:endParaRPr lang="en-US" sz="3200" dirty="0" smtClean="0"/>
          </a:p>
          <a:p>
            <a:r>
              <a:rPr lang="en-US" sz="3200" dirty="0" smtClean="0"/>
              <a:t>preterm birth, mode of delivery, and </a:t>
            </a:r>
          </a:p>
          <a:p>
            <a:endParaRPr lang="en-US" sz="3200" dirty="0"/>
          </a:p>
          <a:p>
            <a:r>
              <a:rPr lang="en-US" sz="3200" dirty="0" smtClean="0"/>
              <a:t>breastmilk vs. formula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6042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787" y="788276"/>
            <a:ext cx="4783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Enteral Feedings</a:t>
            </a:r>
            <a:endParaRPr lang="fa-IR" sz="4000" dirty="0"/>
          </a:p>
        </p:txBody>
      </p:sp>
      <p:sp>
        <p:nvSpPr>
          <p:cNvPr id="3" name="Rectangle 2"/>
          <p:cNvSpPr/>
          <p:nvPr/>
        </p:nvSpPr>
        <p:spPr>
          <a:xfrm>
            <a:off x="2448910" y="1765738"/>
            <a:ext cx="66950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Recent neonatal studies suggest that </a:t>
            </a:r>
          </a:p>
          <a:p>
            <a:endParaRPr lang="en-US" sz="2800" dirty="0"/>
          </a:p>
          <a:p>
            <a:r>
              <a:rPr lang="en-US" sz="2800" dirty="0" smtClean="0"/>
              <a:t>longer NPO status in preterm infants is </a:t>
            </a:r>
          </a:p>
          <a:p>
            <a:endParaRPr lang="en-US" sz="2800" dirty="0"/>
          </a:p>
          <a:p>
            <a:r>
              <a:rPr lang="en-US" sz="2800" dirty="0" smtClean="0"/>
              <a:t>associated with an increased risk</a:t>
            </a:r>
          </a:p>
          <a:p>
            <a:endParaRPr lang="en-US" sz="2800" dirty="0" smtClean="0"/>
          </a:p>
          <a:p>
            <a:r>
              <a:rPr lang="en-US" sz="2800" dirty="0" smtClean="0"/>
              <a:t>for NEC and an increase in intestinal </a:t>
            </a:r>
          </a:p>
          <a:p>
            <a:endParaRPr lang="en-US" sz="2800" dirty="0"/>
          </a:p>
          <a:p>
            <a:r>
              <a:rPr lang="en-US" sz="2800" dirty="0" smtClean="0"/>
              <a:t>inflammation.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7654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5241" y="924910"/>
            <a:ext cx="4403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Role of Breast Milk</a:t>
            </a:r>
            <a:endParaRPr lang="fa-IR" sz="3600" dirty="0"/>
          </a:p>
        </p:txBody>
      </p:sp>
      <p:sp>
        <p:nvSpPr>
          <p:cNvPr id="3" name="Rectangle 2"/>
          <p:cNvSpPr/>
          <p:nvPr/>
        </p:nvSpPr>
        <p:spPr>
          <a:xfrm>
            <a:off x="2785241" y="2154621"/>
            <a:ext cx="881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endParaRPr lang="fa-IR" sz="3200" dirty="0"/>
          </a:p>
        </p:txBody>
      </p:sp>
      <p:sp>
        <p:nvSpPr>
          <p:cNvPr id="4" name="Rectangle 3"/>
          <p:cNvSpPr/>
          <p:nvPr/>
        </p:nvSpPr>
        <p:spPr>
          <a:xfrm>
            <a:off x="2785241" y="1860332"/>
            <a:ext cx="86605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augmentation of the infant’s</a:t>
            </a:r>
          </a:p>
          <a:p>
            <a:endParaRPr lang="en-US" sz="3200" dirty="0" smtClean="0"/>
          </a:p>
          <a:p>
            <a:r>
              <a:rPr lang="en-US" sz="3200" dirty="0" smtClean="0"/>
              <a:t>immune system, anti-inflammatory effects, </a:t>
            </a:r>
          </a:p>
          <a:p>
            <a:endParaRPr lang="en-US" sz="3200" dirty="0"/>
          </a:p>
          <a:p>
            <a:r>
              <a:rPr lang="en-US" sz="3200" dirty="0" smtClean="0"/>
              <a:t>strengthening of the mucosal barrier, and </a:t>
            </a:r>
          </a:p>
          <a:p>
            <a:endParaRPr lang="en-US" sz="3200" dirty="0"/>
          </a:p>
          <a:p>
            <a:r>
              <a:rPr lang="en-US" sz="3200" dirty="0" smtClean="0"/>
              <a:t>enriching of beneficial bacterial</a:t>
            </a:r>
          </a:p>
          <a:p>
            <a:endParaRPr lang="en-US" sz="3200" dirty="0" smtClean="0"/>
          </a:p>
          <a:p>
            <a:r>
              <a:rPr lang="en-US" sz="3200" dirty="0" smtClean="0"/>
              <a:t>flora of the gut.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714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3503" y="767255"/>
            <a:ext cx="4812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Preventive Strategies</a:t>
            </a:r>
            <a:endParaRPr lang="fa-IR" sz="3600" dirty="0"/>
          </a:p>
        </p:txBody>
      </p:sp>
      <p:sp>
        <p:nvSpPr>
          <p:cNvPr id="3" name="Rectangle 2"/>
          <p:cNvSpPr/>
          <p:nvPr/>
        </p:nvSpPr>
        <p:spPr>
          <a:xfrm>
            <a:off x="2848304" y="1944414"/>
            <a:ext cx="3816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dysbiosis</a:t>
            </a:r>
            <a:endParaRPr lang="fa-IR" sz="3200" dirty="0"/>
          </a:p>
        </p:txBody>
      </p:sp>
      <p:sp>
        <p:nvSpPr>
          <p:cNvPr id="4" name="Rectangle 3"/>
          <p:cNvSpPr/>
          <p:nvPr/>
        </p:nvSpPr>
        <p:spPr>
          <a:xfrm>
            <a:off x="2680137" y="2900855"/>
            <a:ext cx="76620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Prolonged use of broad-spectrum antibiotics in culture-negative infants</a:t>
            </a:r>
            <a:endParaRPr lang="fa-IR" sz="3200" dirty="0"/>
          </a:p>
        </p:txBody>
      </p:sp>
      <p:sp>
        <p:nvSpPr>
          <p:cNvPr id="5" name="Rectangle 4"/>
          <p:cNvSpPr/>
          <p:nvPr/>
        </p:nvSpPr>
        <p:spPr>
          <a:xfrm>
            <a:off x="2543503" y="4398496"/>
            <a:ext cx="66004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Antireflux</a:t>
            </a:r>
            <a:r>
              <a:rPr lang="en-US" sz="3200" dirty="0" smtClean="0"/>
              <a:t> medications (both H2 blockers and proton</a:t>
            </a:r>
          </a:p>
          <a:p>
            <a:r>
              <a:rPr lang="en-US" sz="3200" dirty="0" smtClean="0"/>
              <a:t>pump inhibitors)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8482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6565" y="1450428"/>
            <a:ext cx="79878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Outpatient follow-up of infants who </a:t>
            </a:r>
          </a:p>
          <a:p>
            <a:r>
              <a:rPr lang="en-US" sz="3200" dirty="0" smtClean="0"/>
              <a:t>had NEC is important because of significant long-term consequences of this disease. Standardized multidisciplinary approaches with</a:t>
            </a:r>
          </a:p>
          <a:p>
            <a:r>
              <a:rPr lang="en-US" sz="3200" dirty="0" smtClean="0"/>
              <a:t>special attention to nutrition and rehabilitation should be</a:t>
            </a:r>
          </a:p>
          <a:p>
            <a:r>
              <a:rPr lang="en-US" sz="3200" dirty="0" smtClean="0"/>
              <a:t>utilized.</a:t>
            </a:r>
            <a:endParaRPr lang="fa-IR" sz="3200" dirty="0"/>
          </a:p>
        </p:txBody>
      </p:sp>
      <p:sp>
        <p:nvSpPr>
          <p:cNvPr id="3" name="Rectangle 2"/>
          <p:cNvSpPr/>
          <p:nvPr/>
        </p:nvSpPr>
        <p:spPr>
          <a:xfrm flipV="1">
            <a:off x="4088524" y="3613666"/>
            <a:ext cx="2679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probiotics.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 flipV="1">
            <a:off x="3331779" y="3613666"/>
            <a:ext cx="3436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probiotics.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45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1891862"/>
            <a:ext cx="89022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Incidence of NEC inversely correlates with </a:t>
            </a:r>
          </a:p>
          <a:p>
            <a:endParaRPr lang="en-US" sz="3200" dirty="0"/>
          </a:p>
          <a:p>
            <a:r>
              <a:rPr lang="en-US" sz="3200" dirty="0" smtClean="0"/>
              <a:t>gestational age. About 90% of NEC cases </a:t>
            </a:r>
          </a:p>
          <a:p>
            <a:endParaRPr lang="en-US" sz="3200" dirty="0"/>
          </a:p>
          <a:p>
            <a:r>
              <a:rPr lang="en-US" sz="3200" dirty="0" smtClean="0"/>
              <a:t>occurred in</a:t>
            </a:r>
          </a:p>
          <a:p>
            <a:endParaRPr lang="en-US" sz="3200" dirty="0" smtClean="0"/>
          </a:p>
          <a:p>
            <a:r>
              <a:rPr lang="en-US" sz="3200" dirty="0" smtClean="0"/>
              <a:t>preterm infants.</a:t>
            </a:r>
            <a:endParaRPr lang="fa-IR" sz="3200" dirty="0"/>
          </a:p>
        </p:txBody>
      </p:sp>
      <p:sp>
        <p:nvSpPr>
          <p:cNvPr id="3" name="Rectangle 2"/>
          <p:cNvSpPr/>
          <p:nvPr/>
        </p:nvSpPr>
        <p:spPr>
          <a:xfrm>
            <a:off x="2333297" y="536029"/>
            <a:ext cx="36155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Epidemiology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1612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3297" y="746234"/>
            <a:ext cx="920706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About 10% of cases of NEC occur in term </a:t>
            </a:r>
          </a:p>
          <a:p>
            <a:endParaRPr lang="en-US" sz="3200" dirty="0"/>
          </a:p>
          <a:p>
            <a:r>
              <a:rPr lang="en-US" sz="3200" dirty="0" smtClean="0"/>
              <a:t>infants, but when compared with premature                    </a:t>
            </a:r>
          </a:p>
          <a:p>
            <a:endParaRPr lang="en-US" sz="3200" dirty="0"/>
          </a:p>
          <a:p>
            <a:r>
              <a:rPr lang="en-US" sz="3200" dirty="0" smtClean="0"/>
              <a:t>infants, these cases have a strong association         </a:t>
            </a:r>
          </a:p>
          <a:p>
            <a:endParaRPr lang="en-US" sz="3200" dirty="0"/>
          </a:p>
          <a:p>
            <a:r>
              <a:rPr lang="en-US" sz="3200" dirty="0" smtClean="0"/>
              <a:t>with such risk factors as congenital heart </a:t>
            </a:r>
          </a:p>
          <a:p>
            <a:endParaRPr lang="en-US" sz="3200" dirty="0"/>
          </a:p>
          <a:p>
            <a:r>
              <a:rPr lang="en-US" sz="3200" dirty="0" smtClean="0"/>
              <a:t>disease, </a:t>
            </a:r>
            <a:r>
              <a:rPr lang="en-US" sz="3200" dirty="0" err="1" smtClean="0"/>
              <a:t>gastroschisis</a:t>
            </a:r>
            <a:r>
              <a:rPr lang="en-US" sz="3200" dirty="0" smtClean="0"/>
              <a:t>, and/or hypoxic-</a:t>
            </a:r>
          </a:p>
          <a:p>
            <a:endParaRPr lang="en-US" sz="3200" dirty="0"/>
          </a:p>
          <a:p>
            <a:r>
              <a:rPr lang="en-US" sz="3200" dirty="0" smtClean="0"/>
              <a:t>ischemic events.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5886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9215" y="388883"/>
            <a:ext cx="91755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There is also a correlation between </a:t>
            </a:r>
          </a:p>
          <a:p>
            <a:endParaRPr lang="en-US" sz="3200" dirty="0"/>
          </a:p>
          <a:p>
            <a:r>
              <a:rPr lang="en-US" sz="3200" dirty="0" smtClean="0"/>
              <a:t>gestational age at birth and length of </a:t>
            </a:r>
          </a:p>
          <a:p>
            <a:endParaRPr lang="en-US" sz="3200" dirty="0"/>
          </a:p>
          <a:p>
            <a:r>
              <a:rPr lang="en-US" sz="3200" dirty="0" smtClean="0"/>
              <a:t>interval between birth and</a:t>
            </a:r>
          </a:p>
          <a:p>
            <a:endParaRPr lang="en-US" sz="3200" dirty="0" smtClean="0"/>
          </a:p>
          <a:p>
            <a:r>
              <a:rPr lang="en-US" sz="3200" dirty="0" smtClean="0"/>
              <a:t>onset of disease: the earlier an infant is </a:t>
            </a:r>
          </a:p>
          <a:p>
            <a:endParaRPr lang="en-US" sz="3200" dirty="0"/>
          </a:p>
          <a:p>
            <a:r>
              <a:rPr lang="en-US" sz="3200" dirty="0" smtClean="0"/>
              <a:t>born, the more time</a:t>
            </a:r>
          </a:p>
          <a:p>
            <a:endParaRPr lang="en-US" sz="3200" dirty="0" smtClean="0"/>
          </a:p>
          <a:p>
            <a:r>
              <a:rPr lang="en-US" sz="3200" dirty="0" smtClean="0"/>
              <a:t>will pass between birth and onset of NEC.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928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9421" y="956440"/>
            <a:ext cx="91124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/>
              <a:t>DDx</a:t>
            </a:r>
            <a:r>
              <a:rPr lang="en-US" sz="4000" dirty="0" smtClean="0"/>
              <a:t>:</a:t>
            </a:r>
          </a:p>
          <a:p>
            <a:r>
              <a:rPr lang="en-US" sz="3200" dirty="0" smtClean="0"/>
              <a:t>Spontaneous intestinal perforation</a:t>
            </a:r>
          </a:p>
          <a:p>
            <a:r>
              <a:rPr lang="en-US" sz="3200" dirty="0" smtClean="0"/>
              <a:t>Food protein–induced </a:t>
            </a:r>
            <a:r>
              <a:rPr lang="en-US" sz="3200" dirty="0" err="1" smtClean="0"/>
              <a:t>enterocolitis</a:t>
            </a:r>
            <a:r>
              <a:rPr lang="en-US" sz="3200" dirty="0" smtClean="0"/>
              <a:t> syndrome (FPIES)</a:t>
            </a:r>
          </a:p>
          <a:p>
            <a:r>
              <a:rPr lang="en-US" sz="3200" dirty="0" smtClean="0"/>
              <a:t>Bowel ischemia due to congenital heart disease</a:t>
            </a:r>
          </a:p>
          <a:p>
            <a:r>
              <a:rPr lang="en-US" sz="3200" dirty="0" smtClean="0"/>
              <a:t>Congenital bowel anomalies (Meckel diverticulum,</a:t>
            </a:r>
          </a:p>
          <a:p>
            <a:r>
              <a:rPr lang="en-US" sz="3200" dirty="0" err="1" smtClean="0"/>
              <a:t>Hirschsprung</a:t>
            </a:r>
            <a:r>
              <a:rPr lang="en-US" sz="3200" dirty="0" smtClean="0"/>
              <a:t> disease, etc.)</a:t>
            </a:r>
          </a:p>
          <a:p>
            <a:r>
              <a:rPr lang="en-US" sz="3200" dirty="0" smtClean="0"/>
              <a:t>Misinterpretation of stool gas as </a:t>
            </a:r>
            <a:r>
              <a:rPr lang="en-US" sz="3200" dirty="0" err="1" smtClean="0"/>
              <a:t>pneumatosis</a:t>
            </a:r>
            <a:r>
              <a:rPr lang="en-US" sz="3200" dirty="0" smtClean="0"/>
              <a:t> </a:t>
            </a:r>
            <a:r>
              <a:rPr lang="en-US" sz="3200" dirty="0" err="1" smtClean="0"/>
              <a:t>intestinalis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152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1972" y="262759"/>
            <a:ext cx="893379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Presentation</a:t>
            </a:r>
          </a:p>
          <a:p>
            <a:endParaRPr lang="en-US" sz="3200" dirty="0" smtClean="0"/>
          </a:p>
          <a:p>
            <a:r>
              <a:rPr lang="en-US" sz="3200" dirty="0" smtClean="0"/>
              <a:t>Early clinical signs of NEC are usually vague </a:t>
            </a:r>
          </a:p>
          <a:p>
            <a:endParaRPr lang="en-US" sz="3200" dirty="0"/>
          </a:p>
          <a:p>
            <a:r>
              <a:rPr lang="en-US" sz="3200" dirty="0" smtClean="0"/>
              <a:t>and nonspecific and may include slight </a:t>
            </a:r>
          </a:p>
          <a:p>
            <a:endParaRPr lang="en-US" sz="3200" dirty="0"/>
          </a:p>
          <a:p>
            <a:r>
              <a:rPr lang="en-US" sz="3200" dirty="0" smtClean="0"/>
              <a:t>changes in vital signs (</a:t>
            </a:r>
            <a:r>
              <a:rPr lang="en-US" sz="3200" dirty="0" err="1" smtClean="0"/>
              <a:t>tachy</a:t>
            </a:r>
            <a:r>
              <a:rPr lang="en-US" sz="3200" dirty="0" smtClean="0"/>
              <a:t>- bradycardia),</a:t>
            </a:r>
          </a:p>
          <a:p>
            <a:endParaRPr lang="en-US" sz="3200" dirty="0" smtClean="0"/>
          </a:p>
          <a:p>
            <a:r>
              <a:rPr lang="en-US" sz="3200" dirty="0" smtClean="0"/>
              <a:t>new onset or increased apneic episodes, </a:t>
            </a:r>
          </a:p>
          <a:p>
            <a:endParaRPr lang="en-US" sz="3200" dirty="0"/>
          </a:p>
          <a:p>
            <a:r>
              <a:rPr lang="en-US" sz="3200" dirty="0" smtClean="0"/>
              <a:t>feeding intolerance or increased gastric </a:t>
            </a:r>
          </a:p>
          <a:p>
            <a:endParaRPr lang="en-US" sz="3200" dirty="0"/>
          </a:p>
          <a:p>
            <a:r>
              <a:rPr lang="en-US" sz="3200" dirty="0" smtClean="0"/>
              <a:t>residuals, and emesis</a:t>
            </a:r>
            <a:r>
              <a:rPr lang="en-US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571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0233" y="1156138"/>
            <a:ext cx="86815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abdominal exam reveal </a:t>
            </a:r>
          </a:p>
          <a:p>
            <a:endParaRPr lang="en-US" sz="3200" dirty="0"/>
          </a:p>
          <a:p>
            <a:r>
              <a:rPr lang="en-US" sz="3200" dirty="0" err="1" smtClean="0"/>
              <a:t>distention,tenderness</a:t>
            </a:r>
            <a:r>
              <a:rPr lang="en-US" sz="3200" dirty="0" smtClean="0"/>
              <a:t>, </a:t>
            </a:r>
          </a:p>
          <a:p>
            <a:endParaRPr lang="en-US" sz="3200" dirty="0"/>
          </a:p>
          <a:p>
            <a:r>
              <a:rPr lang="en-US" sz="3200" dirty="0" smtClean="0"/>
              <a:t>discoloration of the abdominal </a:t>
            </a:r>
          </a:p>
          <a:p>
            <a:endParaRPr lang="en-US" sz="3200" dirty="0"/>
          </a:p>
          <a:p>
            <a:r>
              <a:rPr lang="en-US" sz="3200" dirty="0" smtClean="0"/>
              <a:t>wall, and lack of bowel sounds.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5399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918</Words>
  <Application>Microsoft Office PowerPoint</Application>
  <PresentationFormat>Widescreen</PresentationFormat>
  <Paragraphs>239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AGaramondPro-Regular</vt:lpstr>
      <vt:lpstr>Arial</vt:lpstr>
      <vt:lpstr>Century Gothic</vt:lpstr>
      <vt:lpstr>Tahoma</vt:lpstr>
      <vt:lpstr>Wingdings 3</vt:lpstr>
      <vt:lpstr>Wisp</vt:lpstr>
      <vt:lpstr>Neonatal Necrotizing Enterocolitis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Necrotizing Enterocolitis</dc:title>
  <dc:creator>NICU 2 پزشک بخش</dc:creator>
  <cp:lastModifiedBy>LEYLA AZAD</cp:lastModifiedBy>
  <cp:revision>16</cp:revision>
  <dcterms:created xsi:type="dcterms:W3CDTF">2020-01-28T06:27:49Z</dcterms:created>
  <dcterms:modified xsi:type="dcterms:W3CDTF">2020-04-28T02:22:56Z</dcterms:modified>
</cp:coreProperties>
</file>