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9" r:id="rId10"/>
    <p:sldId id="265" r:id="rId11"/>
    <p:sldId id="266" r:id="rId12"/>
    <p:sldId id="267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1561E-6B68-4BB8-ACDF-F82CDEF38E8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5B58CD-92B0-40EF-A9F0-0F0A260B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NEONAL  MECHNICAL VENTILATION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Arterial co2 pressure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628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Minute ventilation(respiratory rate ,VT)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291264" cy="14472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Synchronized and patient-triggered ventilation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synchronized </a:t>
            </a:r>
            <a:r>
              <a:rPr lang="en-US" dirty="0" err="1" smtClean="0"/>
              <a:t>ventilation:the</a:t>
            </a:r>
            <a:r>
              <a:rPr lang="en-US" dirty="0" smtClean="0"/>
              <a:t> ventilator delivers an intermittent positive pressure breath at a fixed rate in synchrony with the infant's </a:t>
            </a:r>
            <a:r>
              <a:rPr lang="en-US" dirty="0" err="1" smtClean="0"/>
              <a:t>inspiratory</a:t>
            </a:r>
            <a:r>
              <a:rPr lang="en-US" dirty="0" smtClean="0"/>
              <a:t> effort.</a:t>
            </a:r>
          </a:p>
          <a:p>
            <a:r>
              <a:rPr lang="en-US" dirty="0" smtClean="0"/>
              <a:t>Assist/Control ventilation: a positive pressure breath is delivered with every </a:t>
            </a:r>
            <a:r>
              <a:rPr lang="en-US" dirty="0" err="1" smtClean="0"/>
              <a:t>inspiratory</a:t>
            </a:r>
            <a:r>
              <a:rPr lang="en-US" dirty="0" smtClean="0"/>
              <a:t> effort.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Pressure-support addition to SIMV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 Pressure-support ventilation is a patient-triggered, pressure-limited, flow-cycled mode of ventilation. It delivers </a:t>
            </a:r>
            <a:r>
              <a:rPr lang="en-US" dirty="0" err="1" smtClean="0"/>
              <a:t>inspiratory</a:t>
            </a:r>
            <a:r>
              <a:rPr lang="en-US" dirty="0" smtClean="0"/>
              <a:t> support until the </a:t>
            </a:r>
            <a:r>
              <a:rPr lang="en-US" dirty="0" err="1" smtClean="0"/>
              <a:t>inspiratory</a:t>
            </a:r>
            <a:r>
              <a:rPr lang="en-US" dirty="0" smtClean="0"/>
              <a:t> flow decreases to a predetermined percentage of its peak value, usually 25 percent.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83152" cy="13681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Volume-controlled (VC) ventilation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348879"/>
            <a:ext cx="8219256" cy="3823637"/>
          </a:xfrm>
        </p:spPr>
        <p:txBody>
          <a:bodyPr>
            <a:normAutofit/>
          </a:bodyPr>
          <a:lstStyle/>
          <a:p>
            <a:r>
              <a:rPr lang="en-US" dirty="0" smtClean="0"/>
              <a:t>Volume-controlled (VC) ventilation The clinician presets the tidal volume (generally 4 to 6 </a:t>
            </a:r>
            <a:r>
              <a:rPr lang="en-US" dirty="0" err="1" smtClean="0"/>
              <a:t>mL</a:t>
            </a:r>
            <a:r>
              <a:rPr lang="en-US" dirty="0" smtClean="0"/>
              <a:t>/kg), the respiratory rate, and an </a:t>
            </a:r>
            <a:r>
              <a:rPr lang="en-US" dirty="0" err="1" smtClean="0"/>
              <a:t>inspiratory</a:t>
            </a:r>
            <a:r>
              <a:rPr lang="en-US" dirty="0" smtClean="0"/>
              <a:t> time limit .</a:t>
            </a:r>
          </a:p>
          <a:p>
            <a:r>
              <a:rPr lang="en-US" dirty="0" smtClean="0"/>
              <a:t>Volume-guarantee ventilation (VG) is a form of time-cycled, pressure-limited ventilation. (Hybrid ventilation)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067128" cy="187220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HIGH FREQUENCY VENTILATION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3"/>
            <a:ext cx="8363272" cy="39676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 High frequency ventilation (HFV) delivers small volumes of gas, which are equal to or smaller than anatomic dead space, at an extremely rapid rate (300 to 1500 breaths per minute).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5915000" cy="20162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NONINVASIVE MECHANICAL VENTILATION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3068960"/>
            <a:ext cx="8064896" cy="4238248"/>
          </a:xfrm>
        </p:spPr>
        <p:txBody>
          <a:bodyPr>
            <a:normAutofit/>
          </a:bodyPr>
          <a:lstStyle/>
          <a:p>
            <a:r>
              <a:rPr lang="en-US" dirty="0" smtClean="0"/>
              <a:t> Neonatal nasal intermittent positive pressure ventilation (NIPPV) provides noninvasive respiratory support to preterm infants who otherwise would require </a:t>
            </a:r>
            <a:r>
              <a:rPr lang="en-US" dirty="0" err="1" smtClean="0"/>
              <a:t>endotracheal</a:t>
            </a:r>
            <a:r>
              <a:rPr lang="en-US" dirty="0" smtClean="0"/>
              <a:t> intubation and ventilation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6059016" cy="1375264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SIMVusing</a:t>
            </a:r>
            <a:r>
              <a:rPr lang="en-US" dirty="0" smtClean="0"/>
              <a:t> a TCPL ventilator is the initial mode of ventilation in most neonates. </a:t>
            </a:r>
          </a:p>
          <a:p>
            <a:r>
              <a:rPr lang="en-US" dirty="0" smtClean="0"/>
              <a:t>Pressure support ventilation (PSV) is generally reserved for infants with BPD who require long-term ventilator support or are difficult to wean from SIMV. </a:t>
            </a:r>
          </a:p>
          <a:p>
            <a:endParaRPr lang="en-US" dirty="0" smtClean="0"/>
          </a:p>
          <a:p>
            <a:r>
              <a:rPr lang="en-US" dirty="0" smtClean="0"/>
              <a:t>In premature infants who are treated with surfactant, we use SIMV/volume-guarantee ventilation.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 frequency ventilation is used as rescue therapy when positive </a:t>
            </a:r>
            <a:r>
              <a:rPr lang="en-US" dirty="0" err="1" smtClean="0"/>
              <a:t>inspiratory</a:t>
            </a:r>
            <a:r>
              <a:rPr lang="en-US" dirty="0" smtClean="0"/>
              <a:t> pressure (PIP) is equal to or greater than 30 cm H2O or mean air pressure exceeds 10 to 12 cm H2O.</a:t>
            </a:r>
          </a:p>
          <a:p>
            <a:r>
              <a:rPr lang="en-US" dirty="0" smtClean="0"/>
              <a:t>We utilize nasal CPAP for management of apnea of prematurity and early, mild RDS.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5728"/>
            <a:ext cx="6696744" cy="12858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Advantages of  Volume Guarantee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Less risk of </a:t>
            </a:r>
            <a:r>
              <a:rPr lang="en-US" dirty="0" err="1" smtClean="0"/>
              <a:t>volutrauma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Reduced peak pressure</a:t>
            </a:r>
          </a:p>
          <a:p>
            <a:endParaRPr lang="en-US" dirty="0" smtClean="0"/>
          </a:p>
          <a:p>
            <a:r>
              <a:rPr lang="en-US" dirty="0" smtClean="0"/>
              <a:t>More stable tidal volume</a:t>
            </a:r>
          </a:p>
          <a:p>
            <a:endParaRPr lang="en-US" dirty="0" smtClean="0"/>
          </a:p>
          <a:p>
            <a:r>
              <a:rPr lang="en-US" dirty="0" smtClean="0"/>
              <a:t>Auto-weaning of peak pressure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0042"/>
            <a:ext cx="7283152" cy="11430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VAPS (volume assured pressure support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Combination of PSV and volume target</a:t>
            </a:r>
          </a:p>
          <a:p>
            <a:endParaRPr lang="en-US" dirty="0" smtClean="0"/>
          </a:p>
          <a:p>
            <a:r>
              <a:rPr lang="en-US" dirty="0" smtClean="0"/>
              <a:t>Flow  cycled but inspiration is not terminated till set TV reached</a:t>
            </a:r>
          </a:p>
          <a:p>
            <a:endParaRPr lang="en-US" dirty="0" smtClean="0"/>
          </a:p>
          <a:p>
            <a:r>
              <a:rPr lang="en-US" dirty="0" smtClean="0"/>
              <a:t>Helps when compliance worsens, patient fatigue</a:t>
            </a:r>
            <a:endParaRPr lang="en-IN" dirty="0" smtClean="0"/>
          </a:p>
          <a:p>
            <a:r>
              <a:rPr lang="en-US" dirty="0" err="1" smtClean="0"/>
              <a:t>Inspiratory</a:t>
            </a:r>
            <a:r>
              <a:rPr lang="en-US" dirty="0" smtClean="0"/>
              <a:t> phase gets prolonged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BACKGROUND 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Improve gas exchange, primarily by lung recruitment to improve ventilation/perfusion (V/Q)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Decrease work of breathing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 ventilation in infants with respiratory depression or apnea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15370" cy="178592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PRVC(Pressure regulated volume support)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5262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Both features of PC and VC incorporated</a:t>
            </a:r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test breath assess need for pressure to deliver a target TV</a:t>
            </a:r>
          </a:p>
          <a:p>
            <a:endParaRPr lang="en-US" dirty="0" smtClean="0"/>
          </a:p>
          <a:p>
            <a:r>
              <a:rPr lang="en-US" dirty="0" smtClean="0"/>
              <a:t>Subsequent breaths are pressure controlled to deliver set TV</a:t>
            </a:r>
          </a:p>
          <a:p>
            <a:endParaRPr lang="en-US" dirty="0" smtClean="0"/>
          </a:p>
          <a:p>
            <a:r>
              <a:rPr lang="en-US" dirty="0" smtClean="0"/>
              <a:t>Pressure and volume changes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859216" cy="10081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PAV(Proportional assist 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2060847"/>
            <a:ext cx="8291264" cy="4111669"/>
          </a:xfrm>
        </p:spPr>
        <p:txBody>
          <a:bodyPr/>
          <a:lstStyle/>
          <a:p>
            <a:r>
              <a:rPr lang="en-US" dirty="0" smtClean="0"/>
              <a:t>Pressure applied is servo controlled</a:t>
            </a:r>
          </a:p>
          <a:p>
            <a:endParaRPr lang="en-US" dirty="0" smtClean="0"/>
          </a:p>
          <a:p>
            <a:r>
              <a:rPr lang="en-US" dirty="0" smtClean="0"/>
              <a:t>Increasing proportionally to the </a:t>
            </a:r>
            <a:r>
              <a:rPr lang="en-US" dirty="0" err="1" smtClean="0"/>
              <a:t>inspiratory</a:t>
            </a:r>
            <a:r>
              <a:rPr lang="en-US" dirty="0" smtClean="0"/>
              <a:t> flow and tidal volume generated by patient</a:t>
            </a:r>
          </a:p>
          <a:p>
            <a:endParaRPr lang="en-US" dirty="0" smtClean="0"/>
          </a:p>
          <a:p>
            <a:r>
              <a:rPr lang="en-US" dirty="0" smtClean="0"/>
              <a:t>Patient controls </a:t>
            </a:r>
            <a:r>
              <a:rPr lang="en-US" dirty="0" err="1" smtClean="0"/>
              <a:t>frequency,timing,and</a:t>
            </a:r>
            <a:r>
              <a:rPr lang="en-US" dirty="0" smtClean="0"/>
              <a:t> rate of lung inflation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2852"/>
            <a:ext cx="6419056" cy="161372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MMV(Mandatory minute ventilation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29600" cy="4526280"/>
          </a:xfrm>
        </p:spPr>
        <p:txBody>
          <a:bodyPr/>
          <a:lstStyle/>
          <a:p>
            <a:r>
              <a:rPr lang="en-US" dirty="0" smtClean="0"/>
              <a:t>Target minute volume is set</a:t>
            </a:r>
          </a:p>
          <a:p>
            <a:endParaRPr lang="en-US" dirty="0" smtClean="0"/>
          </a:p>
          <a:p>
            <a:r>
              <a:rPr lang="en-US" dirty="0" smtClean="0"/>
              <a:t>Breaths are spontaneous PSV</a:t>
            </a:r>
          </a:p>
          <a:p>
            <a:endParaRPr lang="en-US" dirty="0" smtClean="0"/>
          </a:p>
          <a:p>
            <a:r>
              <a:rPr lang="en-US" dirty="0" smtClean="0"/>
              <a:t>If MV is not met, ventilator gives SIMV breath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Indications for ventilation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Respiratory acidosis, documented by an arterial pH &lt;7.20 and a PaCO2 &gt;60 mm Hg</a:t>
            </a:r>
          </a:p>
          <a:p>
            <a:r>
              <a:rPr lang="en-US" dirty="0" smtClean="0"/>
              <a:t>Hypoxia, documented by an arterial PaO2 &lt;50 mm Hg despite oxygen supplementation of50- 70 percent on nasal CPAP</a:t>
            </a:r>
          </a:p>
          <a:p>
            <a:r>
              <a:rPr lang="en-US" dirty="0" smtClean="0"/>
              <a:t>Severe apnea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Types of ventilation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Conventional ventilation  (intermittent mandatory ventilation (IMV)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High frequency ventilation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7200800" cy="166329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CONVENTIONAL VENTILATION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526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Time-cycled pressure-limited (TCPL)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 I</a:t>
            </a:r>
            <a:r>
              <a:rPr lang="en-US" dirty="0" smtClean="0"/>
              <a:t>ntermittent mandatory ventilation (IMV)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Synchronized mandatory ventilation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pressure support ventilation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6984776" cy="159128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Pressure-limited ventilation 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204863"/>
            <a:ext cx="8219256" cy="3967653"/>
          </a:xfrm>
        </p:spPr>
        <p:txBody>
          <a:bodyPr>
            <a:normAutofit/>
          </a:bodyPr>
          <a:lstStyle/>
          <a:p>
            <a:r>
              <a:rPr lang="en-US" dirty="0" smtClean="0"/>
              <a:t> The continuous flow, time-cycled pressure-limited (TCPL) ventilator provides a continuous flow of heated and humidified air and delivers a breath that is set by peak </a:t>
            </a:r>
            <a:r>
              <a:rPr lang="en-US" dirty="0" err="1" smtClean="0"/>
              <a:t>inspiratory</a:t>
            </a:r>
            <a:r>
              <a:rPr lang="en-US" dirty="0" smtClean="0"/>
              <a:t> pressure (PIP) and either the absolute </a:t>
            </a:r>
            <a:r>
              <a:rPr lang="en-US" dirty="0" err="1" smtClean="0"/>
              <a:t>inspiratory</a:t>
            </a:r>
            <a:r>
              <a:rPr lang="en-US" dirty="0" smtClean="0"/>
              <a:t> time or </a:t>
            </a:r>
            <a:r>
              <a:rPr lang="en-US" dirty="0" err="1" smtClean="0"/>
              <a:t>inspiratory:expiratory</a:t>
            </a:r>
            <a:r>
              <a:rPr lang="en-US" dirty="0" smtClean="0"/>
              <a:t> time ratio (I:E ratio).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6491064" cy="1663296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Tidal volume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8229600" cy="452628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Lung compliance and resistance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Tubing resistance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PIP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 Black" pitchFamily="34" charset="0"/>
              </a:rPr>
              <a:t>Arteial</a:t>
            </a:r>
            <a:r>
              <a:rPr lang="en-US" dirty="0" smtClean="0">
                <a:latin typeface="Arial Black" pitchFamily="34" charset="0"/>
              </a:rPr>
              <a:t> oxygen saturation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PIP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PEEP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I:E ratio  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Fio2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507288" cy="1303256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Mean Airway Pressure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4526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PIP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PEEP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I:E Ratio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Flow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199</TotalTime>
  <Words>478</Words>
  <Application>Microsoft Office PowerPoint</Application>
  <PresentationFormat>On-screen Show (4:3)</PresentationFormat>
  <Paragraphs>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 Black</vt:lpstr>
      <vt:lpstr>Tw Cen MT</vt:lpstr>
      <vt:lpstr>Wingdings</vt:lpstr>
      <vt:lpstr>Wingdings 2</vt:lpstr>
      <vt:lpstr>Median</vt:lpstr>
      <vt:lpstr>NEONAL  MECHNICAL VENTILATION</vt:lpstr>
      <vt:lpstr>BACKGROUND </vt:lpstr>
      <vt:lpstr>Indications for ventilation</vt:lpstr>
      <vt:lpstr>Types of ventilation</vt:lpstr>
      <vt:lpstr>CONVENTIONAL VENTILATION </vt:lpstr>
      <vt:lpstr>Pressure-limited ventilation </vt:lpstr>
      <vt:lpstr>Tidal volume</vt:lpstr>
      <vt:lpstr>Arteial oxygen saturation </vt:lpstr>
      <vt:lpstr>Mean Airway Pressure</vt:lpstr>
      <vt:lpstr>Arterial co2 pressure</vt:lpstr>
      <vt:lpstr>Synchronized and patient-triggered ventilation </vt:lpstr>
      <vt:lpstr>Pressure-support addition to SIMV</vt:lpstr>
      <vt:lpstr>Volume-controlled (VC) ventilation</vt:lpstr>
      <vt:lpstr>HIGH FREQUENCY VENTILATION </vt:lpstr>
      <vt:lpstr>NONINVASIVE MECHANICAL VENTILATION </vt:lpstr>
      <vt:lpstr>Approach</vt:lpstr>
      <vt:lpstr>PowerPoint Presentation</vt:lpstr>
      <vt:lpstr>Advantages of  Volume Guarantee</vt:lpstr>
      <vt:lpstr>VAPS (volume assured pressure support</vt:lpstr>
      <vt:lpstr>PRVC(Pressure regulated volume support)</vt:lpstr>
      <vt:lpstr>PAV(Proportional assist ventilation</vt:lpstr>
      <vt:lpstr>MMV(Mandatory minute ventilation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NEONAL  MECHNICAL VENTILATION</dc:title>
  <dc:creator>m_shariati</dc:creator>
  <cp:lastModifiedBy>LEYLA AZAD</cp:lastModifiedBy>
  <cp:revision>23</cp:revision>
  <dcterms:created xsi:type="dcterms:W3CDTF">2011-11-26T05:41:20Z</dcterms:created>
  <dcterms:modified xsi:type="dcterms:W3CDTF">2020-04-28T02:23:46Z</dcterms:modified>
</cp:coreProperties>
</file>