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01" r:id="rId41"/>
    <p:sldId id="302" r:id="rId42"/>
    <p:sldId id="296" r:id="rId43"/>
    <p:sldId id="297" r:id="rId44"/>
    <p:sldId id="298" r:id="rId45"/>
    <p:sldId id="299" r:id="rId46"/>
    <p:sldId id="300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5EA9E7-D12D-44DB-940A-6F61FA90EB9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F6254C-89B1-46D2-A7FF-40ADE93F72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Leiomyomata</a:t>
            </a:r>
            <a:r>
              <a:rPr lang="en-US" sz="3600" dirty="0"/>
              <a:t> </a:t>
            </a:r>
            <a:r>
              <a:rPr lang="en-US" sz="3600" dirty="0" smtClean="0"/>
              <a:t>Uteri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and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/>
              <a:t>Myomectomy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062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Abnormal </a:t>
            </a:r>
            <a:r>
              <a:rPr lang="en-US" dirty="0"/>
              <a:t>pituitary function </a:t>
            </a:r>
            <a:r>
              <a:rPr lang="en-US" dirty="0" smtClean="0"/>
              <a:t>in </a:t>
            </a:r>
            <a:r>
              <a:rPr lang="en-US" dirty="0"/>
              <a:t>women with </a:t>
            </a:r>
            <a:r>
              <a:rPr lang="en-US" dirty="0" err="1" smtClean="0"/>
              <a:t>leiomyomata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low </a:t>
            </a:r>
            <a:r>
              <a:rPr lang="en-US" dirty="0" smtClean="0"/>
              <a:t>FSH </a:t>
            </a:r>
            <a:r>
              <a:rPr lang="en-US" dirty="0"/>
              <a:t>level and a diminished </a:t>
            </a:r>
            <a:r>
              <a:rPr lang="en-US" dirty="0" smtClean="0"/>
              <a:t>FSH response </a:t>
            </a:r>
            <a:r>
              <a:rPr lang="en-US" dirty="0"/>
              <a:t>to pituitary </a:t>
            </a:r>
            <a:r>
              <a:rPr lang="en-US" dirty="0" err="1"/>
              <a:t>GnRH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There was an </a:t>
            </a:r>
            <a:r>
              <a:rPr lang="en-US" dirty="0"/>
              <a:t>excessive prolactin response to </a:t>
            </a:r>
            <a:r>
              <a:rPr lang="en-US" dirty="0" smtClean="0"/>
              <a:t>TRH.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Peak levels </a:t>
            </a:r>
            <a:r>
              <a:rPr lang="en-US" dirty="0"/>
              <a:t>of human growth </a:t>
            </a:r>
            <a:r>
              <a:rPr lang="en-US" dirty="0" smtClean="0"/>
              <a:t>hormone during </a:t>
            </a:r>
            <a:r>
              <a:rPr lang="en-US" dirty="0"/>
              <a:t>a hypoglycemic </a:t>
            </a:r>
            <a:r>
              <a:rPr lang="en-US" dirty="0" smtClean="0"/>
              <a:t>test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Significant </a:t>
            </a:r>
            <a:r>
              <a:rPr lang="en-US" dirty="0"/>
              <a:t>increase in 5</a:t>
            </a:r>
            <a:r>
              <a:rPr lang="el-GR" dirty="0"/>
              <a:t>α-</a:t>
            </a:r>
            <a:r>
              <a:rPr lang="en-US" dirty="0" err="1" smtClean="0"/>
              <a:t>reductase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4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</a:t>
            </a:r>
            <a:r>
              <a:rPr lang="en-US" dirty="0"/>
              <a:t>estrogen and progesterone are involved in </a:t>
            </a:r>
            <a:r>
              <a:rPr lang="en-US" dirty="0" smtClean="0"/>
              <a:t>the growth </a:t>
            </a:r>
            <a:r>
              <a:rPr lang="en-US" dirty="0"/>
              <a:t>of uterine </a:t>
            </a:r>
            <a:r>
              <a:rPr lang="en-US" dirty="0" err="1"/>
              <a:t>leiomyomata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Polypeptide </a:t>
            </a:r>
            <a:r>
              <a:rPr lang="en-US" dirty="0"/>
              <a:t>growth factors that have been investigated include epidermal growth </a:t>
            </a:r>
            <a:r>
              <a:rPr lang="en-US" dirty="0" smtClean="0"/>
              <a:t>factor, transforming </a:t>
            </a:r>
            <a:r>
              <a:rPr lang="en-US" dirty="0"/>
              <a:t>growth factor alpha and beta, insulin-like growth factor (IGF), platelet-derived growth </a:t>
            </a:r>
            <a:r>
              <a:rPr lang="en-US" dirty="0" smtClean="0"/>
              <a:t>factor, vascular </a:t>
            </a:r>
            <a:r>
              <a:rPr lang="en-US" dirty="0"/>
              <a:t>endothelial growth factor, and basic fibroblast growth factor.</a:t>
            </a:r>
          </a:p>
        </p:txBody>
      </p:sp>
    </p:spTree>
    <p:extLst>
      <p:ext uri="{BB962C8B-B14F-4D97-AF65-F5344CB8AC3E}">
        <p14:creationId xmlns:p14="http://schemas.microsoft.com/office/powerpoint/2010/main" val="161864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Leiomyomata</a:t>
            </a:r>
            <a:r>
              <a:rPr lang="en-US" dirty="0"/>
              <a:t> may be single, but most are multiple. </a:t>
            </a:r>
            <a:endParaRPr lang="en-US" dirty="0" smtClean="0"/>
          </a:p>
          <a:p>
            <a:r>
              <a:rPr lang="en-US" dirty="0" smtClean="0"/>
              <a:t>They develop </a:t>
            </a:r>
            <a:r>
              <a:rPr lang="en-US" dirty="0"/>
              <a:t>most commonly in the uterine corpus and much less often in the cervix.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may develop in the </a:t>
            </a:r>
            <a:r>
              <a:rPr lang="en-US" dirty="0" smtClean="0"/>
              <a:t>round ligaments</a:t>
            </a:r>
            <a:r>
              <a:rPr lang="en-US" dirty="0"/>
              <a:t>, but this is rare.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they arise in the myometrium, they are all interstitial or intramural in </a:t>
            </a:r>
            <a:r>
              <a:rPr lang="en-US" dirty="0" smtClean="0"/>
              <a:t>the beginning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Subserous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 smtClean="0"/>
              <a:t>Submucous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4122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subserous</a:t>
            </a:r>
            <a:r>
              <a:rPr lang="en-US" dirty="0"/>
              <a:t> tumor can become </a:t>
            </a:r>
            <a:r>
              <a:rPr lang="en-US" dirty="0" err="1"/>
              <a:t>pedunculated</a:t>
            </a:r>
            <a:r>
              <a:rPr lang="en-US" dirty="0"/>
              <a:t> and occasionally parasitic, receiving its blood supply from another source, usually the </a:t>
            </a:r>
            <a:r>
              <a:rPr lang="en-US" dirty="0" err="1"/>
              <a:t>omentum</a:t>
            </a:r>
            <a:r>
              <a:rPr lang="en-US" dirty="0"/>
              <a:t>. </a:t>
            </a:r>
          </a:p>
          <a:p>
            <a:r>
              <a:rPr lang="en-US" dirty="0"/>
              <a:t>A </a:t>
            </a:r>
            <a:r>
              <a:rPr lang="en-US" dirty="0" err="1"/>
              <a:t>submucous</a:t>
            </a:r>
            <a:r>
              <a:rPr lang="en-US" dirty="0"/>
              <a:t> tumor can also become </a:t>
            </a:r>
            <a:r>
              <a:rPr lang="en-US" dirty="0" err="1"/>
              <a:t>pedunculated</a:t>
            </a:r>
            <a:r>
              <a:rPr lang="en-US" dirty="0"/>
              <a:t> and may gradually dilate the </a:t>
            </a:r>
            <a:r>
              <a:rPr lang="en-US" dirty="0" err="1"/>
              <a:t>endocervical</a:t>
            </a:r>
            <a:r>
              <a:rPr lang="en-US" dirty="0"/>
              <a:t> canal and protrude through the cervical </a:t>
            </a:r>
            <a:r>
              <a:rPr lang="en-US" dirty="0" err="1"/>
              <a:t>os</a:t>
            </a:r>
            <a:r>
              <a:rPr lang="en-US" dirty="0"/>
              <a:t>. Indeed, a </a:t>
            </a:r>
            <a:r>
              <a:rPr lang="en-US" dirty="0" err="1"/>
              <a:t>submucous</a:t>
            </a:r>
            <a:r>
              <a:rPr lang="en-US" dirty="0"/>
              <a:t> </a:t>
            </a:r>
            <a:r>
              <a:rPr lang="en-US" dirty="0" err="1"/>
              <a:t>myoma</a:t>
            </a:r>
            <a:r>
              <a:rPr lang="en-US" dirty="0"/>
              <a:t> may descend through the vagina. </a:t>
            </a:r>
          </a:p>
          <a:p>
            <a:r>
              <a:rPr lang="en-US" dirty="0"/>
              <a:t>Rarely, chronic uterine inversion results if the prolapsing </a:t>
            </a:r>
            <a:r>
              <a:rPr lang="en-US" dirty="0" err="1"/>
              <a:t>submucous</a:t>
            </a:r>
            <a:r>
              <a:rPr lang="en-US" dirty="0"/>
              <a:t> leiomyoma is attached to the top of the endometrial cavity and pulls the uterine fundus downward through the cervix.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763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Subserous</a:t>
            </a:r>
            <a:r>
              <a:rPr lang="en-US" dirty="0"/>
              <a:t> and </a:t>
            </a:r>
            <a:r>
              <a:rPr lang="en-US" dirty="0" err="1"/>
              <a:t>subserous</a:t>
            </a:r>
            <a:r>
              <a:rPr lang="en-US" dirty="0"/>
              <a:t> </a:t>
            </a:r>
            <a:r>
              <a:rPr lang="en-US" dirty="0" err="1"/>
              <a:t>pedunculated</a:t>
            </a:r>
            <a:r>
              <a:rPr lang="en-US" dirty="0"/>
              <a:t> tumors, as well </a:t>
            </a:r>
            <a:r>
              <a:rPr lang="en-US" dirty="0" smtClean="0"/>
              <a:t>as </a:t>
            </a:r>
            <a:r>
              <a:rPr lang="en-US" dirty="0" err="1" smtClean="0"/>
              <a:t>intraligamentous</a:t>
            </a:r>
            <a:r>
              <a:rPr lang="en-US" dirty="0" smtClean="0"/>
              <a:t> </a:t>
            </a:r>
            <a:r>
              <a:rPr lang="en-US" dirty="0"/>
              <a:t>tumors, may create problems in diagnosis because they are difficult to distinguish from </a:t>
            </a:r>
            <a:r>
              <a:rPr lang="en-US" dirty="0" smtClean="0"/>
              <a:t>tumors arising </a:t>
            </a:r>
            <a:r>
              <a:rPr lang="en-US" dirty="0"/>
              <a:t>from the adnexal </a:t>
            </a:r>
            <a:r>
              <a:rPr lang="en-US" dirty="0" smtClean="0"/>
              <a:t>organs</a:t>
            </a:r>
          </a:p>
          <a:p>
            <a:r>
              <a:rPr lang="en-US" dirty="0"/>
              <a:t>Ordinarily, there is a clear distinction between the </a:t>
            </a:r>
            <a:r>
              <a:rPr lang="en-US" dirty="0" err="1"/>
              <a:t>myoma</a:t>
            </a:r>
            <a:r>
              <a:rPr lang="en-US" dirty="0"/>
              <a:t> and the myometrium so that dissection between </a:t>
            </a:r>
            <a:r>
              <a:rPr lang="en-US" dirty="0" smtClean="0"/>
              <a:t>the two </a:t>
            </a:r>
            <a:r>
              <a:rPr lang="en-US" dirty="0"/>
              <a:t>is easy to </a:t>
            </a:r>
            <a:r>
              <a:rPr lang="en-US" dirty="0" smtClean="0"/>
              <a:t>accomplish</a:t>
            </a:r>
          </a:p>
          <a:p>
            <a:r>
              <a:rPr lang="en-US" dirty="0" smtClean="0"/>
              <a:t>Although these </a:t>
            </a:r>
            <a:r>
              <a:rPr lang="en-US" dirty="0"/>
              <a:t>tumors are not encapsulated, a clear distinction can usually be made between a </a:t>
            </a:r>
            <a:r>
              <a:rPr lang="en-US" dirty="0" err="1"/>
              <a:t>myoma</a:t>
            </a:r>
            <a:r>
              <a:rPr lang="en-US" dirty="0"/>
              <a:t> and </a:t>
            </a:r>
            <a:r>
              <a:rPr lang="en-US" dirty="0" smtClean="0"/>
              <a:t>the myometrium </a:t>
            </a:r>
            <a:r>
              <a:rPr lang="en-US" dirty="0"/>
              <a:t>that surrounds it</a:t>
            </a:r>
            <a:r>
              <a:rPr lang="en-US" dirty="0" smtClean="0"/>
              <a:t>.</a:t>
            </a:r>
          </a:p>
          <a:p>
            <a:r>
              <a:rPr lang="en-US" dirty="0"/>
              <a:t>The cut surface appears as glistening pinkish white and gray</a:t>
            </a:r>
          </a:p>
        </p:txBody>
      </p:sp>
    </p:spTree>
    <p:extLst>
      <p:ext uri="{BB962C8B-B14F-4D97-AF65-F5344CB8AC3E}">
        <p14:creationId xmlns:p14="http://schemas.microsoft.com/office/powerpoint/2010/main" val="2334717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Hyaline Degeneration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most common </a:t>
            </a:r>
            <a:r>
              <a:rPr lang="en-US" dirty="0" smtClean="0"/>
              <a:t>change</a:t>
            </a:r>
          </a:p>
          <a:p>
            <a:r>
              <a:rPr lang="en-US" dirty="0"/>
              <a:t>The cut surface of a </a:t>
            </a:r>
            <a:r>
              <a:rPr lang="en-US" dirty="0" err="1"/>
              <a:t>hyalinized</a:t>
            </a:r>
            <a:r>
              <a:rPr lang="en-US" dirty="0"/>
              <a:t> area </a:t>
            </a:r>
            <a:r>
              <a:rPr lang="en-US" dirty="0" smtClean="0"/>
              <a:t>is smooth </a:t>
            </a:r>
            <a:r>
              <a:rPr lang="en-US" dirty="0"/>
              <a:t>and </a:t>
            </a:r>
            <a:r>
              <a:rPr lang="en-US" dirty="0" smtClean="0"/>
              <a:t>homogeneous</a:t>
            </a:r>
          </a:p>
          <a:p>
            <a:r>
              <a:rPr lang="en-US" dirty="0" smtClean="0"/>
              <a:t>These </a:t>
            </a:r>
            <a:r>
              <a:rPr lang="en-US" dirty="0"/>
              <a:t>may </a:t>
            </a:r>
            <a:r>
              <a:rPr lang="en-US" dirty="0" smtClean="0"/>
              <a:t>become liquefied </a:t>
            </a:r>
            <a:r>
              <a:rPr lang="en-US" dirty="0"/>
              <a:t>and form cystic cavities filled with clear liquid or gelatinous material</a:t>
            </a:r>
          </a:p>
        </p:txBody>
      </p:sp>
    </p:spTree>
    <p:extLst>
      <p:ext uri="{BB962C8B-B14F-4D97-AF65-F5344CB8AC3E}">
        <p14:creationId xmlns:p14="http://schemas.microsoft.com/office/powerpoint/2010/main" val="3089088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calcified </a:t>
            </a:r>
            <a:r>
              <a:rPr lang="en-US" dirty="0" err="1"/>
              <a:t>leiomyomata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 time, with continued diminished blood supply and ischemic necrosis of tissue, calcium phosphates </a:t>
            </a:r>
            <a:r>
              <a:rPr lang="en-US" dirty="0" smtClean="0"/>
              <a:t>and carbonates </a:t>
            </a:r>
            <a:r>
              <a:rPr lang="en-US" dirty="0"/>
              <a:t>are deposited in </a:t>
            </a:r>
            <a:r>
              <a:rPr lang="en-US" dirty="0" err="1"/>
              <a:t>myomata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degenerative change is advanced, the leiomyoma </a:t>
            </a:r>
            <a:r>
              <a:rPr lang="en-US" dirty="0" smtClean="0"/>
              <a:t>may become </a:t>
            </a:r>
            <a:r>
              <a:rPr lang="en-US" dirty="0"/>
              <a:t>solidly calcified. Such calcified tumors have been called “womb stones</a:t>
            </a:r>
            <a:r>
              <a:rPr lang="en-US" dirty="0" smtClean="0"/>
              <a:t>.”</a:t>
            </a:r>
          </a:p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often in </a:t>
            </a:r>
            <a:r>
              <a:rPr lang="en-US" u="sng" dirty="0"/>
              <a:t>elderly women</a:t>
            </a:r>
            <a:r>
              <a:rPr lang="en-US" dirty="0"/>
              <a:t>, in </a:t>
            </a:r>
            <a:r>
              <a:rPr lang="en-US" u="sng" dirty="0"/>
              <a:t>African American women</a:t>
            </a:r>
            <a:r>
              <a:rPr lang="en-US" dirty="0"/>
              <a:t>, and in women who have </a:t>
            </a:r>
            <a:r>
              <a:rPr lang="en-US" u="sng" dirty="0" err="1"/>
              <a:t>pedunculated</a:t>
            </a:r>
            <a:r>
              <a:rPr lang="en-US" u="sng" dirty="0"/>
              <a:t> </a:t>
            </a:r>
            <a:r>
              <a:rPr lang="en-US" u="sng" dirty="0" err="1" smtClean="0"/>
              <a:t>subserous</a:t>
            </a:r>
            <a:r>
              <a:rPr lang="en-US" u="sng" dirty="0" smtClean="0"/>
              <a:t> </a:t>
            </a:r>
            <a:r>
              <a:rPr lang="en-US" dirty="0" smtClean="0"/>
              <a:t>tumors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easily seen </a:t>
            </a:r>
            <a:r>
              <a:rPr lang="en-US" dirty="0" err="1"/>
              <a:t>radiographically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9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Submucous</a:t>
            </a:r>
            <a:r>
              <a:rPr lang="en-US" dirty="0"/>
              <a:t> </a:t>
            </a:r>
            <a:r>
              <a:rPr lang="en-US" dirty="0" err="1"/>
              <a:t>leiomyomata</a:t>
            </a:r>
            <a:r>
              <a:rPr lang="en-US" dirty="0"/>
              <a:t> are most </a:t>
            </a:r>
            <a:r>
              <a:rPr lang="en-US" dirty="0" smtClean="0"/>
              <a:t>commonly infected </a:t>
            </a:r>
            <a:r>
              <a:rPr lang="en-US" dirty="0"/>
              <a:t>when they protrude into the uterine cavity, or especially into the </a:t>
            </a:r>
            <a:r>
              <a:rPr lang="en-US" dirty="0" smtClean="0"/>
              <a:t>vagina</a:t>
            </a:r>
          </a:p>
          <a:p>
            <a:r>
              <a:rPr lang="en-US" dirty="0"/>
              <a:t>An intramural leiomyoma in an </a:t>
            </a:r>
            <a:r>
              <a:rPr lang="en-US" dirty="0" err="1"/>
              <a:t>involuting</a:t>
            </a:r>
            <a:r>
              <a:rPr lang="en-US" dirty="0"/>
              <a:t> puerperal uterus can also </a:t>
            </a:r>
            <a:r>
              <a:rPr lang="en-US" dirty="0" smtClean="0"/>
              <a:t>become infected </a:t>
            </a:r>
            <a:r>
              <a:rPr lang="en-US" dirty="0"/>
              <a:t>when </a:t>
            </a:r>
            <a:r>
              <a:rPr lang="en-US" dirty="0" err="1"/>
              <a:t>endometritis</a:t>
            </a:r>
            <a:r>
              <a:rPr lang="en-US" dirty="0"/>
              <a:t> is present</a:t>
            </a:r>
            <a:r>
              <a:rPr lang="en-US" dirty="0" smtClean="0"/>
              <a:t>.</a:t>
            </a:r>
          </a:p>
          <a:p>
            <a:r>
              <a:rPr lang="en-US" dirty="0"/>
              <a:t>Such infections are </a:t>
            </a:r>
            <a:r>
              <a:rPr lang="en-US" dirty="0" smtClean="0"/>
              <a:t>usually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Streptococcal</a:t>
            </a:r>
            <a:r>
              <a:rPr lang="en-US" dirty="0" smtClean="0"/>
              <a:t> </a:t>
            </a:r>
            <a:r>
              <a:rPr lang="en-US" dirty="0"/>
              <a:t>and may be virulent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Bacteroides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fragilis</a:t>
            </a:r>
            <a:r>
              <a:rPr lang="en-US" dirty="0"/>
              <a:t> infections also occur</a:t>
            </a:r>
            <a:r>
              <a:rPr lang="en-US" dirty="0" smtClean="0"/>
              <a:t>.</a:t>
            </a:r>
          </a:p>
          <a:p>
            <a:r>
              <a:rPr lang="en-US" dirty="0" err="1"/>
              <a:t>Parametritis</a:t>
            </a:r>
            <a:r>
              <a:rPr lang="en-US" dirty="0"/>
              <a:t>, peritonitis, and </a:t>
            </a:r>
            <a:r>
              <a:rPr lang="en-US" dirty="0" smtClean="0"/>
              <a:t>even septicemia </a:t>
            </a:r>
            <a:r>
              <a:rPr lang="en-US" dirty="0"/>
              <a:t>may result.</a:t>
            </a:r>
          </a:p>
        </p:txBody>
      </p:sp>
    </p:spTree>
    <p:extLst>
      <p:ext uri="{BB962C8B-B14F-4D97-AF65-F5344CB8AC3E}">
        <p14:creationId xmlns:p14="http://schemas.microsoft.com/office/powerpoint/2010/main" val="3550821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Necrosis of a leiomyoma is caused by interference with its blood supply. Occasionally, a </a:t>
            </a:r>
            <a:r>
              <a:rPr lang="en-US" dirty="0" err="1" smtClean="0"/>
              <a:t>pedunculated</a:t>
            </a:r>
            <a:r>
              <a:rPr lang="en-US" dirty="0" smtClean="0"/>
              <a:t> </a:t>
            </a:r>
            <a:r>
              <a:rPr lang="en-US" dirty="0" err="1" smtClean="0"/>
              <a:t>subserous</a:t>
            </a:r>
            <a:r>
              <a:rPr lang="en-US" dirty="0" smtClean="0"/>
              <a:t> </a:t>
            </a:r>
            <a:r>
              <a:rPr lang="en-US" dirty="0"/>
              <a:t>leiomyoma twists, and if an operation is not done immediately, infarction results.</a:t>
            </a:r>
          </a:p>
        </p:txBody>
      </p:sp>
    </p:spTree>
    <p:extLst>
      <p:ext uri="{BB962C8B-B14F-4D97-AF65-F5344CB8AC3E}">
        <p14:creationId xmlns:p14="http://schemas.microsoft.com/office/powerpoint/2010/main" val="111048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 or </a:t>
            </a:r>
            <a:r>
              <a:rPr lang="en-US" dirty="0" err="1"/>
              <a:t>carneous</a:t>
            </a:r>
            <a:r>
              <a:rPr lang="en-US" dirty="0"/>
              <a:t> degeneration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Necrotic </a:t>
            </a:r>
            <a:r>
              <a:rPr lang="en-US" dirty="0" err="1"/>
              <a:t>leiomyomata</a:t>
            </a:r>
            <a:r>
              <a:rPr lang="en-US" dirty="0"/>
              <a:t> are dark and hemorrhagic in </a:t>
            </a:r>
            <a:r>
              <a:rPr lang="en-US" dirty="0" smtClean="0"/>
              <a:t>the interior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Eventually</a:t>
            </a:r>
            <a:r>
              <a:rPr lang="en-US" dirty="0"/>
              <a:t>, the tissue breaks down completely. So-called red or </a:t>
            </a:r>
            <a:r>
              <a:rPr lang="en-US" dirty="0" err="1"/>
              <a:t>carneous</a:t>
            </a:r>
            <a:r>
              <a:rPr lang="en-US" dirty="0"/>
              <a:t> degeneration is </a:t>
            </a:r>
            <a:r>
              <a:rPr lang="en-US" dirty="0" smtClean="0"/>
              <a:t>seen occasionally</a:t>
            </a:r>
            <a:r>
              <a:rPr lang="en-US" dirty="0"/>
              <a:t>, especially in association with pregnancy.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condition is thought to result from poor circulation </a:t>
            </a:r>
            <a:r>
              <a:rPr lang="en-US" dirty="0" smtClean="0"/>
              <a:t>of blood </a:t>
            </a:r>
            <a:r>
              <a:rPr lang="en-US" dirty="0"/>
              <a:t>through a rapidly growing tumor. Thrombosis and extravasation of blood into the </a:t>
            </a:r>
            <a:r>
              <a:rPr lang="en-US" dirty="0" err="1"/>
              <a:t>myoma</a:t>
            </a:r>
            <a:r>
              <a:rPr lang="en-US" dirty="0"/>
              <a:t> tissue </a:t>
            </a:r>
            <a:r>
              <a:rPr lang="en-US" dirty="0" smtClean="0"/>
              <a:t>are responsible </a:t>
            </a:r>
            <a:r>
              <a:rPr lang="en-US" dirty="0"/>
              <a:t>for the reddish discoloration</a:t>
            </a:r>
          </a:p>
        </p:txBody>
      </p:sp>
    </p:spTree>
    <p:extLst>
      <p:ext uri="{BB962C8B-B14F-4D97-AF65-F5344CB8AC3E}">
        <p14:creationId xmlns:p14="http://schemas.microsoft.com/office/powerpoint/2010/main" val="136490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ETIOLOGY, PATHOLOGY, AND GROWTH CHARACTERISTICS OF UTERINE</a:t>
            </a:r>
            <a:br>
              <a:rPr lang="en-US" sz="2400" dirty="0"/>
            </a:br>
            <a:r>
              <a:rPr lang="en-US" sz="2400" dirty="0"/>
              <a:t>LEIOMYOMATA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leiomyoma is a benign tumor composed mainly of smooth muscle cells but containing varying amounts </a:t>
            </a:r>
            <a:r>
              <a:rPr lang="en-US" dirty="0" smtClean="0"/>
              <a:t>of fibrous </a:t>
            </a:r>
            <a:r>
              <a:rPr lang="en-US" dirty="0"/>
              <a:t>connective </a:t>
            </a:r>
            <a:r>
              <a:rPr lang="en-US" dirty="0" smtClean="0"/>
              <a:t>tissue</a:t>
            </a:r>
          </a:p>
          <a:p>
            <a:r>
              <a:rPr lang="en-US" dirty="0"/>
              <a:t>The tumor is well circumscribed but not </a:t>
            </a:r>
            <a:r>
              <a:rPr lang="en-US" dirty="0" smtClean="0"/>
              <a:t>encapsulated</a:t>
            </a:r>
          </a:p>
          <a:p>
            <a:r>
              <a:rPr lang="en-US" dirty="0" err="1"/>
              <a:t>Leiomyomata</a:t>
            </a:r>
            <a:r>
              <a:rPr lang="en-US" dirty="0"/>
              <a:t> are the most common tumors of the uterus and female </a:t>
            </a:r>
            <a:r>
              <a:rPr lang="en-US" dirty="0" smtClean="0"/>
              <a:t>pelvis</a:t>
            </a:r>
          </a:p>
          <a:p>
            <a:r>
              <a:rPr lang="en-US" dirty="0" err="1"/>
              <a:t>Leiomyomata</a:t>
            </a:r>
            <a:r>
              <a:rPr lang="en-US" dirty="0"/>
              <a:t> are responsible for about one third of all hospital admissions to gynecology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It is </a:t>
            </a:r>
            <a:r>
              <a:rPr lang="en-US" dirty="0"/>
              <a:t>well recognized that the incidence is much higher in African American than in Caucasian women.</a:t>
            </a:r>
          </a:p>
        </p:txBody>
      </p:sp>
    </p:spTree>
    <p:extLst>
      <p:ext uri="{BB962C8B-B14F-4D97-AF65-F5344CB8AC3E}">
        <p14:creationId xmlns:p14="http://schemas.microsoft.com/office/powerpoint/2010/main" val="200852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fatty degeneration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Fat </a:t>
            </a:r>
            <a:r>
              <a:rPr lang="en-US" dirty="0"/>
              <a:t>occurs in </a:t>
            </a:r>
            <a:r>
              <a:rPr lang="en-US" dirty="0" err="1"/>
              <a:t>leiomyomata</a:t>
            </a:r>
            <a:r>
              <a:rPr lang="en-US" dirty="0"/>
              <a:t> as true fatty degeneration</a:t>
            </a:r>
          </a:p>
          <a:p>
            <a:r>
              <a:rPr lang="en-US" dirty="0" smtClean="0"/>
              <a:t>The </a:t>
            </a:r>
            <a:r>
              <a:rPr lang="en-US" dirty="0"/>
              <a:t>cut surface may have a </a:t>
            </a:r>
            <a:r>
              <a:rPr lang="en-US" dirty="0" smtClean="0"/>
              <a:t>yellowish discoloration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Infrequently</a:t>
            </a:r>
            <a:r>
              <a:rPr lang="en-US" dirty="0"/>
              <a:t>, a deposit of true fat may form a </a:t>
            </a:r>
            <a:r>
              <a:rPr lang="en-US" dirty="0" err="1"/>
              <a:t>fibrolipoma</a:t>
            </a:r>
            <a:r>
              <a:rPr lang="en-US" dirty="0"/>
              <a:t>; however, the presence of fat in </a:t>
            </a:r>
            <a:r>
              <a:rPr lang="en-US" dirty="0" smtClean="0"/>
              <a:t>a leiomyoma </a:t>
            </a:r>
            <a:r>
              <a:rPr lang="en-US" dirty="0"/>
              <a:t>is rare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</a:t>
            </a:r>
            <a:r>
              <a:rPr lang="en-US" dirty="0"/>
              <a:t>fat is seen grossly or microscopically in a curettage specimen, one should </a:t>
            </a:r>
            <a:r>
              <a:rPr lang="en-US" dirty="0" smtClean="0"/>
              <a:t>not assume </a:t>
            </a:r>
            <a:r>
              <a:rPr lang="en-US" dirty="0"/>
              <a:t>that it represents fatty degeneration of a leiomyoma. One should assume that the uterus has </a:t>
            </a:r>
            <a:r>
              <a:rPr lang="en-US" dirty="0" smtClean="0"/>
              <a:t>been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perforated</a:t>
            </a:r>
            <a:r>
              <a:rPr lang="en-US" dirty="0" smtClean="0"/>
              <a:t> </a:t>
            </a:r>
            <a:r>
              <a:rPr lang="en-US" dirty="0"/>
              <a:t>and that fragments of fat have been curetted from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mesentery or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omentum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6799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sarcomatous</a:t>
            </a:r>
            <a:r>
              <a:rPr lang="en-US" dirty="0"/>
              <a:t> degeneration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most important, but rare, change in a </a:t>
            </a:r>
            <a:r>
              <a:rPr lang="en-US" dirty="0" smtClean="0"/>
              <a:t>leiomyoma</a:t>
            </a:r>
          </a:p>
          <a:p>
            <a:r>
              <a:rPr lang="en-US" dirty="0"/>
              <a:t>A sarcoma </a:t>
            </a:r>
            <a:r>
              <a:rPr lang="en-US" dirty="0" smtClean="0"/>
              <a:t>is likely </a:t>
            </a:r>
            <a:r>
              <a:rPr lang="en-US" dirty="0"/>
              <a:t>to occur in a rather large leiomyoma and toward the center of the tumor, where the blood supply is poorest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tissue is soft </a:t>
            </a:r>
            <a:r>
              <a:rPr lang="en-US" dirty="0" smtClean="0"/>
              <a:t>and homogeneous </a:t>
            </a:r>
            <a:r>
              <a:rPr lang="en-US" dirty="0"/>
              <a:t>and is described as resembling raw pork. Later, as necrosis of the malignant tissue occurs, </a:t>
            </a:r>
            <a:r>
              <a:rPr lang="en-US" dirty="0" smtClean="0"/>
              <a:t>it becomes </a:t>
            </a:r>
            <a:r>
              <a:rPr lang="en-US" dirty="0"/>
              <a:t>more friable and hemorrhagic.</a:t>
            </a:r>
          </a:p>
        </p:txBody>
      </p:sp>
    </p:spTree>
    <p:extLst>
      <p:ext uri="{BB962C8B-B14F-4D97-AF65-F5344CB8AC3E}">
        <p14:creationId xmlns:p14="http://schemas.microsoft.com/office/powerpoint/2010/main" val="3936294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All tumors with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less</a:t>
            </a:r>
            <a:r>
              <a:rPr lang="en-US" dirty="0"/>
              <a:t> than 5 mitotic </a:t>
            </a:r>
            <a:r>
              <a:rPr lang="en-US" dirty="0" smtClean="0"/>
              <a:t>figures per </a:t>
            </a:r>
            <a:r>
              <a:rPr lang="en-US" dirty="0"/>
              <a:t>10 high-power fields are considered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benign.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All </a:t>
            </a:r>
            <a:r>
              <a:rPr lang="en-US" dirty="0"/>
              <a:t>tumors with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more</a:t>
            </a:r>
            <a:r>
              <a:rPr lang="en-US" dirty="0"/>
              <a:t> than 10 mitotic figures per 10 </a:t>
            </a:r>
            <a:r>
              <a:rPr lang="en-US" dirty="0" smtClean="0"/>
              <a:t>high-power fields </a:t>
            </a:r>
            <a:r>
              <a:rPr lang="en-US" dirty="0"/>
              <a:t>are called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malignant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Those in between can be called smooth muscle tumors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uncertain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malignant potential.</a:t>
            </a:r>
          </a:p>
          <a:p>
            <a:r>
              <a:rPr lang="en-US" dirty="0" smtClean="0"/>
              <a:t>Presence </a:t>
            </a:r>
            <a:r>
              <a:rPr lang="en-US" dirty="0"/>
              <a:t>of nuclear </a:t>
            </a:r>
            <a:r>
              <a:rPr lang="en-US" dirty="0" err="1"/>
              <a:t>hyperchromatism</a:t>
            </a:r>
            <a:r>
              <a:rPr lang="en-US" dirty="0"/>
              <a:t>, nuclear </a:t>
            </a:r>
            <a:r>
              <a:rPr lang="en-US" dirty="0" err="1"/>
              <a:t>pleomorphism</a:t>
            </a:r>
            <a:r>
              <a:rPr lang="en-US" dirty="0"/>
              <a:t>, or giant cells and other bizarre cell forms to </a:t>
            </a:r>
            <a:r>
              <a:rPr lang="en-US" dirty="0" err="1" smtClean="0"/>
              <a:t>makethe</a:t>
            </a:r>
            <a:r>
              <a:rPr lang="en-US" dirty="0" smtClean="0"/>
              <a:t> </a:t>
            </a:r>
            <a:r>
              <a:rPr lang="en-US" dirty="0"/>
              <a:t>diagnosis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Smooth </a:t>
            </a:r>
            <a:r>
              <a:rPr lang="en-US" dirty="0"/>
              <a:t>muscle tumors that metastasize or recur are definitely malignant</a:t>
            </a:r>
          </a:p>
        </p:txBody>
      </p:sp>
    </p:spTree>
    <p:extLst>
      <p:ext uri="{BB962C8B-B14F-4D97-AF65-F5344CB8AC3E}">
        <p14:creationId xmlns:p14="http://schemas.microsoft.com/office/powerpoint/2010/main" val="2763595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normal chromosome complement (46,XX</a:t>
            </a:r>
            <a:r>
              <a:rPr lang="en-US" dirty="0" smtClean="0"/>
              <a:t>)</a:t>
            </a:r>
          </a:p>
          <a:p>
            <a:r>
              <a:rPr lang="en-US" dirty="0"/>
              <a:t>About 50% showed clonal abnormalities, such as those of chromosomes 1, 7, and 13, and t(12;14).</a:t>
            </a:r>
          </a:p>
        </p:txBody>
      </p:sp>
    </p:spTree>
    <p:extLst>
      <p:ext uri="{BB962C8B-B14F-4D97-AF65-F5344CB8AC3E}">
        <p14:creationId xmlns:p14="http://schemas.microsoft.com/office/powerpoint/2010/main" val="194501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intravenous </a:t>
            </a:r>
            <a:r>
              <a:rPr lang="en-US" dirty="0" err="1"/>
              <a:t>leiomyomatosis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characteristic feature </a:t>
            </a:r>
            <a:r>
              <a:rPr lang="en-US" dirty="0" smtClean="0"/>
              <a:t>of this </a:t>
            </a:r>
            <a:r>
              <a:rPr lang="en-US" dirty="0"/>
              <a:t>peculiar smooth muscle tumor is the extension of the </a:t>
            </a:r>
            <a:r>
              <a:rPr lang="en-US" dirty="0" err="1"/>
              <a:t>polypoid</a:t>
            </a:r>
            <a:r>
              <a:rPr lang="en-US" dirty="0"/>
              <a:t> intravascular projections into the veins of </a:t>
            </a:r>
            <a:r>
              <a:rPr lang="en-US" dirty="0" smtClean="0"/>
              <a:t>the </a:t>
            </a:r>
            <a:r>
              <a:rPr lang="en-US" dirty="0" err="1" smtClean="0"/>
              <a:t>parametrium</a:t>
            </a:r>
            <a:r>
              <a:rPr lang="en-US" dirty="0" smtClean="0"/>
              <a:t> </a:t>
            </a:r>
            <a:r>
              <a:rPr lang="en-US" dirty="0"/>
              <a:t>and broad ligaments</a:t>
            </a:r>
            <a:r>
              <a:rPr lang="en-US" dirty="0" smtClean="0"/>
              <a:t>.</a:t>
            </a:r>
          </a:p>
          <a:p>
            <a:r>
              <a:rPr lang="en-US" dirty="0"/>
              <a:t>The uterine veins in the broad ligaments are the most common sites of extension</a:t>
            </a:r>
            <a:endParaRPr lang="en-US" dirty="0" smtClean="0"/>
          </a:p>
          <a:p>
            <a:r>
              <a:rPr lang="en-US" dirty="0"/>
              <a:t>clinically like a benign neoplasm</a:t>
            </a:r>
            <a:endParaRPr lang="en-US" dirty="0" smtClean="0"/>
          </a:p>
          <a:p>
            <a:r>
              <a:rPr lang="en-US" dirty="0"/>
              <a:t>Total surgical excision of the tumor should be attempted for successful </a:t>
            </a:r>
            <a:r>
              <a:rPr lang="en-US" dirty="0" smtClean="0"/>
              <a:t>therapy</a:t>
            </a:r>
          </a:p>
          <a:p>
            <a:r>
              <a:rPr lang="en-US" dirty="0"/>
              <a:t>Extension of benign </a:t>
            </a:r>
            <a:r>
              <a:rPr lang="en-US" dirty="0" err="1"/>
              <a:t>leiomyomatosis</a:t>
            </a:r>
            <a:r>
              <a:rPr lang="en-US" dirty="0"/>
              <a:t> up the vena cava and into the right atrium has been </a:t>
            </a:r>
            <a:r>
              <a:rPr lang="en-US" dirty="0" smtClean="0"/>
              <a:t>reported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686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Several recent cases requiring open heart surgery to remove </a:t>
            </a:r>
            <a:r>
              <a:rPr lang="en-US" dirty="0" smtClean="0"/>
              <a:t>the </a:t>
            </a:r>
            <a:r>
              <a:rPr lang="en-US" dirty="0" err="1" smtClean="0"/>
              <a:t>intracardiac</a:t>
            </a:r>
            <a:r>
              <a:rPr lang="en-US" dirty="0" smtClean="0"/>
              <a:t> </a:t>
            </a:r>
            <a:r>
              <a:rPr lang="en-US" dirty="0"/>
              <a:t>tumor thrombosis have been successful and without </a:t>
            </a:r>
            <a:r>
              <a:rPr lang="en-US" dirty="0" smtClean="0"/>
              <a:t>recurrence</a:t>
            </a:r>
          </a:p>
          <a:p>
            <a:r>
              <a:rPr lang="en-US" dirty="0"/>
              <a:t>Both </a:t>
            </a:r>
            <a:r>
              <a:rPr lang="en-US" dirty="0" smtClean="0"/>
              <a:t>intravenous </a:t>
            </a:r>
            <a:r>
              <a:rPr lang="en-US" dirty="0" err="1" smtClean="0"/>
              <a:t>leiomyomatosis</a:t>
            </a:r>
            <a:r>
              <a:rPr lang="en-US" dirty="0" smtClean="0"/>
              <a:t> </a:t>
            </a:r>
            <a:r>
              <a:rPr lang="en-US" dirty="0"/>
              <a:t>and benign metastasizing leiomyoma have been reported to metastasize to the </a:t>
            </a:r>
            <a:r>
              <a:rPr lang="en-US" dirty="0" smtClean="0"/>
              <a:t>lung</a:t>
            </a:r>
          </a:p>
          <a:p>
            <a:r>
              <a:rPr lang="en-US" dirty="0" smtClean="0"/>
              <a:t>Oophorectomy </a:t>
            </a:r>
            <a:r>
              <a:rPr lang="en-US" dirty="0"/>
              <a:t>may be indicated in patients with these conditions</a:t>
            </a:r>
          </a:p>
        </p:txBody>
      </p:sp>
    </p:spTree>
    <p:extLst>
      <p:ext uri="{BB962C8B-B14F-4D97-AF65-F5344CB8AC3E}">
        <p14:creationId xmlns:p14="http://schemas.microsoft.com/office/powerpoint/2010/main" val="2885547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Leiomyomatosis</a:t>
            </a:r>
            <a:r>
              <a:rPr lang="en-US" dirty="0"/>
              <a:t> </a:t>
            </a:r>
            <a:r>
              <a:rPr lang="en-US" dirty="0" err="1"/>
              <a:t>peritonealis</a:t>
            </a:r>
            <a:r>
              <a:rPr lang="en-US" dirty="0"/>
              <a:t> </a:t>
            </a:r>
            <a:r>
              <a:rPr lang="en-US" dirty="0" err="1"/>
              <a:t>disseminata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Only </a:t>
            </a:r>
            <a:r>
              <a:rPr lang="en-US" dirty="0" err="1"/>
              <a:t>subperitoneal</a:t>
            </a:r>
            <a:r>
              <a:rPr lang="en-US" dirty="0"/>
              <a:t> surfaces of the uterus and other pelvic and abdominal viscera are </a:t>
            </a:r>
            <a:r>
              <a:rPr lang="en-US" dirty="0" smtClean="0"/>
              <a:t>involved</a:t>
            </a:r>
          </a:p>
          <a:p>
            <a:r>
              <a:rPr lang="en-US" dirty="0" smtClean="0"/>
              <a:t>Invasion </a:t>
            </a:r>
            <a:r>
              <a:rPr lang="en-US" dirty="0"/>
              <a:t>of the lumen of blood vessels does not occur</a:t>
            </a:r>
            <a:r>
              <a:rPr lang="en-US" dirty="0" smtClean="0"/>
              <a:t>.</a:t>
            </a:r>
          </a:p>
          <a:p>
            <a:r>
              <a:rPr lang="en-US" dirty="0"/>
              <a:t>All occurred in patients in the reproductive years who </a:t>
            </a:r>
            <a:r>
              <a:rPr lang="en-US" dirty="0" smtClean="0"/>
              <a:t>often had </a:t>
            </a:r>
            <a:r>
              <a:rPr lang="en-US" dirty="0"/>
              <a:t>large uterine </a:t>
            </a:r>
            <a:r>
              <a:rPr lang="en-US" dirty="0" err="1"/>
              <a:t>leiomyomata</a:t>
            </a:r>
            <a:r>
              <a:rPr lang="en-US" dirty="0"/>
              <a:t> and were usually pregnant or taking oral </a:t>
            </a:r>
            <a:r>
              <a:rPr lang="en-US" dirty="0" smtClean="0"/>
              <a:t>contraceptives</a:t>
            </a:r>
          </a:p>
          <a:p>
            <a:r>
              <a:rPr lang="en-US" dirty="0" smtClean="0"/>
              <a:t>The </a:t>
            </a:r>
            <a:r>
              <a:rPr lang="en-US" dirty="0"/>
              <a:t>tumor is benign, and the acceptable treatment to date 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total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abdominal hysterectomy and bilateral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salpingo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-oophorectomy</a:t>
            </a:r>
          </a:p>
          <a:p>
            <a:r>
              <a:rPr lang="en-US" dirty="0"/>
              <a:t>If this tumor occurs in the </a:t>
            </a:r>
            <a:r>
              <a:rPr lang="en-US" dirty="0" err="1"/>
              <a:t>omentum</a:t>
            </a:r>
            <a:r>
              <a:rPr lang="en-US" dirty="0"/>
              <a:t>, 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omentectomy</a:t>
            </a:r>
            <a:r>
              <a:rPr lang="en-US" dirty="0"/>
              <a:t> should also be </a:t>
            </a:r>
            <a:r>
              <a:rPr lang="en-US" dirty="0" smtClean="0"/>
              <a:t>performed to </a:t>
            </a:r>
            <a:r>
              <a:rPr lang="en-US" dirty="0"/>
              <a:t>define more clearly the histologic nature of the lesion.</a:t>
            </a:r>
          </a:p>
        </p:txBody>
      </p:sp>
    </p:spTree>
    <p:extLst>
      <p:ext uri="{BB962C8B-B14F-4D97-AF65-F5344CB8AC3E}">
        <p14:creationId xmlns:p14="http://schemas.microsoft.com/office/powerpoint/2010/main" val="1996841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vascularization of </a:t>
            </a:r>
            <a:r>
              <a:rPr lang="en-US" dirty="0" err="1"/>
              <a:t>leiomyomata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Leiomyomata</a:t>
            </a:r>
            <a:r>
              <a:rPr lang="en-US" dirty="0" smtClean="0"/>
              <a:t> </a:t>
            </a:r>
            <a:r>
              <a:rPr lang="en-US" dirty="0"/>
              <a:t>have a rich vascular supply, including blood </a:t>
            </a:r>
            <a:r>
              <a:rPr lang="en-US" dirty="0" smtClean="0"/>
              <a:t>lakes within </a:t>
            </a:r>
            <a:r>
              <a:rPr lang="en-US" dirty="0"/>
              <a:t>tumors</a:t>
            </a:r>
            <a:r>
              <a:rPr lang="en-US" dirty="0" smtClean="0"/>
              <a:t>.</a:t>
            </a:r>
          </a:p>
          <a:p>
            <a:r>
              <a:rPr lang="en-US" dirty="0"/>
              <a:t>Venous channels were </a:t>
            </a:r>
            <a:r>
              <a:rPr lang="en-US" dirty="0" smtClean="0"/>
              <a:t>predominantly peripheral</a:t>
            </a:r>
            <a:r>
              <a:rPr lang="en-US" dirty="0"/>
              <a:t>, whereas the arterial supply was both internal and peripheral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27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 OF UTERINE LEIOMYOMATA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Most </a:t>
            </a:r>
            <a:r>
              <a:rPr lang="en-US" dirty="0" err="1"/>
              <a:t>leiomyomata</a:t>
            </a:r>
            <a:r>
              <a:rPr lang="en-US" dirty="0"/>
              <a:t> are </a:t>
            </a:r>
            <a:r>
              <a:rPr lang="en-US" dirty="0" smtClean="0"/>
              <a:t>asymptomatic</a:t>
            </a:r>
          </a:p>
          <a:p>
            <a:r>
              <a:rPr lang="en-US" dirty="0"/>
              <a:t>Small </a:t>
            </a:r>
            <a:r>
              <a:rPr lang="en-US" dirty="0" err="1"/>
              <a:t>leiomyomata</a:t>
            </a:r>
            <a:r>
              <a:rPr lang="en-US" dirty="0"/>
              <a:t> that are asymptomatic need only to be observed from time to time, with pelvic </a:t>
            </a:r>
            <a:r>
              <a:rPr lang="en-US" dirty="0" smtClean="0"/>
              <a:t>examinations perhaps </a:t>
            </a:r>
            <a:r>
              <a:rPr lang="en-US" dirty="0"/>
              <a:t>every 6 to 12 months and pelvic ultrasonography (US) when indicated</a:t>
            </a:r>
            <a:r>
              <a:rPr lang="en-US" dirty="0" smtClean="0"/>
              <a:t>.</a:t>
            </a:r>
          </a:p>
          <a:p>
            <a:r>
              <a:rPr lang="en-US" dirty="0"/>
              <a:t>If small </a:t>
            </a:r>
            <a:r>
              <a:rPr lang="en-US" dirty="0" err="1"/>
              <a:t>leiomyomata</a:t>
            </a:r>
            <a:r>
              <a:rPr lang="en-US" dirty="0"/>
              <a:t> are discovered late in menstrual life, it is unusual for symptoms to appear or </a:t>
            </a:r>
            <a:r>
              <a:rPr lang="en-US" dirty="0" smtClean="0"/>
              <a:t>for surgical </a:t>
            </a:r>
            <a:r>
              <a:rPr lang="en-US" dirty="0"/>
              <a:t>treatment to be required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16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surgical removal </a:t>
            </a:r>
            <a:r>
              <a:rPr lang="en-US" dirty="0" smtClean="0"/>
              <a:t>of </a:t>
            </a:r>
            <a:r>
              <a:rPr lang="en-US" dirty="0" err="1" smtClean="0"/>
              <a:t>leiomyomata</a:t>
            </a:r>
            <a:r>
              <a:rPr lang="en-US" dirty="0" smtClean="0"/>
              <a:t> </a:t>
            </a:r>
            <a:r>
              <a:rPr lang="en-US" dirty="0"/>
              <a:t>when the uterus reaches 12 weeks gestational size or greater, regardless of the presence </a:t>
            </a:r>
            <a:r>
              <a:rPr lang="en-US" dirty="0" smtClean="0"/>
              <a:t>or absence </a:t>
            </a:r>
            <a:r>
              <a:rPr lang="en-US" dirty="0"/>
              <a:t>of significant symptoms.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inability to accurately assess the ovaries by examination</a:t>
            </a:r>
          </a:p>
          <a:p>
            <a:r>
              <a:rPr lang="en-US" dirty="0"/>
              <a:t>The possible malignancy of the pelvic mass</a:t>
            </a:r>
          </a:p>
          <a:p>
            <a:r>
              <a:rPr lang="en-US" dirty="0"/>
              <a:t>The potential for compromise of adjacent organ function if the mass continues to enlarge</a:t>
            </a:r>
          </a:p>
          <a:p>
            <a:r>
              <a:rPr lang="en-US" dirty="0"/>
              <a:t>The greater risk of surgical complications if the mass grows to a larger size</a:t>
            </a:r>
          </a:p>
          <a:p>
            <a:r>
              <a:rPr lang="en-US" dirty="0"/>
              <a:t>The potential for better fertility if myomectomy is performed when the uterus is smaller</a:t>
            </a:r>
          </a:p>
          <a:p>
            <a:r>
              <a:rPr lang="en-US" dirty="0"/>
              <a:t>The possibility of continued growth of uterine </a:t>
            </a:r>
            <a:r>
              <a:rPr lang="en-US" dirty="0" err="1"/>
              <a:t>leiomyomata</a:t>
            </a:r>
            <a:r>
              <a:rPr lang="en-US" dirty="0"/>
              <a:t> if hormone replacement therapy is given </a:t>
            </a:r>
            <a:r>
              <a:rPr lang="en-US" dirty="0" smtClean="0"/>
              <a:t>after menopause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575F6D"/>
                </a:solidFill>
              </a:rPr>
              <a:t>ETIOLOGY, PATHOLOGY, AND GROWTH CHARACTERISTICS OF UTERINE</a:t>
            </a:r>
            <a:br>
              <a:rPr lang="en-US" sz="2400" dirty="0">
                <a:solidFill>
                  <a:srgbClr val="575F6D"/>
                </a:solidFill>
              </a:rPr>
            </a:br>
            <a:r>
              <a:rPr lang="en-US" sz="2400" dirty="0">
                <a:solidFill>
                  <a:srgbClr val="575F6D"/>
                </a:solidFill>
              </a:rPr>
              <a:t>LEIOMYOMATA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Patients with uterine </a:t>
            </a:r>
            <a:r>
              <a:rPr lang="en-US" dirty="0" err="1"/>
              <a:t>leiomyomata</a:t>
            </a:r>
            <a:r>
              <a:rPr lang="en-US" dirty="0"/>
              <a:t> often have </a:t>
            </a:r>
            <a:r>
              <a:rPr lang="en-US" dirty="0" smtClean="0"/>
              <a:t>a positive </a:t>
            </a:r>
            <a:r>
              <a:rPr lang="en-US" dirty="0"/>
              <a:t>family history of uterine </a:t>
            </a:r>
            <a:r>
              <a:rPr lang="en-US" dirty="0" err="1"/>
              <a:t>leiomyomata</a:t>
            </a:r>
            <a:r>
              <a:rPr lang="en-US" dirty="0" smtClean="0"/>
              <a:t>.</a:t>
            </a:r>
          </a:p>
          <a:p>
            <a:r>
              <a:rPr lang="en-US" dirty="0"/>
              <a:t>About 40% to 50% of </a:t>
            </a:r>
            <a:r>
              <a:rPr lang="en-US" dirty="0" err="1"/>
              <a:t>leiomyomas</a:t>
            </a:r>
            <a:r>
              <a:rPr lang="en-US" dirty="0"/>
              <a:t> show </a:t>
            </a:r>
            <a:r>
              <a:rPr lang="en-US" dirty="0" err="1"/>
              <a:t>karyotypically</a:t>
            </a:r>
            <a:r>
              <a:rPr lang="en-US" dirty="0"/>
              <a:t> detectable chromosomal </a:t>
            </a:r>
            <a:r>
              <a:rPr lang="en-US" dirty="0" smtClean="0"/>
              <a:t>abnormalities: Identified </a:t>
            </a:r>
            <a:r>
              <a:rPr lang="en-US" dirty="0"/>
              <a:t>chromosomal abnormalities include t(12;14) (q15;q23-24), del(7</a:t>
            </a:r>
            <a:r>
              <a:rPr lang="en-US" dirty="0" smtClean="0"/>
              <a:t>) (</a:t>
            </a:r>
            <a:r>
              <a:rPr lang="en-US" dirty="0"/>
              <a:t>q22q32), rearrangements involving 6p21, 10q, trisomy 12, and deletions of 3q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128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one elects to observe a patient with a relatively large asymptomatic uterine leiomyoma, it is a good rule </a:t>
            </a:r>
            <a:r>
              <a:rPr lang="en-US" dirty="0" smtClean="0"/>
              <a:t>to obtain </a:t>
            </a:r>
            <a:r>
              <a:rPr lang="en-US" dirty="0"/>
              <a:t>an excretory </a:t>
            </a:r>
            <a:r>
              <a:rPr lang="en-US" dirty="0" err="1"/>
              <a:t>urogram</a:t>
            </a:r>
            <a:r>
              <a:rPr lang="en-US" dirty="0"/>
              <a:t> or renal ultrasound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Ureteral compression </a:t>
            </a:r>
            <a:r>
              <a:rPr lang="en-US" dirty="0"/>
              <a:t>at the pelvic brim may occur so that </a:t>
            </a:r>
            <a:r>
              <a:rPr lang="en-US" dirty="0" err="1"/>
              <a:t>hydroureter</a:t>
            </a:r>
            <a:r>
              <a:rPr lang="en-US" dirty="0"/>
              <a:t> and </a:t>
            </a:r>
            <a:r>
              <a:rPr lang="en-US" dirty="0" err="1"/>
              <a:t>hydronephrosis</a:t>
            </a:r>
            <a:r>
              <a:rPr lang="en-US" dirty="0"/>
              <a:t> develop</a:t>
            </a:r>
          </a:p>
        </p:txBody>
      </p:sp>
    </p:spTree>
    <p:extLst>
      <p:ext uri="{BB962C8B-B14F-4D97-AF65-F5344CB8AC3E}">
        <p14:creationId xmlns:p14="http://schemas.microsoft.com/office/powerpoint/2010/main" val="593388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r>
              <a:rPr lang="en-US" dirty="0"/>
              <a:t>In the postmenopausal years, shrinkage </a:t>
            </a:r>
            <a:r>
              <a:rPr lang="en-US" dirty="0" smtClean="0"/>
              <a:t>of </a:t>
            </a:r>
            <a:r>
              <a:rPr lang="en-US" dirty="0" err="1" smtClean="0"/>
              <a:t>myomata</a:t>
            </a:r>
            <a:r>
              <a:rPr lang="en-US" dirty="0" smtClean="0"/>
              <a:t> </a:t>
            </a:r>
            <a:r>
              <a:rPr lang="en-US" dirty="0"/>
              <a:t>and the myometrium occurs. However, the </a:t>
            </a:r>
            <a:r>
              <a:rPr lang="en-US" dirty="0" err="1"/>
              <a:t>myometrial</a:t>
            </a:r>
            <a:r>
              <a:rPr lang="en-US" dirty="0"/>
              <a:t> shrinkage may be disproportionately </a:t>
            </a:r>
            <a:r>
              <a:rPr lang="en-US" dirty="0" smtClean="0"/>
              <a:t>greater than </a:t>
            </a:r>
            <a:r>
              <a:rPr lang="en-US" dirty="0"/>
              <a:t>the </a:t>
            </a:r>
            <a:r>
              <a:rPr lang="en-US" dirty="0" err="1"/>
              <a:t>myoma</a:t>
            </a:r>
            <a:r>
              <a:rPr lang="en-US" dirty="0"/>
              <a:t> shrinkage. Therefore, a </a:t>
            </a:r>
            <a:r>
              <a:rPr lang="en-US" dirty="0" err="1"/>
              <a:t>myoma</a:t>
            </a:r>
            <a:r>
              <a:rPr lang="en-US" dirty="0"/>
              <a:t> in an intramural location before menopause may become </a:t>
            </a:r>
            <a:r>
              <a:rPr lang="en-US" dirty="0" smtClean="0"/>
              <a:t>a </a:t>
            </a:r>
            <a:r>
              <a:rPr lang="en-US" dirty="0" err="1" smtClean="0"/>
              <a:t>submucous</a:t>
            </a:r>
            <a:r>
              <a:rPr lang="en-US" dirty="0" smtClean="0"/>
              <a:t> </a:t>
            </a:r>
            <a:r>
              <a:rPr lang="en-US" dirty="0" err="1"/>
              <a:t>myoma</a:t>
            </a:r>
            <a:r>
              <a:rPr lang="en-US" dirty="0"/>
              <a:t> after menopause and then become symptomatic for the first time, usually </a:t>
            </a:r>
            <a:r>
              <a:rPr lang="en-US" dirty="0" smtClean="0"/>
              <a:t>with postmenopausal </a:t>
            </a:r>
            <a:r>
              <a:rPr lang="en-US" dirty="0"/>
              <a:t>bleeding</a:t>
            </a:r>
            <a:r>
              <a:rPr lang="en-US" dirty="0" smtClean="0"/>
              <a:t>.</a:t>
            </a:r>
          </a:p>
          <a:p>
            <a:r>
              <a:rPr lang="en-US" dirty="0"/>
              <a:t>In menopausal women, the appearance of even the slightest trace of vaginal bleeding should make one suspect</a:t>
            </a:r>
          </a:p>
          <a:p>
            <a:r>
              <a:rPr lang="en-US" dirty="0"/>
              <a:t>cervical or endometrial malignancy or the possibility of </a:t>
            </a:r>
            <a:r>
              <a:rPr lang="en-US" dirty="0" err="1"/>
              <a:t>sarcomatous</a:t>
            </a:r>
            <a:r>
              <a:rPr lang="en-US" dirty="0"/>
              <a:t> change in the leiomyoma</a:t>
            </a:r>
          </a:p>
        </p:txBody>
      </p:sp>
    </p:spTree>
    <p:extLst>
      <p:ext uri="{BB962C8B-B14F-4D97-AF65-F5344CB8AC3E}">
        <p14:creationId xmlns:p14="http://schemas.microsoft.com/office/powerpoint/2010/main" val="1202968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</a:t>
            </a:r>
            <a:r>
              <a:rPr lang="en-US" dirty="0" err="1"/>
              <a:t>leiomyomas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Transabdominal</a:t>
            </a:r>
            <a:r>
              <a:rPr lang="en-US" dirty="0"/>
              <a:t> and </a:t>
            </a:r>
            <a:r>
              <a:rPr lang="en-US" dirty="0" err="1"/>
              <a:t>endovaginal</a:t>
            </a:r>
            <a:r>
              <a:rPr lang="en-US" dirty="0"/>
              <a:t> </a:t>
            </a:r>
            <a:r>
              <a:rPr lang="en-US" dirty="0" smtClean="0"/>
              <a:t>US</a:t>
            </a:r>
          </a:p>
          <a:p>
            <a:r>
              <a:rPr lang="en-US" dirty="0" err="1" smtClean="0"/>
              <a:t>Sonohysterography</a:t>
            </a:r>
            <a:endParaRPr lang="en-US" dirty="0" smtClean="0"/>
          </a:p>
          <a:p>
            <a:r>
              <a:rPr lang="en-US" dirty="0"/>
              <a:t>CA-125 levels may be elevated in women with uterine </a:t>
            </a:r>
            <a:r>
              <a:rPr lang="en-US" dirty="0" err="1"/>
              <a:t>leiomyomata</a:t>
            </a:r>
            <a:r>
              <a:rPr lang="en-US" dirty="0"/>
              <a:t>, but the levels </a:t>
            </a:r>
            <a:r>
              <a:rPr lang="en-US" dirty="0" smtClean="0"/>
              <a:t>are generally </a:t>
            </a:r>
            <a:r>
              <a:rPr lang="en-US" dirty="0"/>
              <a:t>lower than those in patients with ovarian cancer.</a:t>
            </a:r>
          </a:p>
        </p:txBody>
      </p:sp>
    </p:spTree>
    <p:extLst>
      <p:ext uri="{BB962C8B-B14F-4D97-AF65-F5344CB8AC3E}">
        <p14:creationId xmlns:p14="http://schemas.microsoft.com/office/powerpoint/2010/main" val="239050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Symptomatic </a:t>
            </a:r>
            <a:r>
              <a:rPr lang="en-US" dirty="0" err="1"/>
              <a:t>Leiomyomata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Abnormal </a:t>
            </a:r>
            <a:r>
              <a:rPr lang="en-US" dirty="0" smtClean="0"/>
              <a:t>Bleeding</a:t>
            </a:r>
          </a:p>
          <a:p>
            <a:r>
              <a:rPr lang="en-US" dirty="0" smtClean="0"/>
              <a:t>Pressure</a:t>
            </a:r>
          </a:p>
          <a:p>
            <a:r>
              <a:rPr lang="en-US" dirty="0" smtClean="0"/>
              <a:t>Pain</a:t>
            </a:r>
          </a:p>
          <a:p>
            <a:r>
              <a:rPr lang="en-US" dirty="0"/>
              <a:t>Abdominal </a:t>
            </a:r>
            <a:r>
              <a:rPr lang="en-US" dirty="0" smtClean="0"/>
              <a:t>Distortion</a:t>
            </a:r>
          </a:p>
          <a:p>
            <a:r>
              <a:rPr lang="en-US" dirty="0"/>
              <a:t>Rapid </a:t>
            </a:r>
            <a:r>
              <a:rPr lang="en-US" dirty="0" err="1"/>
              <a:t>Growth:a</a:t>
            </a:r>
            <a:r>
              <a:rPr lang="en-US" dirty="0"/>
              <a:t> gain of 6 weeks or more in gestational size within a year or less</a:t>
            </a:r>
            <a:endParaRPr lang="en-US" dirty="0" smtClean="0"/>
          </a:p>
          <a:p>
            <a:r>
              <a:rPr lang="en-US" dirty="0"/>
              <a:t>Spontaneous Abortion and Other Pregnancy-Related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Infertility</a:t>
            </a:r>
          </a:p>
          <a:p>
            <a:r>
              <a:rPr lang="en-US" dirty="0"/>
              <a:t>Miscellaneous Signs and Symptoms</a:t>
            </a:r>
          </a:p>
        </p:txBody>
      </p:sp>
    </p:spTree>
    <p:extLst>
      <p:ext uri="{BB962C8B-B14F-4D97-AF65-F5344CB8AC3E}">
        <p14:creationId xmlns:p14="http://schemas.microsoft.com/office/powerpoint/2010/main" val="32986726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TREATMENT FOR UTERINE LEIOMYOMATA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Medical Management of Uterine </a:t>
            </a:r>
            <a:r>
              <a:rPr lang="en-US" dirty="0" err="1" smtClean="0"/>
              <a:t>Leiomyomata</a:t>
            </a:r>
            <a:endParaRPr lang="en-US" dirty="0" smtClean="0"/>
          </a:p>
          <a:p>
            <a:r>
              <a:rPr lang="en-US" dirty="0"/>
              <a:t>Effective medical treatment that is likely to result in the permanent cure of uterine </a:t>
            </a:r>
            <a:r>
              <a:rPr lang="en-US" dirty="0" err="1"/>
              <a:t>leiomyomata</a:t>
            </a:r>
            <a:r>
              <a:rPr lang="en-US" dirty="0"/>
              <a:t> is not </a:t>
            </a:r>
            <a:r>
              <a:rPr lang="en-US" dirty="0" smtClean="0"/>
              <a:t>yet available.</a:t>
            </a:r>
          </a:p>
          <a:p>
            <a:r>
              <a:rPr lang="en-US" dirty="0"/>
              <a:t>Medical therapies are available as an adjunct to </a:t>
            </a:r>
            <a:r>
              <a:rPr lang="en-US" dirty="0" smtClean="0"/>
              <a:t>surgical treatment </a:t>
            </a:r>
            <a:r>
              <a:rPr lang="en-US" dirty="0"/>
              <a:t>or as a temporary substitute for definitive surgical treatment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31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Antiprogestin</a:t>
            </a:r>
            <a:r>
              <a:rPr lang="en-US" b="1" dirty="0"/>
              <a:t> therapy with mifepristone (RU-486</a:t>
            </a:r>
            <a:r>
              <a:rPr lang="en-US" b="1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25 mg </a:t>
            </a:r>
            <a:r>
              <a:rPr lang="en-US" dirty="0" smtClean="0"/>
              <a:t>daily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decrease leiomyoma volume by an average of </a:t>
            </a:r>
            <a:r>
              <a:rPr lang="en-US" dirty="0" smtClean="0"/>
              <a:t>49% for </a:t>
            </a:r>
            <a:r>
              <a:rPr lang="en-US" dirty="0"/>
              <a:t>3 </a:t>
            </a:r>
            <a:r>
              <a:rPr lang="en-US" dirty="0" smtClean="0"/>
              <a:t>months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All patients became </a:t>
            </a:r>
            <a:r>
              <a:rPr lang="en-US" dirty="0" err="1"/>
              <a:t>amenorrheic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Side effects were mild, and bone density was not </a:t>
            </a:r>
            <a:r>
              <a:rPr lang="en-US" dirty="0" smtClean="0"/>
              <a:t>diminished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err="1"/>
              <a:t>Gestrinone</a:t>
            </a:r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en-US" dirty="0" err="1"/>
              <a:t>antiestrogen</a:t>
            </a:r>
            <a:r>
              <a:rPr lang="en-US" dirty="0"/>
              <a:t> and </a:t>
            </a:r>
            <a:r>
              <a:rPr lang="en-US" dirty="0" err="1"/>
              <a:t>antiprogesterone</a:t>
            </a:r>
            <a:r>
              <a:rPr lang="en-US" dirty="0"/>
              <a:t> properties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 treatment lasted 6 months to 1 year.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 best results were obtained when the drug was administered </a:t>
            </a:r>
            <a:r>
              <a:rPr lang="en-US" dirty="0" err="1"/>
              <a:t>intravaginally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Side effects, though mildly androgenic, were well </a:t>
            </a:r>
            <a:r>
              <a:rPr lang="en-US" dirty="0" smtClean="0"/>
              <a:t>tolerated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34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r>
              <a:rPr lang="en-US" b="1" dirty="0" err="1" smtClean="0"/>
              <a:t>GnRH</a:t>
            </a:r>
            <a:r>
              <a:rPr lang="en-US" b="1" dirty="0" smtClean="0"/>
              <a:t> analogs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“medical oophorectomy” and “medical menopause</a:t>
            </a:r>
            <a:r>
              <a:rPr lang="en-US" dirty="0" smtClean="0"/>
              <a:t>”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describe </a:t>
            </a:r>
            <a:r>
              <a:rPr lang="en-US" dirty="0" smtClean="0"/>
              <a:t>a significant </a:t>
            </a:r>
            <a:r>
              <a:rPr lang="en-US" dirty="0"/>
              <a:t>reduction in trabecular bone density after 24 weeks of </a:t>
            </a:r>
            <a:r>
              <a:rPr lang="en-US" dirty="0" err="1"/>
              <a:t>GnRH</a:t>
            </a:r>
            <a:r>
              <a:rPr lang="en-US" dirty="0"/>
              <a:t> agonist </a:t>
            </a:r>
            <a:r>
              <a:rPr lang="en-US" dirty="0" smtClean="0"/>
              <a:t>treatment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the average reduction in uterine and </a:t>
            </a:r>
            <a:r>
              <a:rPr lang="en-US" dirty="0" err="1"/>
              <a:t>myoma</a:t>
            </a:r>
            <a:r>
              <a:rPr lang="en-US" dirty="0"/>
              <a:t> volume is 40% to 50% after 3 </a:t>
            </a:r>
            <a:r>
              <a:rPr lang="en-US" dirty="0" smtClean="0"/>
              <a:t>to 6 </a:t>
            </a:r>
            <a:r>
              <a:rPr lang="en-US" dirty="0"/>
              <a:t>months of </a:t>
            </a:r>
            <a:r>
              <a:rPr lang="en-US" dirty="0" err="1"/>
              <a:t>GnRH</a:t>
            </a:r>
            <a:r>
              <a:rPr lang="en-US" dirty="0"/>
              <a:t> agonist treatment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If there are circumstances that require that </a:t>
            </a:r>
            <a:r>
              <a:rPr lang="en-US" dirty="0" err="1"/>
              <a:t>GnRH</a:t>
            </a:r>
            <a:r>
              <a:rPr lang="en-US" dirty="0"/>
              <a:t> treatment be extended beyond 6 months, </a:t>
            </a:r>
            <a:r>
              <a:rPr lang="en-US" dirty="0" smtClean="0"/>
              <a:t>consideration should </a:t>
            </a:r>
            <a:r>
              <a:rPr lang="en-US" dirty="0"/>
              <a:t>be given to adding low-dose steroids after 3 months of </a:t>
            </a:r>
            <a:r>
              <a:rPr lang="en-US" dirty="0" err="1"/>
              <a:t>GnRH</a:t>
            </a:r>
            <a:r>
              <a:rPr lang="en-US" dirty="0"/>
              <a:t> therapy</a:t>
            </a:r>
          </a:p>
        </p:txBody>
      </p:sp>
    </p:spTree>
    <p:extLst>
      <p:ext uri="{BB962C8B-B14F-4D97-AF65-F5344CB8AC3E}">
        <p14:creationId xmlns:p14="http://schemas.microsoft.com/office/powerpoint/2010/main" val="30398991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0060" y="228600"/>
            <a:ext cx="7467600" cy="6347460"/>
          </a:xfrm>
        </p:spPr>
        <p:txBody>
          <a:bodyPr/>
          <a:lstStyle/>
          <a:p>
            <a:r>
              <a:rPr lang="en-US" dirty="0"/>
              <a:t>Vaginal </a:t>
            </a:r>
            <a:r>
              <a:rPr lang="en-US" dirty="0" smtClean="0"/>
              <a:t>Myomectomy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90600"/>
            <a:ext cx="654558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921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04800"/>
            <a:ext cx="7086600" cy="6169025"/>
          </a:xfrm>
        </p:spPr>
      </p:pic>
    </p:spTree>
    <p:extLst>
      <p:ext uri="{BB962C8B-B14F-4D97-AF65-F5344CB8AC3E}">
        <p14:creationId xmlns:p14="http://schemas.microsoft.com/office/powerpoint/2010/main" val="7324412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r>
              <a:rPr lang="en-US" dirty="0" err="1"/>
              <a:t>Hysteroscopic</a:t>
            </a:r>
            <a:r>
              <a:rPr lang="en-US" dirty="0"/>
              <a:t> Resection of </a:t>
            </a:r>
            <a:r>
              <a:rPr lang="en-US" dirty="0" err="1"/>
              <a:t>Submucous</a:t>
            </a:r>
            <a:r>
              <a:rPr lang="en-US" dirty="0"/>
              <a:t> </a:t>
            </a:r>
            <a:r>
              <a:rPr lang="en-US" dirty="0" err="1" smtClean="0"/>
              <a:t>Myomata</a:t>
            </a:r>
            <a:endParaRPr lang="en-US" dirty="0" smtClean="0"/>
          </a:p>
          <a:p>
            <a:r>
              <a:rPr lang="en-US" dirty="0"/>
              <a:t>Laparoscopic and Robotic-Assisted </a:t>
            </a:r>
            <a:r>
              <a:rPr lang="en-US" dirty="0" smtClean="0"/>
              <a:t>Myomectomy</a:t>
            </a:r>
          </a:p>
          <a:p>
            <a:r>
              <a:rPr lang="en-US" dirty="0"/>
              <a:t>Abdominal Myomectomy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49780"/>
            <a:ext cx="6705600" cy="477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1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growth of </a:t>
            </a:r>
            <a:r>
              <a:rPr lang="en-US" dirty="0" err="1"/>
              <a:t>leiomyomata</a:t>
            </a:r>
            <a:r>
              <a:rPr lang="en-US" dirty="0"/>
              <a:t> is dependent on estrogen production.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menopause, </a:t>
            </a:r>
            <a:r>
              <a:rPr lang="en-US" dirty="0" smtClean="0"/>
              <a:t>with regression </a:t>
            </a:r>
            <a:r>
              <a:rPr lang="en-US" dirty="0"/>
              <a:t>of ovarian estrogen secretion, growth of </a:t>
            </a:r>
            <a:r>
              <a:rPr lang="en-US" dirty="0" err="1"/>
              <a:t>leiomyomata</a:t>
            </a:r>
            <a:r>
              <a:rPr lang="en-US" dirty="0"/>
              <a:t> usually ceases. 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owever</a:t>
            </a:r>
            <a:r>
              <a:rPr lang="en-US" dirty="0"/>
              <a:t>, of postmenopausal growth of benign </a:t>
            </a:r>
            <a:r>
              <a:rPr lang="en-US" dirty="0" err="1" smtClean="0"/>
              <a:t>leiomyomata</a:t>
            </a:r>
            <a:r>
              <a:rPr lang="en-US" dirty="0" smtClean="0"/>
              <a:t>, suggesting </a:t>
            </a:r>
            <a:r>
              <a:rPr lang="en-US" dirty="0"/>
              <a:t>the possibility of postmenopausal estrogen production either in the ovary or elsewhere.</a:t>
            </a:r>
          </a:p>
        </p:txBody>
      </p:sp>
    </p:spTree>
    <p:extLst>
      <p:ext uri="{BB962C8B-B14F-4D97-AF65-F5344CB8AC3E}">
        <p14:creationId xmlns:p14="http://schemas.microsoft.com/office/powerpoint/2010/main" val="36702074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r>
              <a:rPr lang="en-US" dirty="0"/>
              <a:t>Position the patient in Allen stirrups.</a:t>
            </a:r>
          </a:p>
          <a:p>
            <a:r>
              <a:rPr lang="en-US" dirty="0"/>
              <a:t>Perform exam under anesthesia, paying careful attention to uterine size and mobility.</a:t>
            </a:r>
          </a:p>
          <a:p>
            <a:r>
              <a:rPr lang="en-US" dirty="0"/>
              <a:t>Prep and drape the patient.</a:t>
            </a:r>
          </a:p>
          <a:p>
            <a:r>
              <a:rPr lang="en-US" dirty="0"/>
              <a:t>Place Foley.</a:t>
            </a:r>
          </a:p>
          <a:p>
            <a:r>
              <a:rPr lang="en-US" dirty="0"/>
              <a:t>Perform cervical dilation, and consider staining the endometrial cavity.</a:t>
            </a:r>
          </a:p>
          <a:p>
            <a:r>
              <a:rPr lang="en-US" dirty="0"/>
              <a:t>Make an abdominal incision (consider </a:t>
            </a:r>
            <a:r>
              <a:rPr lang="en-US" dirty="0" err="1"/>
              <a:t>Maylard</a:t>
            </a:r>
            <a:r>
              <a:rPr lang="en-US" dirty="0"/>
              <a:t> for uteri &gt;12-week size), and enter the abdominal cavity.</a:t>
            </a:r>
          </a:p>
          <a:p>
            <a:r>
              <a:rPr lang="en-US" dirty="0"/>
              <a:t>Optimize exposure (incision type and size, lighting, packing of intestines, retractors</a:t>
            </a:r>
            <a:r>
              <a:rPr lang="en-US" dirty="0" smtClean="0"/>
              <a:t>).</a:t>
            </a:r>
          </a:p>
          <a:p>
            <a:r>
              <a:rPr lang="en-US" dirty="0"/>
              <a:t>Evaluate number, size, and location of fibroids.</a:t>
            </a:r>
          </a:p>
        </p:txBody>
      </p:sp>
    </p:spTree>
    <p:extLst>
      <p:ext uri="{BB962C8B-B14F-4D97-AF65-F5344CB8AC3E}">
        <p14:creationId xmlns:p14="http://schemas.microsoft.com/office/powerpoint/2010/main" val="22535505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r>
              <a:rPr lang="en-US" dirty="0"/>
              <a:t>Minimize blood loss.</a:t>
            </a:r>
          </a:p>
          <a:p>
            <a:r>
              <a:rPr lang="en-US" dirty="0"/>
              <a:t>Make use of delicate surgical technique (avoid traumatic instruments).</a:t>
            </a:r>
          </a:p>
          <a:p>
            <a:r>
              <a:rPr lang="en-US" dirty="0"/>
              <a:t>Consider hypotensive anesthesia.</a:t>
            </a:r>
          </a:p>
          <a:p>
            <a:r>
              <a:rPr lang="en-US" dirty="0"/>
              <a:t>Consider use of a tourniquet.</a:t>
            </a:r>
          </a:p>
          <a:p>
            <a:r>
              <a:rPr lang="en-US" dirty="0"/>
              <a:t>Consider use of dilute </a:t>
            </a:r>
            <a:r>
              <a:rPr lang="en-US" dirty="0" err="1"/>
              <a:t>Pitressin</a:t>
            </a:r>
            <a:r>
              <a:rPr lang="en-US" dirty="0"/>
              <a:t>.</a:t>
            </a:r>
          </a:p>
          <a:p>
            <a:r>
              <a:rPr lang="en-US" dirty="0"/>
              <a:t>Make a linear uterine incision over the largest </a:t>
            </a:r>
            <a:r>
              <a:rPr lang="en-US" dirty="0" err="1"/>
              <a:t>myoma</a:t>
            </a:r>
            <a:r>
              <a:rPr lang="en-US" dirty="0"/>
              <a:t>.</a:t>
            </a:r>
          </a:p>
          <a:p>
            <a:r>
              <a:rPr lang="en-US" dirty="0"/>
              <a:t>Dissect along the natural tissue plane, and excise the </a:t>
            </a:r>
            <a:r>
              <a:rPr lang="en-US" dirty="0" err="1"/>
              <a:t>myoma</a:t>
            </a:r>
            <a:r>
              <a:rPr lang="en-US" dirty="0"/>
              <a:t>.</a:t>
            </a:r>
          </a:p>
          <a:p>
            <a:r>
              <a:rPr lang="en-US" dirty="0"/>
              <a:t>Meticulously close all uterine defects.</a:t>
            </a:r>
          </a:p>
          <a:p>
            <a:r>
              <a:rPr lang="en-US" dirty="0"/>
              <a:t>Confirm hemostasis.</a:t>
            </a:r>
          </a:p>
          <a:p>
            <a:r>
              <a:rPr lang="en-US" dirty="0"/>
              <a:t>Close abdominal cavity, </a:t>
            </a:r>
            <a:r>
              <a:rPr lang="en-US" dirty="0" err="1"/>
              <a:t>fascial</a:t>
            </a:r>
            <a:r>
              <a:rPr lang="en-US" dirty="0"/>
              <a:t>, and skin incisions.</a:t>
            </a:r>
          </a:p>
        </p:txBody>
      </p:sp>
    </p:spTree>
    <p:extLst>
      <p:ext uri="{BB962C8B-B14F-4D97-AF65-F5344CB8AC3E}">
        <p14:creationId xmlns:p14="http://schemas.microsoft.com/office/powerpoint/2010/main" val="10627600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decrease surgical bleeding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Controlled hypotensive </a:t>
            </a:r>
            <a:r>
              <a:rPr lang="en-US" dirty="0" smtClean="0"/>
              <a:t>anesthesia</a:t>
            </a:r>
          </a:p>
          <a:p>
            <a:r>
              <a:rPr lang="en-US" dirty="0" err="1" smtClean="0"/>
              <a:t>Trendelenburgposition</a:t>
            </a:r>
            <a:endParaRPr lang="en-US" dirty="0" smtClean="0"/>
          </a:p>
          <a:p>
            <a:r>
              <a:rPr lang="en-US" dirty="0" smtClean="0"/>
              <a:t>Tourniquets</a:t>
            </a:r>
          </a:p>
          <a:p>
            <a:r>
              <a:rPr lang="en-US" dirty="0" err="1" smtClean="0"/>
              <a:t>Vasoconstrictive</a:t>
            </a:r>
            <a:r>
              <a:rPr lang="en-US" dirty="0" smtClean="0"/>
              <a:t> agents</a:t>
            </a:r>
          </a:p>
          <a:p>
            <a:r>
              <a:rPr lang="en-US" dirty="0" smtClean="0"/>
              <a:t>The </a:t>
            </a:r>
            <a:r>
              <a:rPr lang="en-US" dirty="0"/>
              <a:t>CO2 </a:t>
            </a:r>
            <a:r>
              <a:rPr lang="en-US" dirty="0" smtClean="0"/>
              <a:t>laser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90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57200"/>
            <a:ext cx="6553200" cy="5715000"/>
          </a:xfrm>
        </p:spPr>
      </p:pic>
    </p:spTree>
    <p:extLst>
      <p:ext uri="{BB962C8B-B14F-4D97-AF65-F5344CB8AC3E}">
        <p14:creationId xmlns:p14="http://schemas.microsoft.com/office/powerpoint/2010/main" val="572428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Myomectomy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major immediate postoperative complications after myomectomy are febrile morbidity </a:t>
            </a:r>
            <a:r>
              <a:rPr lang="en-US" dirty="0" smtClean="0"/>
              <a:t>and </a:t>
            </a:r>
            <a:r>
              <a:rPr lang="en-US" dirty="0" err="1" smtClean="0"/>
              <a:t>intraperitoneal</a:t>
            </a:r>
            <a:r>
              <a:rPr lang="en-US" dirty="0" smtClean="0"/>
              <a:t> </a:t>
            </a:r>
            <a:r>
              <a:rPr lang="en-US" dirty="0"/>
              <a:t>bleeding</a:t>
            </a:r>
            <a:r>
              <a:rPr lang="en-US" dirty="0" smtClean="0"/>
              <a:t>.</a:t>
            </a:r>
          </a:p>
          <a:p>
            <a:r>
              <a:rPr lang="en-US" dirty="0"/>
              <a:t>patients must be carefully monitored for the first 24 hours after </a:t>
            </a:r>
            <a:r>
              <a:rPr lang="en-US" dirty="0" smtClean="0"/>
              <a:t>myomectomy</a:t>
            </a:r>
          </a:p>
          <a:p>
            <a:r>
              <a:rPr lang="en-US" dirty="0"/>
              <a:t>A hematocrit is usually performed </a:t>
            </a:r>
            <a:r>
              <a:rPr lang="en-US" dirty="0" smtClean="0"/>
              <a:t>6 hours </a:t>
            </a:r>
            <a:r>
              <a:rPr lang="en-US" dirty="0"/>
              <a:t>after the operation is completed and again on the first postoperative morning</a:t>
            </a:r>
          </a:p>
        </p:txBody>
      </p:sp>
    </p:spTree>
    <p:extLst>
      <p:ext uri="{BB962C8B-B14F-4D97-AF65-F5344CB8AC3E}">
        <p14:creationId xmlns:p14="http://schemas.microsoft.com/office/powerpoint/2010/main" val="39286548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Embolotherapy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UAE is appropriate for patients with symptomatic </a:t>
            </a:r>
            <a:r>
              <a:rPr lang="en-US" dirty="0" err="1" smtClean="0"/>
              <a:t>leiomyomata</a:t>
            </a:r>
            <a:endParaRPr lang="en-US" dirty="0" smtClean="0"/>
          </a:p>
          <a:p>
            <a:r>
              <a:rPr lang="en-US" dirty="0"/>
              <a:t>Contraindications to this procedure include </a:t>
            </a:r>
            <a:r>
              <a:rPr lang="en-US" u="sng" dirty="0" smtClean="0"/>
              <a:t>pregnancy</a:t>
            </a:r>
            <a:r>
              <a:rPr lang="en-US" dirty="0" smtClean="0"/>
              <a:t>, </a:t>
            </a:r>
            <a:r>
              <a:rPr lang="en-US" u="sng" dirty="0" smtClean="0"/>
              <a:t>active </a:t>
            </a:r>
            <a:r>
              <a:rPr lang="en-US" u="sng" dirty="0"/>
              <a:t>pelvic infection</a:t>
            </a:r>
            <a:r>
              <a:rPr lang="en-US" dirty="0"/>
              <a:t>, </a:t>
            </a:r>
            <a:r>
              <a:rPr lang="en-US" u="sng" dirty="0"/>
              <a:t>severe contrast medium allergy</a:t>
            </a:r>
            <a:r>
              <a:rPr lang="en-US" dirty="0"/>
              <a:t>, </a:t>
            </a:r>
            <a:r>
              <a:rPr lang="en-US" u="sng" dirty="0" err="1"/>
              <a:t>arteriovenous</a:t>
            </a:r>
            <a:r>
              <a:rPr lang="en-US" u="sng" dirty="0"/>
              <a:t> malformations</a:t>
            </a:r>
            <a:r>
              <a:rPr lang="en-US" dirty="0"/>
              <a:t>, </a:t>
            </a:r>
            <a:r>
              <a:rPr lang="en-US" u="sng" dirty="0"/>
              <a:t>desire for future </a:t>
            </a:r>
            <a:r>
              <a:rPr lang="en-US" u="sng" dirty="0" smtClean="0"/>
              <a:t>pregnancy</a:t>
            </a:r>
            <a:r>
              <a:rPr lang="en-US" dirty="0" smtClean="0"/>
              <a:t>, </a:t>
            </a:r>
            <a:r>
              <a:rPr lang="en-US" u="sng" dirty="0" smtClean="0"/>
              <a:t>a </a:t>
            </a:r>
            <a:r>
              <a:rPr lang="en-US" u="sng" dirty="0"/>
              <a:t>strong suspicion of </a:t>
            </a:r>
            <a:r>
              <a:rPr lang="en-US" u="sng" dirty="0" err="1"/>
              <a:t>adenomyosis</a:t>
            </a:r>
            <a:r>
              <a:rPr lang="en-US" u="sng" dirty="0"/>
              <a:t> or </a:t>
            </a:r>
            <a:r>
              <a:rPr lang="en-US" u="sng" dirty="0" err="1"/>
              <a:t>pedunculated</a:t>
            </a:r>
            <a:r>
              <a:rPr lang="en-US" u="sng" dirty="0"/>
              <a:t> leiomyoma</a:t>
            </a:r>
            <a:r>
              <a:rPr lang="en-US" dirty="0"/>
              <a:t>, and </a:t>
            </a:r>
            <a:r>
              <a:rPr lang="en-US" u="sng" dirty="0"/>
              <a:t>undiagnosed pelvic mass</a:t>
            </a:r>
            <a:r>
              <a:rPr lang="en-US" u="sng" dirty="0" smtClean="0"/>
              <a:t>.</a:t>
            </a:r>
          </a:p>
          <a:p>
            <a:r>
              <a:rPr lang="en-US" dirty="0"/>
              <a:t>may increase </a:t>
            </a:r>
            <a:r>
              <a:rPr lang="en-US" dirty="0" smtClean="0"/>
              <a:t>the risk </a:t>
            </a:r>
            <a:r>
              <a:rPr lang="en-US" dirty="0"/>
              <a:t>of miscarriage, postpartum hemorrhage, preterm delivery, and </a:t>
            </a:r>
            <a:r>
              <a:rPr lang="en-US" dirty="0" err="1"/>
              <a:t>malpresentation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048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postembolization</a:t>
            </a:r>
            <a:r>
              <a:rPr lang="en-US" dirty="0"/>
              <a:t>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Forty percent of patients develop a syndrome of fever and malaise in the first 10 to 14 days after UAE</a:t>
            </a:r>
            <a:r>
              <a:rPr lang="en-US" dirty="0" smtClean="0"/>
              <a:t>.</a:t>
            </a:r>
          </a:p>
          <a:p>
            <a:r>
              <a:rPr lang="en-US" dirty="0"/>
              <a:t>This </a:t>
            </a:r>
            <a:r>
              <a:rPr lang="en-US" dirty="0" smtClean="0"/>
              <a:t>is also </a:t>
            </a:r>
            <a:r>
              <a:rPr lang="en-US" dirty="0"/>
              <a:t>associated with leukocytosis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It is typically </a:t>
            </a:r>
            <a:r>
              <a:rPr lang="en-US" dirty="0" err="1" smtClean="0"/>
              <a:t>selflimited</a:t>
            </a:r>
            <a:r>
              <a:rPr lang="en-US" dirty="0" smtClean="0"/>
              <a:t> and </a:t>
            </a:r>
            <a:r>
              <a:rPr lang="en-US" dirty="0"/>
              <a:t>resolves in 3 to 5 days and rarely requires treatment except antipyretics.</a:t>
            </a:r>
          </a:p>
        </p:txBody>
      </p:sp>
    </p:spTree>
    <p:extLst>
      <p:ext uri="{BB962C8B-B14F-4D97-AF65-F5344CB8AC3E}">
        <p14:creationId xmlns:p14="http://schemas.microsoft.com/office/powerpoint/2010/main" val="10099562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Agency FB" pitchFamily="34" charset="0"/>
              </a:rPr>
              <a:t>THANK YOU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122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 algn="r" rtl="1"/>
            <a:r>
              <a:rPr lang="fa-IR" dirty="0" smtClean="0"/>
              <a:t>خانم 45 ساله مولتی پار آنمیک با شکایت منوراژی از 2 سال قبل و عدم پاسخ به درمان دارویی مراجعه کرده است. خون ریزی وی از سه ماه قبل تشدید شده و در سونوگرافی واژینال میوم های متعدد با اثر فشاری بر اندومتر دارد. اقدام مناسب کدام است؟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بیوپسی اندومتر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ابلیشن اندومتر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میومکتومی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هیسترکتومی</a:t>
            </a:r>
          </a:p>
          <a:p>
            <a:pPr marL="457200" indent="-45720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504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پاسخ: الف</a:t>
            </a:r>
          </a:p>
          <a:p>
            <a:pPr marL="0" indent="0" algn="r" rtl="1">
              <a:buNone/>
            </a:pPr>
            <a:r>
              <a:rPr lang="fa-IR" dirty="0" smtClean="0"/>
              <a:t>صرفاً وجود لیومیوم در یک خانم، خون ریزی رخمی غیرطبیعی را ثابت نمی کند که میوم باعث خون ریزی است و ارزیابی و نمونه برداری باید صورت گیرند.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9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Postmenopausal ovarian cortical stromal hyperplasia may be associated with an increase in estrogen </a:t>
            </a:r>
            <a:r>
              <a:rPr lang="en-US" dirty="0" smtClean="0"/>
              <a:t>secretion by </a:t>
            </a:r>
            <a:r>
              <a:rPr lang="en-US" dirty="0"/>
              <a:t>the ovary</a:t>
            </a:r>
            <a:r>
              <a:rPr lang="en-US" dirty="0" smtClean="0"/>
              <a:t>.</a:t>
            </a:r>
          </a:p>
          <a:p>
            <a:r>
              <a:rPr lang="en-US" dirty="0"/>
              <a:t>The postmenopausal ovarian </a:t>
            </a:r>
            <a:r>
              <a:rPr lang="en-US" dirty="0" err="1"/>
              <a:t>stroma</a:t>
            </a:r>
            <a:r>
              <a:rPr lang="en-US" dirty="0"/>
              <a:t> in a variety of presumably inactive ovarian tumors, </a:t>
            </a:r>
            <a:r>
              <a:rPr lang="en-US" dirty="0" smtClean="0"/>
              <a:t>including </a:t>
            </a:r>
            <a:r>
              <a:rPr lang="en-US" u="sng" dirty="0" smtClean="0"/>
              <a:t>mucinous </a:t>
            </a:r>
            <a:r>
              <a:rPr lang="en-US" u="sng" dirty="0"/>
              <a:t>cysts and Brenner tumors</a:t>
            </a:r>
            <a:r>
              <a:rPr lang="en-US" dirty="0"/>
              <a:t>, can also produce estrogen</a:t>
            </a:r>
            <a:r>
              <a:rPr lang="en-US" dirty="0" smtClean="0"/>
              <a:t>.</a:t>
            </a:r>
          </a:p>
          <a:p>
            <a:r>
              <a:rPr lang="en-US" dirty="0"/>
              <a:t>When a central pelvic tumor presumed to </a:t>
            </a:r>
            <a:r>
              <a:rPr lang="en-US" dirty="0" err="1" smtClean="0"/>
              <a:t>beuterine</a:t>
            </a:r>
            <a:r>
              <a:rPr lang="en-US" dirty="0" smtClean="0"/>
              <a:t> </a:t>
            </a:r>
            <a:r>
              <a:rPr lang="en-US" dirty="0" err="1"/>
              <a:t>leiomyomata</a:t>
            </a:r>
            <a:r>
              <a:rPr lang="en-US" dirty="0"/>
              <a:t> enlarges after menopause, one should think of the possibility of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malignant change </a:t>
            </a:r>
            <a:r>
              <a:rPr lang="en-US" dirty="0"/>
              <a:t>in </a:t>
            </a:r>
            <a:r>
              <a:rPr lang="en-US" dirty="0" smtClean="0"/>
              <a:t>the </a:t>
            </a:r>
            <a:r>
              <a:rPr lang="en-US" u="sng" dirty="0" smtClean="0"/>
              <a:t>leiomyoma </a:t>
            </a:r>
            <a:r>
              <a:rPr lang="en-US" u="sng" dirty="0"/>
              <a:t>itself </a:t>
            </a:r>
            <a:r>
              <a:rPr lang="en-US" dirty="0"/>
              <a:t>or in </a:t>
            </a:r>
            <a:r>
              <a:rPr lang="en-US" u="sng" dirty="0"/>
              <a:t>the adjacent myometrium</a:t>
            </a:r>
            <a:r>
              <a:rPr lang="en-US" dirty="0"/>
              <a:t>, or of the growth of a </a:t>
            </a:r>
            <a:r>
              <a:rPr lang="en-US" b="1" dirty="0"/>
              <a:t>new</a:t>
            </a:r>
            <a:r>
              <a:rPr lang="en-US" dirty="0"/>
              <a:t> pelvic tumor of </a:t>
            </a:r>
            <a:r>
              <a:rPr lang="en-US" u="sng" dirty="0" err="1"/>
              <a:t>extrauterine</a:t>
            </a:r>
            <a:r>
              <a:rPr lang="en-US" u="sng" dirty="0"/>
              <a:t> origin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73414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pPr algn="r" rtl="1"/>
            <a:r>
              <a:rPr lang="fa-IR" dirty="0" smtClean="0"/>
              <a:t>در مورد </a:t>
            </a:r>
            <a:r>
              <a:rPr lang="en-US" dirty="0" smtClean="0"/>
              <a:t>UAE</a:t>
            </a:r>
            <a:r>
              <a:rPr lang="fa-IR" dirty="0" smtClean="0"/>
              <a:t> کدامیک از گزینه های زیر صحیح است؟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در فیبروم های بزرگ علامتدار و نازایی انتخاب اول می باشد.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در درمان آدنومیوزیس کمک کننده است.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در درمان مالفورماسیون های شریانی و وریدی توصیه می شود.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در تب و لکوسیتوز و بی حالی متعاقب آن ضد تب توصیه می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576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r" rtl="1"/>
            <a:r>
              <a:rPr lang="fa-IR" dirty="0" smtClean="0"/>
              <a:t>پاسخ: 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695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r" rtl="1"/>
            <a:r>
              <a:rPr lang="fa-IR" dirty="0" smtClean="0"/>
              <a:t>در خانمی که به علت فیبروم رحمی تحت درمان با میفه پروستون به مدت 6 ماه قرار گرفته است کدام عارضه ممکن است مشاهده شود؟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کاهش دانسیته استخوانی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خشکی واژن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هیپرپلازی اندومتر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کاهش لیبیدو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475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algn="r" rtl="1"/>
            <a:r>
              <a:rPr lang="fa-IR" dirty="0" smtClean="0"/>
              <a:t>پاسخ: 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172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pPr algn="r" rtl="1"/>
            <a:r>
              <a:rPr lang="fa-IR" dirty="0" smtClean="0"/>
              <a:t>در خانم 47 ساله مبتلا به منوراژی شدید به علت فیبروم رحمی با کدام یک از روش های درمانی زیر خطر هیپرپلازی اندومتر وجود دارد؟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en-US" dirty="0" smtClean="0"/>
              <a:t>OCP</a:t>
            </a:r>
            <a:endParaRPr lang="fa-IR" dirty="0" smtClean="0"/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میفه  پروستون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آگونیست </a:t>
            </a:r>
            <a:r>
              <a:rPr lang="en-US" dirty="0" err="1" smtClean="0"/>
              <a:t>GnRH</a:t>
            </a:r>
            <a:endParaRPr lang="en-US" dirty="0" smtClean="0"/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/>
              <a:t>ناپروکسن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956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algn="r" rtl="1"/>
            <a:r>
              <a:rPr lang="fa-IR" dirty="0" smtClean="0"/>
              <a:t>پاسخ: 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4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Older nulliparous women have an increased risk of developing </a:t>
            </a:r>
            <a:r>
              <a:rPr lang="en-US" dirty="0" err="1"/>
              <a:t>leiomyomata</a:t>
            </a:r>
            <a:r>
              <a:rPr lang="en-US" dirty="0"/>
              <a:t>. However, in multiparous </a:t>
            </a:r>
            <a:r>
              <a:rPr lang="en-US" dirty="0" smtClean="0"/>
              <a:t>women, the </a:t>
            </a:r>
            <a:r>
              <a:rPr lang="en-US" dirty="0"/>
              <a:t>relative risk decreases with each pregnancy</a:t>
            </a:r>
            <a:r>
              <a:rPr lang="en-US" dirty="0" smtClean="0"/>
              <a:t>.</a:t>
            </a:r>
          </a:p>
          <a:p>
            <a:r>
              <a:rPr lang="en-US" dirty="0"/>
              <a:t>The risk is reduced in women who smoke and </a:t>
            </a:r>
            <a:r>
              <a:rPr lang="en-US" dirty="0" smtClean="0"/>
              <a:t>is increased </a:t>
            </a:r>
            <a:r>
              <a:rPr lang="en-US" dirty="0"/>
              <a:t>in obese women; this is possibly related to the conversion of androgens to estrogen by fat aromatase.</a:t>
            </a:r>
          </a:p>
        </p:txBody>
      </p:sp>
    </p:spTree>
    <p:extLst>
      <p:ext uri="{BB962C8B-B14F-4D97-AF65-F5344CB8AC3E}">
        <p14:creationId xmlns:p14="http://schemas.microsoft.com/office/powerpoint/2010/main" val="1433942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observation that </a:t>
            </a:r>
            <a:r>
              <a:rPr lang="en-US" dirty="0" err="1"/>
              <a:t>leiomyomata</a:t>
            </a:r>
            <a:r>
              <a:rPr lang="en-US" dirty="0"/>
              <a:t> may show significant enlargement during pregnancy provides further </a:t>
            </a:r>
            <a:r>
              <a:rPr lang="en-US" dirty="0" smtClean="0"/>
              <a:t>clinical evidence </a:t>
            </a:r>
            <a:r>
              <a:rPr lang="en-US" dirty="0"/>
              <a:t>of the relation of estrogen and progesterone to the growth of these tumors.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a better </a:t>
            </a:r>
            <a:r>
              <a:rPr lang="en-US" dirty="0" smtClean="0"/>
              <a:t>blood supply </a:t>
            </a:r>
            <a:r>
              <a:rPr lang="en-US" dirty="0"/>
              <a:t>during pregnancy might also encourage their growth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8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Oral </a:t>
            </a:r>
            <a:r>
              <a:rPr lang="en-US" dirty="0"/>
              <a:t>contraceptives containing high-dose estrogen, </a:t>
            </a:r>
            <a:r>
              <a:rPr lang="en-US" dirty="0" smtClean="0"/>
              <a:t>there was </a:t>
            </a:r>
            <a:r>
              <a:rPr lang="en-US" dirty="0"/>
              <a:t>a striking increase in the occurrence of large </a:t>
            </a:r>
            <a:r>
              <a:rPr lang="en-US" dirty="0" err="1"/>
              <a:t>leiomyomata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Oral contraceptives containing </a:t>
            </a:r>
            <a:r>
              <a:rPr lang="en-US" dirty="0" err="1"/>
              <a:t>highdose</a:t>
            </a:r>
            <a:r>
              <a:rPr lang="en-US" dirty="0"/>
              <a:t> estrogen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should not be prescribed </a:t>
            </a:r>
            <a:r>
              <a:rPr lang="en-US" dirty="0"/>
              <a:t>for women with these tumors</a:t>
            </a:r>
            <a:r>
              <a:rPr lang="en-US" dirty="0" smtClean="0"/>
              <a:t>.</a:t>
            </a:r>
          </a:p>
          <a:p>
            <a:r>
              <a:rPr lang="en-US" dirty="0"/>
              <a:t>Oral contraceptives </a:t>
            </a:r>
            <a:r>
              <a:rPr lang="en-US" dirty="0" smtClean="0"/>
              <a:t>with low-dose </a:t>
            </a:r>
            <a:r>
              <a:rPr lang="en-US" dirty="0"/>
              <a:t>estrogen are less likely to stimulate growth.</a:t>
            </a:r>
          </a:p>
        </p:txBody>
      </p:sp>
    </p:spTree>
    <p:extLst>
      <p:ext uri="{BB962C8B-B14F-4D97-AF65-F5344CB8AC3E}">
        <p14:creationId xmlns:p14="http://schemas.microsoft.com/office/powerpoint/2010/main" val="3582517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Levels </a:t>
            </a:r>
            <a:r>
              <a:rPr lang="en-US" dirty="0"/>
              <a:t>of plasma </a:t>
            </a:r>
            <a:r>
              <a:rPr lang="en-US" dirty="0" smtClean="0"/>
              <a:t>estradiol were </a:t>
            </a:r>
            <a:r>
              <a:rPr lang="en-US" dirty="0"/>
              <a:t>the same in patients with and without </a:t>
            </a:r>
            <a:r>
              <a:rPr lang="en-US" dirty="0" err="1"/>
              <a:t>leiomyomata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Significantly higher </a:t>
            </a:r>
            <a:r>
              <a:rPr lang="en-US" dirty="0"/>
              <a:t>concentration of estrogen receptors in </a:t>
            </a:r>
            <a:r>
              <a:rPr lang="en-US" dirty="0" err="1"/>
              <a:t>leiomyomata</a:t>
            </a:r>
            <a:r>
              <a:rPr lang="en-US" dirty="0"/>
              <a:t> than in myometrium</a:t>
            </a:r>
            <a:r>
              <a:rPr lang="en-US" dirty="0" smtClean="0"/>
              <a:t>.</a:t>
            </a:r>
          </a:p>
          <a:p>
            <a:r>
              <a:rPr lang="en-US" dirty="0"/>
              <a:t>The enzyme 17</a:t>
            </a:r>
            <a:r>
              <a:rPr lang="el-GR" dirty="0"/>
              <a:t>β-</a:t>
            </a:r>
            <a:r>
              <a:rPr lang="en-US" dirty="0" err="1"/>
              <a:t>hydroxy</a:t>
            </a:r>
            <a:r>
              <a:rPr lang="en-US" dirty="0"/>
              <a:t> </a:t>
            </a:r>
            <a:r>
              <a:rPr lang="en-US" dirty="0" smtClean="0"/>
              <a:t>dehydrogenase accelerates </a:t>
            </a:r>
            <a:r>
              <a:rPr lang="en-US" dirty="0"/>
              <a:t>the conversion of estradiol to </a:t>
            </a:r>
            <a:r>
              <a:rPr lang="en-US" dirty="0" err="1"/>
              <a:t>estrone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Leiomyomata</a:t>
            </a:r>
            <a:r>
              <a:rPr lang="en-US" dirty="0"/>
              <a:t>  </a:t>
            </a:r>
            <a:r>
              <a:rPr lang="en-US" dirty="0" smtClean="0"/>
              <a:t>        low </a:t>
            </a:r>
            <a:r>
              <a:rPr lang="en-US" dirty="0"/>
              <a:t>concentration of 17</a:t>
            </a:r>
            <a:r>
              <a:rPr lang="el-GR" dirty="0"/>
              <a:t>β-</a:t>
            </a:r>
            <a:r>
              <a:rPr lang="en-US" dirty="0" err="1"/>
              <a:t>hydroxy</a:t>
            </a:r>
            <a:r>
              <a:rPr lang="en-US" dirty="0"/>
              <a:t> </a:t>
            </a:r>
            <a:r>
              <a:rPr lang="en-US" dirty="0" smtClean="0"/>
              <a:t>dehydrogenase</a:t>
            </a: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Myometrial</a:t>
            </a:r>
            <a:r>
              <a:rPr lang="en-US" dirty="0" smtClean="0"/>
              <a:t> </a:t>
            </a:r>
            <a:r>
              <a:rPr lang="en-US" dirty="0"/>
              <a:t>H</a:t>
            </a:r>
            <a:r>
              <a:rPr lang="en-US" dirty="0" smtClean="0"/>
              <a:t>ypertrophy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718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91000" y="4648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361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</TotalTime>
  <Words>2720</Words>
  <Application>Microsoft Office PowerPoint</Application>
  <PresentationFormat>On-screen Show (4:3)</PresentationFormat>
  <Paragraphs>220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Agency FB</vt:lpstr>
      <vt:lpstr>Arial</vt:lpstr>
      <vt:lpstr>Century Schoolbook</vt:lpstr>
      <vt:lpstr>Courier New</vt:lpstr>
      <vt:lpstr>Times New Roman</vt:lpstr>
      <vt:lpstr>Wingdings</vt:lpstr>
      <vt:lpstr>Wingdings 2</vt:lpstr>
      <vt:lpstr>Oriel</vt:lpstr>
      <vt:lpstr>Leiomyomata Uteri and  Myomectomy</vt:lpstr>
      <vt:lpstr>ETIOLOGY, PATHOLOGY, AND GROWTH CHARACTERISTICS OF UTERINE LEIOMYOMATA</vt:lpstr>
      <vt:lpstr>ETIOLOGY, PATHOLOGY, AND GROWTH CHARACTERISTICS OF UTERINE LEIOMYOMATA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Hyaline Degeneration </vt:lpstr>
      <vt:lpstr>calcified leiomyomata</vt:lpstr>
      <vt:lpstr>infection</vt:lpstr>
      <vt:lpstr>PowerPoint Presentation</vt:lpstr>
      <vt:lpstr>red or carneous degeneration</vt:lpstr>
      <vt:lpstr>fatty degeneration</vt:lpstr>
      <vt:lpstr>sarcomatous degeneration</vt:lpstr>
      <vt:lpstr>PowerPoint Presentation</vt:lpstr>
      <vt:lpstr>PowerPoint Presentation</vt:lpstr>
      <vt:lpstr>intravenous leiomyomatosis</vt:lpstr>
      <vt:lpstr>PowerPoint Presentation</vt:lpstr>
      <vt:lpstr>Leiomyomatosis peritonealis disseminata</vt:lpstr>
      <vt:lpstr>vascularization of leiomyomata</vt:lpstr>
      <vt:lpstr>CLINICAL FEATURES OF UTERINE LEIOMYOMATA</vt:lpstr>
      <vt:lpstr>PowerPoint Presentation</vt:lpstr>
      <vt:lpstr>PowerPoint Presentation</vt:lpstr>
      <vt:lpstr>PowerPoint Presentation</vt:lpstr>
      <vt:lpstr>detection of leiomyomas</vt:lpstr>
      <vt:lpstr>Symptomatic Leiomyomata</vt:lpstr>
      <vt:lpstr>CHOICE OF TREATMENT FOR UTERINE LEIOMYOMATA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decrease surgical bleeding</vt:lpstr>
      <vt:lpstr>PowerPoint Presentation</vt:lpstr>
      <vt:lpstr>Results of Myomectomy</vt:lpstr>
      <vt:lpstr>Embolotherapy</vt:lpstr>
      <vt:lpstr>postembolization syndrome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LEYLA AZAD</cp:lastModifiedBy>
  <cp:revision>18</cp:revision>
  <dcterms:created xsi:type="dcterms:W3CDTF">2019-11-10T16:26:38Z</dcterms:created>
  <dcterms:modified xsi:type="dcterms:W3CDTF">2020-04-19T06:55:05Z</dcterms:modified>
</cp:coreProperties>
</file>