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3" r:id="rId11"/>
    <p:sldId id="264" r:id="rId12"/>
    <p:sldId id="265" r:id="rId13"/>
    <p:sldId id="269" r:id="rId14"/>
    <p:sldId id="270" r:id="rId15"/>
    <p:sldId id="271" r:id="rId16"/>
    <p:sldId id="272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685800"/>
            <a:ext cx="6477000" cy="1828800"/>
          </a:xfrm>
        </p:spPr>
        <p:txBody>
          <a:bodyPr/>
          <a:lstStyle/>
          <a:p>
            <a:r>
              <a:rPr lang="en-US" dirty="0" smtClean="0"/>
              <a:t>Increased NT with normal </a:t>
            </a:r>
            <a:r>
              <a:rPr lang="en-US" dirty="0" err="1" smtClean="0"/>
              <a:t>karyotype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3505200"/>
            <a:ext cx="6705600" cy="685800"/>
          </a:xfrm>
        </p:spPr>
        <p:txBody>
          <a:bodyPr>
            <a:normAutofit fontScale="25000" lnSpcReduction="20000"/>
          </a:bodyPr>
          <a:lstStyle/>
          <a:p>
            <a:r>
              <a:rPr lang="en-US" sz="9600" dirty="0" err="1" smtClean="0"/>
              <a:t>E.Keshavarz</a:t>
            </a:r>
            <a:r>
              <a:rPr lang="en-US" sz="9600" dirty="0" smtClean="0"/>
              <a:t> MD</a:t>
            </a:r>
          </a:p>
          <a:p>
            <a:r>
              <a:rPr lang="en-US" sz="9600" dirty="0" err="1" smtClean="0"/>
              <a:t>Shahid</a:t>
            </a:r>
            <a:r>
              <a:rPr lang="en-US" sz="9600" dirty="0" smtClean="0"/>
              <a:t> </a:t>
            </a:r>
            <a:r>
              <a:rPr lang="en-US" sz="9600" dirty="0" err="1" smtClean="0"/>
              <a:t>beheshty</a:t>
            </a:r>
            <a:r>
              <a:rPr lang="en-US" sz="9600" dirty="0" smtClean="0"/>
              <a:t> university</a:t>
            </a:r>
          </a:p>
          <a:p>
            <a:r>
              <a:rPr lang="en-US" sz="9600" dirty="0" err="1" smtClean="0"/>
              <a:t>Mahdieh</a:t>
            </a:r>
            <a:r>
              <a:rPr lang="en-US" sz="9600" dirty="0" smtClean="0"/>
              <a:t> hospital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7-altered composition of the extracellular matrix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21,18,13</a:t>
            </a:r>
          </a:p>
          <a:p>
            <a:pPr algn="ctr">
              <a:buNone/>
            </a:pPr>
            <a:r>
              <a:rPr lang="en-US" dirty="0" smtClean="0"/>
              <a:t>        </a:t>
            </a:r>
            <a:r>
              <a:rPr lang="en-US" sz="2000" dirty="0" smtClean="0"/>
              <a:t>many of component protein of extracellular matrix are encoded on </a:t>
            </a:r>
            <a:r>
              <a:rPr lang="en-US" sz="2000" dirty="0" err="1" smtClean="0"/>
              <a:t>ch</a:t>
            </a:r>
            <a:r>
              <a:rPr lang="en-US" sz="2000" dirty="0" smtClean="0"/>
              <a:t>  21,18,13</a:t>
            </a:r>
          </a:p>
          <a:p>
            <a:pPr>
              <a:buNone/>
            </a:pPr>
            <a:r>
              <a:rPr lang="en-US" dirty="0" smtClean="0"/>
              <a:t>21:</a:t>
            </a:r>
            <a:r>
              <a:rPr lang="en-US" sz="2000" dirty="0" smtClean="0"/>
              <a:t>increased collagen 6…binding to H.A…interstitial edema (skin,…)</a:t>
            </a:r>
          </a:p>
          <a:p>
            <a:pPr algn="ctr">
              <a:buNone/>
            </a:pPr>
            <a:r>
              <a:rPr lang="en-US" sz="2000" dirty="0" smtClean="0"/>
              <a:t>          decreased degradation of H.A…</a:t>
            </a:r>
            <a:r>
              <a:rPr lang="en-US" sz="2000" dirty="0" err="1" smtClean="0"/>
              <a:t>hyaloronan</a:t>
            </a:r>
            <a:r>
              <a:rPr lang="en-US" sz="2000" dirty="0" smtClean="0"/>
              <a:t>-aggregating </a:t>
            </a:r>
            <a:r>
              <a:rPr lang="en-US" sz="2000" dirty="0" err="1" smtClean="0"/>
              <a:t>proteoglycans</a:t>
            </a:r>
            <a:r>
              <a:rPr lang="en-US" sz="2000" dirty="0" smtClean="0"/>
              <a:t> in       bowel segment…inhibit the migration of neural crest cells…</a:t>
            </a:r>
            <a:r>
              <a:rPr lang="en-US" sz="2000" dirty="0" err="1" smtClean="0"/>
              <a:t>Hirschprung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18:</a:t>
            </a:r>
            <a:r>
              <a:rPr lang="en-US" sz="2000" dirty="0" smtClean="0"/>
              <a:t>increased </a:t>
            </a:r>
            <a:r>
              <a:rPr lang="en-US" sz="2000" dirty="0" err="1" smtClean="0"/>
              <a:t>laminin</a:t>
            </a:r>
            <a:endParaRPr lang="en-US" sz="2000" dirty="0" smtClean="0"/>
          </a:p>
          <a:p>
            <a:pPr>
              <a:buNone/>
            </a:pPr>
            <a:r>
              <a:rPr lang="en-US" dirty="0" smtClean="0"/>
              <a:t>13:</a:t>
            </a:r>
            <a:r>
              <a:rPr lang="en-US" sz="2000" dirty="0" smtClean="0"/>
              <a:t>increased collagen 4</a:t>
            </a:r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 smtClean="0"/>
          </a:p>
          <a:p>
            <a:pPr algn="ctr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29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Immunofluorescense  detection of collagen 6 in a section through nuchal skin of trisomy 21(above) and in a normal fetus</a:t>
            </a:r>
            <a:endParaRPr lang="en-US" sz="2000" dirty="0"/>
          </a:p>
        </p:txBody>
      </p:sp>
      <p:pic>
        <p:nvPicPr>
          <p:cNvPr id="4" name="Content Placeholder 3" descr="IMG_266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859" b="4034"/>
          <a:stretch>
            <a:fillRect/>
          </a:stretch>
        </p:blipFill>
        <p:spPr>
          <a:xfrm>
            <a:off x="2819400" y="533400"/>
            <a:ext cx="3297436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33400" y="304800"/>
          <a:ext cx="8229600" cy="641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Conditions  associated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with  increased NT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Cardiac</a:t>
                      </a:r>
                      <a:r>
                        <a:rPr lang="en-US" baseline="0" dirty="0" smtClean="0"/>
                        <a:t> defects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Jarcho</a:t>
                      </a:r>
                      <a:r>
                        <a:rPr lang="en-US" dirty="0" smtClean="0"/>
                        <a:t>-Levin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Diaphragmatic</a:t>
                      </a:r>
                      <a:r>
                        <a:rPr lang="en-US" baseline="0" dirty="0" smtClean="0"/>
                        <a:t> hernia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Joubert</a:t>
                      </a:r>
                      <a:r>
                        <a:rPr lang="en-US" baseline="0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exomphalos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Meckel_Gruber</a:t>
                      </a:r>
                      <a:r>
                        <a:rPr lang="en-US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Achondrogenesis</a:t>
                      </a:r>
                      <a:r>
                        <a:rPr lang="en-US" dirty="0" smtClean="0"/>
                        <a:t> type 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Nance-Sweeney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achondroplasia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Noonan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Asphyxian</a:t>
                      </a:r>
                      <a:r>
                        <a:rPr lang="en-US" dirty="0" smtClean="0"/>
                        <a:t> thoracic dystrophy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Osteogenesis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imperfecta</a:t>
                      </a:r>
                      <a:r>
                        <a:rPr lang="en-US" dirty="0" smtClean="0"/>
                        <a:t> type 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Beckwith-</a:t>
                      </a:r>
                      <a:r>
                        <a:rPr lang="en-US" dirty="0" err="1" smtClean="0"/>
                        <a:t>Wiedemann</a:t>
                      </a:r>
                      <a:r>
                        <a:rPr lang="en-US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Perlman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Blomstrand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osteochondrodysplasia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Robert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Body stalk anomaly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Short-rib </a:t>
                      </a:r>
                      <a:r>
                        <a:rPr lang="en-US" dirty="0" err="1" smtClean="0"/>
                        <a:t>polydactyly</a:t>
                      </a:r>
                      <a:r>
                        <a:rPr lang="en-US" baseline="0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Campomelic</a:t>
                      </a:r>
                      <a:r>
                        <a:rPr lang="en-US" dirty="0" smtClean="0"/>
                        <a:t> dysplasia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Smith-</a:t>
                      </a:r>
                      <a:r>
                        <a:rPr lang="en-US" dirty="0" err="1" smtClean="0"/>
                        <a:t>Lemli</a:t>
                      </a:r>
                      <a:r>
                        <a:rPr lang="en-US" dirty="0" smtClean="0"/>
                        <a:t>-</a:t>
                      </a:r>
                      <a:r>
                        <a:rPr lang="en-US" dirty="0" err="1" smtClean="0"/>
                        <a:t>Opitz</a:t>
                      </a:r>
                      <a:r>
                        <a:rPr lang="en-US" baseline="0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EEC  syndrome(</a:t>
                      </a:r>
                      <a:r>
                        <a:rPr lang="en-US" dirty="0" err="1" smtClean="0"/>
                        <a:t>ectrodactily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ectodermal</a:t>
                      </a:r>
                      <a:r>
                        <a:rPr lang="en-US" dirty="0" smtClean="0"/>
                        <a:t> cleft</a:t>
                      </a:r>
                      <a:r>
                        <a:rPr lang="en-US" baseline="0" dirty="0" smtClean="0"/>
                        <a:t> palate)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Spinal muscular atrophy type 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Fetal </a:t>
                      </a:r>
                      <a:r>
                        <a:rPr lang="en-US" dirty="0" err="1" smtClean="0"/>
                        <a:t>akinesia</a:t>
                      </a:r>
                      <a:r>
                        <a:rPr lang="en-US" dirty="0" smtClean="0"/>
                        <a:t> deformation sequence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Thanatophoric</a:t>
                      </a:r>
                      <a:r>
                        <a:rPr lang="en-US" dirty="0" smtClean="0"/>
                        <a:t> dysplasia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Fryn</a:t>
                      </a:r>
                      <a:r>
                        <a:rPr lang="en-US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Trigonocephaly</a:t>
                      </a:r>
                      <a:r>
                        <a:rPr lang="en-US" baseline="0" dirty="0" smtClean="0"/>
                        <a:t> ‘C’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GM1-gangliosidosis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VACTERL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Hydrolethal</a:t>
                      </a:r>
                      <a:r>
                        <a:rPr lang="en-US" dirty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Zellweger</a:t>
                      </a:r>
                      <a:r>
                        <a:rPr lang="en-US" baseline="0" smtClean="0"/>
                        <a:t> syndrome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1-Blomstrand </a:t>
            </a:r>
            <a:r>
              <a:rPr lang="en-US" sz="2000" dirty="0" err="1" smtClean="0"/>
              <a:t>osteochondrodysplasia:short</a:t>
            </a:r>
            <a:r>
              <a:rPr lang="en-US" sz="2000" dirty="0" smtClean="0"/>
              <a:t> long </a:t>
            </a:r>
            <a:r>
              <a:rPr lang="en-US" sz="2000" dirty="0" err="1" smtClean="0"/>
              <a:t>bones+hemosidrosis+increased</a:t>
            </a:r>
            <a:r>
              <a:rPr lang="en-US" sz="2000" dirty="0" smtClean="0"/>
              <a:t> bone density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2-Fryn </a:t>
            </a:r>
            <a:r>
              <a:rPr lang="en-US" sz="2000" dirty="0" err="1" smtClean="0"/>
              <a:t>syndrome:DH+digital</a:t>
            </a:r>
            <a:r>
              <a:rPr lang="en-US" sz="2000" dirty="0" smtClean="0"/>
              <a:t> </a:t>
            </a:r>
            <a:r>
              <a:rPr lang="en-US" sz="2000" dirty="0" err="1" smtClean="0"/>
              <a:t>defects+coarsed</a:t>
            </a:r>
            <a:r>
              <a:rPr lang="en-US" sz="2000" dirty="0" smtClean="0"/>
              <a:t> </a:t>
            </a:r>
            <a:r>
              <a:rPr lang="en-US" sz="2000" dirty="0" err="1" smtClean="0"/>
              <a:t>face+short</a:t>
            </a:r>
            <a:r>
              <a:rPr lang="en-US" sz="2000" dirty="0" smtClean="0"/>
              <a:t> webbed neck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3-Hydrolethal syndrom : separate  hemisphere+ C.C agenesis+ hydrocephaly+  drainage of lateral ventricles to the midline fluid filled space +cardiac defect+ </a:t>
            </a:r>
            <a:r>
              <a:rPr lang="en-US" sz="2000" dirty="0" err="1" smtClean="0"/>
              <a:t>polydactyly</a:t>
            </a:r>
            <a:r>
              <a:rPr lang="en-US" sz="2000" dirty="0" smtClean="0"/>
              <a:t> + facial cleft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4-Nance-Sweeney </a:t>
            </a:r>
            <a:r>
              <a:rPr lang="en-US" sz="2000" dirty="0" err="1" smtClean="0"/>
              <a:t>syndrom:Bone+deafness+face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 studies results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Between 510 chromosomally normal fetuses with increased NT(summation of many different studies): </a:t>
            </a:r>
          </a:p>
          <a:p>
            <a:pPr>
              <a:buNone/>
            </a:pPr>
            <a:r>
              <a:rPr lang="en-US" b="1" dirty="0" smtClean="0"/>
              <a:t>               77 (15%) </a:t>
            </a:r>
            <a:r>
              <a:rPr lang="en-US" dirty="0" smtClean="0"/>
              <a:t>have defects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265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222"/>
          <a:stretch>
            <a:fillRect/>
          </a:stretch>
        </p:blipFill>
        <p:spPr>
          <a:xfrm>
            <a:off x="1524000" y="152400"/>
            <a:ext cx="6400800" cy="670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FMF study results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r>
              <a:rPr lang="en-US" sz="2000" dirty="0" smtClean="0"/>
              <a:t>100000 pregnancies…4116 chromosomally normal fetuses with NT&gt;percentile 95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(3.4mm)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 Increased NT…increased defects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 Increased NT…increased  miscarriage and </a:t>
            </a:r>
            <a:r>
              <a:rPr lang="en-US" sz="2000" dirty="0" err="1" smtClean="0"/>
              <a:t>perinatal</a:t>
            </a:r>
            <a:r>
              <a:rPr lang="en-US" sz="2000" dirty="0" smtClean="0"/>
              <a:t> death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Nl</a:t>
            </a:r>
            <a:r>
              <a:rPr lang="en-US" sz="2000" dirty="0" smtClean="0"/>
              <a:t> </a:t>
            </a:r>
            <a:r>
              <a:rPr lang="en-US" sz="2000" dirty="0" err="1" smtClean="0"/>
              <a:t>choromosome</a:t>
            </a:r>
            <a:r>
              <a:rPr lang="en-US" sz="2000" dirty="0" smtClean="0"/>
              <a:t> + NT&lt;4.5 mm: more than 90% normal and no defect</a:t>
            </a:r>
          </a:p>
          <a:p>
            <a:pPr>
              <a:buNone/>
            </a:pPr>
            <a:endParaRPr lang="en-US" sz="2000" dirty="0" smtClean="0"/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2"/>
          </p:nvPr>
        </p:nvGraphicFramePr>
        <p:xfrm>
          <a:off x="457200" y="3276600"/>
          <a:ext cx="8153400" cy="112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81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17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7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17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NT&lt;3.5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 3.5-4.4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 4.5-5.4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5.5-6.4 mm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NT&gt;6.5 mm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r>
                        <a:rPr lang="en-US" dirty="0" smtClean="0"/>
                        <a:t>2.4%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7.1%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12.3%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35.6%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IMG_265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81200" y="228600"/>
            <a:ext cx="5638800" cy="632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Detection of </a:t>
            </a:r>
            <a:r>
              <a:rPr lang="en-US" b="1" smtClean="0"/>
              <a:t>cardiac defect </a:t>
            </a:r>
            <a:r>
              <a:rPr lang="en-US" b="1" dirty="0" smtClean="0"/>
              <a:t>with NT measurement</a:t>
            </a:r>
            <a:endParaRPr lang="en-US" b="1" dirty="0"/>
          </a:p>
        </p:txBody>
      </p:sp>
      <p:pic>
        <p:nvPicPr>
          <p:cNvPr id="4" name="Content Placeholder 3" descr="IMG_265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19580" r="754" b="11139"/>
          <a:stretch>
            <a:fillRect/>
          </a:stretch>
        </p:blipFill>
        <p:spPr>
          <a:xfrm>
            <a:off x="1554691" y="2057400"/>
            <a:ext cx="5989109" cy="3505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NT=&gt;3 mm…</a:t>
            </a:r>
          </a:p>
          <a:p>
            <a:pPr>
              <a:buNone/>
            </a:pPr>
            <a:r>
              <a:rPr lang="en-US" dirty="0" smtClean="0"/>
              <a:t>           </a:t>
            </a:r>
            <a:r>
              <a:rPr lang="en-US" smtClean="0"/>
              <a:t>fetus echocardiography </a:t>
            </a:r>
            <a:r>
              <a:rPr lang="en-US" dirty="0" smtClean="0"/>
              <a:t>(W20-W14)</a:t>
            </a:r>
          </a:p>
          <a:p>
            <a:pPr>
              <a:buNone/>
            </a:pPr>
            <a:r>
              <a:rPr lang="en-US" dirty="0" smtClean="0"/>
              <a:t>            </a:t>
            </a:r>
            <a:r>
              <a:rPr lang="en-US" sz="2400" dirty="0" smtClean="0"/>
              <a:t>NT&gt;95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(=&gt;3mm):2% (risk of major cardiac defect)</a:t>
            </a:r>
          </a:p>
          <a:p>
            <a:pPr>
              <a:buNone/>
            </a:pPr>
            <a:r>
              <a:rPr lang="en-US" sz="2400" dirty="0" smtClean="0"/>
              <a:t>             NT&gt;99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(=&gt;3.5mm) :6% (risk of major cardiac defect)</a:t>
            </a:r>
          </a:p>
          <a:p>
            <a:pPr>
              <a:buNone/>
            </a:pPr>
            <a:r>
              <a:rPr lang="en-US" sz="2400" dirty="0" smtClean="0"/>
              <a:t>         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Pathophysiology</a:t>
            </a:r>
            <a:r>
              <a:rPr lang="en-US" b="1" dirty="0" smtClean="0"/>
              <a:t> of increased 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1-Cardiac failure</a:t>
            </a:r>
          </a:p>
          <a:p>
            <a:r>
              <a:rPr lang="en-US" dirty="0" smtClean="0"/>
              <a:t>2-Venous congestion in head and neck</a:t>
            </a:r>
          </a:p>
          <a:p>
            <a:r>
              <a:rPr lang="en-US" dirty="0" smtClean="0"/>
              <a:t>3-Abnormal or delay development of lymphatic system</a:t>
            </a:r>
          </a:p>
          <a:p>
            <a:r>
              <a:rPr lang="en-US" dirty="0" smtClean="0"/>
              <a:t>4-Failure of lymphatic drainage</a:t>
            </a:r>
          </a:p>
          <a:p>
            <a:r>
              <a:rPr lang="en-US" dirty="0" smtClean="0"/>
              <a:t>5-Fetal anemia/ </a:t>
            </a:r>
            <a:r>
              <a:rPr lang="en-US" dirty="0" err="1" smtClean="0"/>
              <a:t>hypoproteinemia</a:t>
            </a:r>
            <a:endParaRPr lang="en-US" dirty="0" smtClean="0"/>
          </a:p>
          <a:p>
            <a:r>
              <a:rPr lang="en-US" dirty="0" smtClean="0"/>
              <a:t>6-Congenital infection</a:t>
            </a:r>
          </a:p>
          <a:p>
            <a:r>
              <a:rPr lang="en-US" dirty="0" smtClean="0"/>
              <a:t>7-Altered composition of the extracellular matrix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2"/>
          <a:srcRect t="15000" r="3334" b="11667"/>
          <a:stretch/>
        </p:blipFill>
        <p:spPr>
          <a:xfrm>
            <a:off x="0" y="152400"/>
            <a:ext cx="8991600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4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1-cardiac failure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1-narrowing of aortic isthmus…dilated ascending aorta…over perfusion of head and neck (21,18,13)</a:t>
            </a:r>
          </a:p>
          <a:p>
            <a:r>
              <a:rPr lang="en-US" dirty="0" smtClean="0"/>
              <a:t>21:AVSD/VSD</a:t>
            </a:r>
          </a:p>
          <a:p>
            <a:r>
              <a:rPr lang="en-US" dirty="0" smtClean="0"/>
              <a:t>18:Valvular/VSD</a:t>
            </a:r>
          </a:p>
          <a:p>
            <a:r>
              <a:rPr lang="en-US" dirty="0" smtClean="0"/>
              <a:t>13:Valvular/AVSD/VSD/</a:t>
            </a:r>
            <a:r>
              <a:rPr lang="en-US" dirty="0" err="1" smtClean="0"/>
              <a:t>thruncus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endParaRPr lang="en-US" dirty="0" smtClean="0"/>
          </a:p>
          <a:p>
            <a:r>
              <a:rPr lang="en-US" dirty="0" smtClean="0"/>
              <a:t>Turner : </a:t>
            </a:r>
            <a:r>
              <a:rPr lang="en-US" dirty="0" err="1" smtClean="0"/>
              <a:t>coarectation</a:t>
            </a:r>
            <a:r>
              <a:rPr lang="en-US" dirty="0" smtClean="0"/>
              <a:t> and spectrum of left heart obstruction</a:t>
            </a:r>
            <a:r>
              <a:rPr lang="en-US" sz="2000" dirty="0" smtClean="0"/>
              <a:t>(compression of descending  aorta by the distended intra thoracic lymphatic channels)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2-venous congestion in head and neck</a:t>
            </a:r>
            <a:br>
              <a:rPr lang="en-US" b="1" dirty="0" smtClean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1-amnion rupture…</a:t>
            </a:r>
            <a:r>
              <a:rPr lang="en-US" sz="2000" dirty="0" smtClean="0"/>
              <a:t>constriction of fetal body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2-diaphragmatic hernia…</a:t>
            </a:r>
            <a:r>
              <a:rPr lang="en-US" sz="2000" dirty="0" smtClean="0"/>
              <a:t>sup </a:t>
            </a:r>
            <a:r>
              <a:rPr lang="en-US" sz="2000" dirty="0" err="1" smtClean="0"/>
              <a:t>mediastinal</a:t>
            </a:r>
            <a:r>
              <a:rPr lang="en-US" sz="2000" dirty="0" smtClean="0"/>
              <a:t> compression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3-skeletal dysplasia…</a:t>
            </a:r>
            <a:r>
              <a:rPr lang="en-US" sz="2000" dirty="0" smtClean="0"/>
              <a:t>narrow chest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3-abnormal or delay development of lymphatic system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Turner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000" dirty="0" err="1" smtClean="0"/>
              <a:t>thyrosine</a:t>
            </a:r>
            <a:r>
              <a:rPr lang="en-US" sz="2000" dirty="0" smtClean="0"/>
              <a:t> </a:t>
            </a:r>
            <a:r>
              <a:rPr lang="en-US" sz="2000" dirty="0" err="1" smtClean="0"/>
              <a:t>kinase</a:t>
            </a:r>
            <a:r>
              <a:rPr lang="en-US" sz="2000" dirty="0" smtClean="0"/>
              <a:t> gene (x)</a:t>
            </a:r>
          </a:p>
          <a:p>
            <a:pPr>
              <a:buNone/>
            </a:pPr>
            <a:r>
              <a:rPr lang="en-US" sz="2000" dirty="0" smtClean="0"/>
              <a:t>       V.E.GF</a:t>
            </a:r>
          </a:p>
          <a:p>
            <a:pPr>
              <a:buNone/>
            </a:pPr>
            <a:r>
              <a:rPr lang="en-US" sz="2000" dirty="0" smtClean="0"/>
              <a:t>       lymphatic chain development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 algn="ctr">
              <a:buNone/>
            </a:pPr>
            <a:r>
              <a:rPr lang="en-US" sz="2000" dirty="0" smtClean="0"/>
              <a:t>     </a:t>
            </a:r>
            <a:r>
              <a:rPr lang="en-US" sz="2000" dirty="0" err="1" smtClean="0"/>
              <a:t>Overdistention</a:t>
            </a:r>
            <a:r>
              <a:rPr lang="en-US" sz="2000" dirty="0" smtClean="0"/>
              <a:t> of lymphatic sac due to failure of communication with the internal jugular vein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816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dirty="0" err="1" smtClean="0"/>
              <a:t>Left:Single</a:t>
            </a:r>
            <a:r>
              <a:rPr lang="en-US" sz="2000" dirty="0" smtClean="0"/>
              <a:t> staining with monoclonal PTN63 </a:t>
            </a:r>
            <a:r>
              <a:rPr lang="en-US" sz="2000" dirty="0" err="1" smtClean="0"/>
              <a:t>Ab</a:t>
            </a:r>
            <a:r>
              <a:rPr lang="en-US" sz="2000" dirty="0" smtClean="0"/>
              <a:t>-absence of lymphatic   channels in upper dermis-dilated channel in </a:t>
            </a:r>
            <a:r>
              <a:rPr lang="en-US" sz="2000" dirty="0" err="1" smtClean="0"/>
              <a:t>sudcutis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Right:Double</a:t>
            </a:r>
            <a:r>
              <a:rPr lang="en-US" sz="2000" dirty="0" smtClean="0"/>
              <a:t> staining both PTN63+laminin </a:t>
            </a:r>
            <a:r>
              <a:rPr lang="en-US" sz="2000" dirty="0" err="1" smtClean="0"/>
              <a:t>Ab</a:t>
            </a:r>
            <a:endParaRPr lang="en-US" sz="2000" dirty="0"/>
          </a:p>
        </p:txBody>
      </p:sp>
      <p:pic>
        <p:nvPicPr>
          <p:cNvPr id="4" name="Content Placeholder 3" descr="IMG_266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304800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4-failure of lymphatic drainage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/>
              <a:t>Neuromuscular disorder</a:t>
            </a:r>
          </a:p>
          <a:p>
            <a:pPr>
              <a:buNone/>
            </a:pPr>
            <a:r>
              <a:rPr lang="en-US" dirty="0" smtClean="0"/>
              <a:t>                 …</a:t>
            </a:r>
            <a:r>
              <a:rPr lang="en-US" sz="2000" dirty="0" smtClean="0"/>
              <a:t>impaired fetal movement</a:t>
            </a:r>
          </a:p>
          <a:p>
            <a:pPr>
              <a:buNone/>
            </a:pPr>
            <a:r>
              <a:rPr lang="en-US" sz="2000" dirty="0" smtClean="0"/>
              <a:t>                                                                       …failure of lymphatic drainage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5-fetal anemia/ </a:t>
            </a:r>
            <a:r>
              <a:rPr lang="en-US" b="1" dirty="0" err="1" smtClean="0"/>
              <a:t>hypoproteinemia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1-immune and </a:t>
            </a:r>
            <a:r>
              <a:rPr lang="en-US" dirty="0" err="1" smtClean="0"/>
              <a:t>nonimmune</a:t>
            </a:r>
            <a:r>
              <a:rPr lang="en-US" dirty="0" smtClean="0"/>
              <a:t> </a:t>
            </a:r>
            <a:r>
              <a:rPr lang="en-US" dirty="0" err="1" smtClean="0"/>
              <a:t>hydropse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2000" dirty="0" smtClean="0"/>
              <a:t>anemia and  </a:t>
            </a:r>
            <a:r>
              <a:rPr lang="en-US" sz="2000" dirty="0" err="1" smtClean="0"/>
              <a:t>hypoproteinemia</a:t>
            </a:r>
            <a:r>
              <a:rPr lang="en-US" sz="2000" dirty="0" smtClean="0"/>
              <a:t>  (anemia…high C.O.H.F)</a:t>
            </a:r>
          </a:p>
          <a:p>
            <a:r>
              <a:rPr lang="en-US" dirty="0" smtClean="0"/>
              <a:t>2- homozygous  </a:t>
            </a:r>
            <a:r>
              <a:rPr lang="en-US" dirty="0" err="1" smtClean="0"/>
              <a:t>alfa-thalasemia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</a:t>
            </a:r>
            <a:r>
              <a:rPr lang="en-US" sz="2000" dirty="0" err="1" smtClean="0"/>
              <a:t>overal</a:t>
            </a:r>
            <a:r>
              <a:rPr lang="en-US" sz="2000" dirty="0" smtClean="0"/>
              <a:t> increase in NT:0.4 mm compared with normal controls ???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 smtClean="0"/>
              <a:t>      The source of maternal  serum AFP (reduced in Down) is fetus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6-congenital infectio</a:t>
            </a:r>
            <a:r>
              <a:rPr lang="en-US" dirty="0" smtClean="0"/>
              <a:t>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1-TORCH</a:t>
            </a:r>
          </a:p>
          <a:p>
            <a:pPr>
              <a:buNone/>
            </a:pPr>
            <a:r>
              <a:rPr lang="en-US" dirty="0" smtClean="0"/>
              <a:t>        </a:t>
            </a:r>
            <a:r>
              <a:rPr lang="en-US" sz="2000" dirty="0" smtClean="0"/>
              <a:t>myocardial infection…cardiac dysfunction</a:t>
            </a:r>
          </a:p>
          <a:p>
            <a:pPr>
              <a:buNone/>
            </a:pPr>
            <a:r>
              <a:rPr lang="en-US" sz="2000" dirty="0" smtClean="0"/>
              <a:t>            B.M </a:t>
            </a:r>
            <a:r>
              <a:rPr lang="en-US" sz="2000" dirty="0" err="1" smtClean="0"/>
              <a:t>suprresion</a:t>
            </a:r>
            <a:r>
              <a:rPr lang="en-US" sz="2000" dirty="0" smtClean="0"/>
              <a:t> …anemia…high C.O.H.F</a:t>
            </a:r>
          </a:p>
          <a:p>
            <a:pPr>
              <a:buNone/>
            </a:pPr>
            <a:r>
              <a:rPr lang="en-US" sz="2000" dirty="0" smtClean="0"/>
              <a:t>             </a:t>
            </a:r>
            <a:endParaRPr lang="en-US" dirty="0" smtClean="0"/>
          </a:p>
          <a:p>
            <a:r>
              <a:rPr lang="en-US" dirty="0" smtClean="0"/>
              <a:t> 2-PB19</a:t>
            </a:r>
          </a:p>
          <a:p>
            <a:pPr>
              <a:buNone/>
            </a:pPr>
            <a:r>
              <a:rPr lang="en-US" dirty="0" smtClean="0"/>
              <a:t>         </a:t>
            </a:r>
            <a:r>
              <a:rPr lang="en-US" sz="2000" dirty="0" smtClean="0"/>
              <a:t>B.M </a:t>
            </a:r>
            <a:r>
              <a:rPr lang="en-US" sz="2000" dirty="0" err="1" smtClean="0"/>
              <a:t>suprresion</a:t>
            </a:r>
            <a:r>
              <a:rPr lang="en-US" sz="2000" dirty="0" smtClean="0"/>
              <a:t> …anemia…high C.O.H.F</a:t>
            </a:r>
          </a:p>
          <a:p>
            <a:pPr>
              <a:buNone/>
            </a:pPr>
            <a:r>
              <a:rPr lang="en-US" dirty="0" smtClean="0"/>
              <a:t>       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452</TotalTime>
  <Words>565</Words>
  <Application>Microsoft Office PowerPoint</Application>
  <PresentationFormat>On-screen Show (4:3)</PresentationFormat>
  <Paragraphs>133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Franklin Gothic Book</vt:lpstr>
      <vt:lpstr>Perpetua</vt:lpstr>
      <vt:lpstr>Tahoma</vt:lpstr>
      <vt:lpstr>Tw Cen MT</vt:lpstr>
      <vt:lpstr>Wingdings</vt:lpstr>
      <vt:lpstr>Wingdings 2</vt:lpstr>
      <vt:lpstr>Equity</vt:lpstr>
      <vt:lpstr>Median</vt:lpstr>
      <vt:lpstr>Increased NT with normal karyotype </vt:lpstr>
      <vt:lpstr>Pathophysiology of increased NT</vt:lpstr>
      <vt:lpstr>1-cardiac failure </vt:lpstr>
      <vt:lpstr>2-venous congestion in head and neck </vt:lpstr>
      <vt:lpstr>3-abnormal or delay development of lymphatic system </vt:lpstr>
      <vt:lpstr>Left:Single staining with monoclonal PTN63 Ab-absence of lymphatic   channels in upper dermis-dilated channel in sudcutis  Right:Double staining both PTN63+laminin Ab</vt:lpstr>
      <vt:lpstr>4-failure of lymphatic drainage </vt:lpstr>
      <vt:lpstr>5-fetal anemia/ hypoproteinemia </vt:lpstr>
      <vt:lpstr>6-congenital infection </vt:lpstr>
      <vt:lpstr>7-altered composition of the extracellular matrix </vt:lpstr>
      <vt:lpstr>Immunofluorescense  detection of collagen 6 in a section through nuchal skin of trisomy 21(above) and in a normal fetus</vt:lpstr>
      <vt:lpstr>PowerPoint Presentation</vt:lpstr>
      <vt:lpstr>PowerPoint Presentation</vt:lpstr>
      <vt:lpstr>Different studies results </vt:lpstr>
      <vt:lpstr>PowerPoint Presentation</vt:lpstr>
      <vt:lpstr>FMF study results</vt:lpstr>
      <vt:lpstr>PowerPoint Presentation</vt:lpstr>
      <vt:lpstr>Detection of cardiac defect with NT measurement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Increased NT with normal karyotype </dc:title>
  <dc:creator>ElhAm</dc:creator>
  <cp:lastModifiedBy>reza shirali</cp:lastModifiedBy>
  <cp:revision>45</cp:revision>
  <dcterms:created xsi:type="dcterms:W3CDTF">2006-08-16T00:00:00Z</dcterms:created>
  <dcterms:modified xsi:type="dcterms:W3CDTF">2019-02-25T15:04:56Z</dcterms:modified>
</cp:coreProperties>
</file>