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69" r:id="rId4"/>
    <p:sldId id="257" r:id="rId5"/>
    <p:sldId id="258" r:id="rId6"/>
    <p:sldId id="259" r:id="rId7"/>
    <p:sldId id="260" r:id="rId8"/>
    <p:sldId id="267" r:id="rId9"/>
    <p:sldId id="277" r:id="rId10"/>
    <p:sldId id="274" r:id="rId11"/>
    <p:sldId id="275" r:id="rId12"/>
    <p:sldId id="276" r:id="rId13"/>
    <p:sldId id="273" r:id="rId14"/>
    <p:sldId id="279" r:id="rId15"/>
    <p:sldId id="278" r:id="rId16"/>
    <p:sldId id="280" r:id="rId17"/>
    <p:sldId id="262" r:id="rId18"/>
    <p:sldId id="263" r:id="rId19"/>
    <p:sldId id="264" r:id="rId20"/>
    <p:sldId id="265" r:id="rId21"/>
    <p:sldId id="268" r:id="rId22"/>
    <p:sldId id="281" r:id="rId23"/>
    <p:sldId id="270" r:id="rId24"/>
    <p:sldId id="271" r:id="rId25"/>
    <p:sldId id="27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42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CD96C6-BB52-48C0-8B49-29FFB4075343}"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2FE31BB-A263-4365-AC22-0CDEE4D0A85E}" type="slidenum">
              <a:rPr lang="en-US" smtClean="0"/>
              <a:t>‹#›</a:t>
            </a:fld>
            <a:endParaRPr lang="en-US"/>
          </a:p>
        </p:txBody>
      </p:sp>
    </p:spTree>
    <p:extLst>
      <p:ext uri="{BB962C8B-B14F-4D97-AF65-F5344CB8AC3E}">
        <p14:creationId xmlns:p14="http://schemas.microsoft.com/office/powerpoint/2010/main" val="51746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CD96C6-BB52-48C0-8B49-29FFB4075343}"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FE31BB-A263-4365-AC22-0CDEE4D0A85E}" type="slidenum">
              <a:rPr lang="en-US" smtClean="0"/>
              <a:t>‹#›</a:t>
            </a:fld>
            <a:endParaRPr lang="en-US"/>
          </a:p>
        </p:txBody>
      </p:sp>
    </p:spTree>
    <p:extLst>
      <p:ext uri="{BB962C8B-B14F-4D97-AF65-F5344CB8AC3E}">
        <p14:creationId xmlns:p14="http://schemas.microsoft.com/office/powerpoint/2010/main" val="229396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CD96C6-BB52-48C0-8B49-29FFB4075343}"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FE31BB-A263-4365-AC22-0CDEE4D0A85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3288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7CD96C6-BB52-48C0-8B49-29FFB4075343}"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FE31BB-A263-4365-AC22-0CDEE4D0A85E}" type="slidenum">
              <a:rPr lang="en-US" smtClean="0"/>
              <a:t>‹#›</a:t>
            </a:fld>
            <a:endParaRPr lang="en-US"/>
          </a:p>
        </p:txBody>
      </p:sp>
    </p:spTree>
    <p:extLst>
      <p:ext uri="{BB962C8B-B14F-4D97-AF65-F5344CB8AC3E}">
        <p14:creationId xmlns:p14="http://schemas.microsoft.com/office/powerpoint/2010/main" val="156805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7CD96C6-BB52-48C0-8B49-29FFB4075343}"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FE31BB-A263-4365-AC22-0CDEE4D0A85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3241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7CD96C6-BB52-48C0-8B49-29FFB4075343}"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FE31BB-A263-4365-AC22-0CDEE4D0A85E}" type="slidenum">
              <a:rPr lang="en-US" smtClean="0"/>
              <a:t>‹#›</a:t>
            </a:fld>
            <a:endParaRPr lang="en-US"/>
          </a:p>
        </p:txBody>
      </p:sp>
    </p:spTree>
    <p:extLst>
      <p:ext uri="{BB962C8B-B14F-4D97-AF65-F5344CB8AC3E}">
        <p14:creationId xmlns:p14="http://schemas.microsoft.com/office/powerpoint/2010/main" val="1223060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CD96C6-BB52-48C0-8B49-29FFB4075343}"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FE31BB-A263-4365-AC22-0CDEE4D0A85E}" type="slidenum">
              <a:rPr lang="en-US" smtClean="0"/>
              <a:t>‹#›</a:t>
            </a:fld>
            <a:endParaRPr lang="en-US"/>
          </a:p>
        </p:txBody>
      </p:sp>
    </p:spTree>
    <p:extLst>
      <p:ext uri="{BB962C8B-B14F-4D97-AF65-F5344CB8AC3E}">
        <p14:creationId xmlns:p14="http://schemas.microsoft.com/office/powerpoint/2010/main" val="83760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CD96C6-BB52-48C0-8B49-29FFB4075343}"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FE31BB-A263-4365-AC22-0CDEE4D0A85E}" type="slidenum">
              <a:rPr lang="en-US" smtClean="0"/>
              <a:t>‹#›</a:t>
            </a:fld>
            <a:endParaRPr lang="en-US"/>
          </a:p>
        </p:txBody>
      </p:sp>
    </p:spTree>
    <p:extLst>
      <p:ext uri="{BB962C8B-B14F-4D97-AF65-F5344CB8AC3E}">
        <p14:creationId xmlns:p14="http://schemas.microsoft.com/office/powerpoint/2010/main" val="324990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CD96C6-BB52-48C0-8B49-29FFB4075343}"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FE31BB-A263-4365-AC22-0CDEE4D0A85E}" type="slidenum">
              <a:rPr lang="en-US" smtClean="0"/>
              <a:t>‹#›</a:t>
            </a:fld>
            <a:endParaRPr lang="en-US"/>
          </a:p>
        </p:txBody>
      </p:sp>
    </p:spTree>
    <p:extLst>
      <p:ext uri="{BB962C8B-B14F-4D97-AF65-F5344CB8AC3E}">
        <p14:creationId xmlns:p14="http://schemas.microsoft.com/office/powerpoint/2010/main" val="183553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CD96C6-BB52-48C0-8B49-29FFB4075343}"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FE31BB-A263-4365-AC22-0CDEE4D0A85E}" type="slidenum">
              <a:rPr lang="en-US" smtClean="0"/>
              <a:t>‹#›</a:t>
            </a:fld>
            <a:endParaRPr lang="en-US"/>
          </a:p>
        </p:txBody>
      </p:sp>
    </p:spTree>
    <p:extLst>
      <p:ext uri="{BB962C8B-B14F-4D97-AF65-F5344CB8AC3E}">
        <p14:creationId xmlns:p14="http://schemas.microsoft.com/office/powerpoint/2010/main" val="33895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CD96C6-BB52-48C0-8B49-29FFB4075343}"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2FE31BB-A263-4365-AC22-0CDEE4D0A85E}" type="slidenum">
              <a:rPr lang="en-US" smtClean="0"/>
              <a:t>‹#›</a:t>
            </a:fld>
            <a:endParaRPr lang="en-US"/>
          </a:p>
        </p:txBody>
      </p:sp>
    </p:spTree>
    <p:extLst>
      <p:ext uri="{BB962C8B-B14F-4D97-AF65-F5344CB8AC3E}">
        <p14:creationId xmlns:p14="http://schemas.microsoft.com/office/powerpoint/2010/main" val="51798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CD96C6-BB52-48C0-8B49-29FFB4075343}"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2FE31BB-A263-4365-AC22-0CDEE4D0A85E}" type="slidenum">
              <a:rPr lang="en-US" smtClean="0"/>
              <a:t>‹#›</a:t>
            </a:fld>
            <a:endParaRPr lang="en-US"/>
          </a:p>
        </p:txBody>
      </p:sp>
    </p:spTree>
    <p:extLst>
      <p:ext uri="{BB962C8B-B14F-4D97-AF65-F5344CB8AC3E}">
        <p14:creationId xmlns:p14="http://schemas.microsoft.com/office/powerpoint/2010/main" val="24378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CD96C6-BB52-48C0-8B49-29FFB4075343}"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2FE31BB-A263-4365-AC22-0CDEE4D0A85E}" type="slidenum">
              <a:rPr lang="en-US" smtClean="0"/>
              <a:t>‹#›</a:t>
            </a:fld>
            <a:endParaRPr lang="en-US"/>
          </a:p>
        </p:txBody>
      </p:sp>
    </p:spTree>
    <p:extLst>
      <p:ext uri="{BB962C8B-B14F-4D97-AF65-F5344CB8AC3E}">
        <p14:creationId xmlns:p14="http://schemas.microsoft.com/office/powerpoint/2010/main" val="123775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D96C6-BB52-48C0-8B49-29FFB4075343}"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2FE31BB-A263-4365-AC22-0CDEE4D0A85E}" type="slidenum">
              <a:rPr lang="en-US" smtClean="0"/>
              <a:t>‹#›</a:t>
            </a:fld>
            <a:endParaRPr lang="en-US"/>
          </a:p>
        </p:txBody>
      </p:sp>
    </p:spTree>
    <p:extLst>
      <p:ext uri="{BB962C8B-B14F-4D97-AF65-F5344CB8AC3E}">
        <p14:creationId xmlns:p14="http://schemas.microsoft.com/office/powerpoint/2010/main" val="199273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CD96C6-BB52-48C0-8B49-29FFB4075343}"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2FE31BB-A263-4365-AC22-0CDEE4D0A85E}" type="slidenum">
              <a:rPr lang="en-US" smtClean="0"/>
              <a:t>‹#›</a:t>
            </a:fld>
            <a:endParaRPr lang="en-US"/>
          </a:p>
        </p:txBody>
      </p:sp>
    </p:spTree>
    <p:extLst>
      <p:ext uri="{BB962C8B-B14F-4D97-AF65-F5344CB8AC3E}">
        <p14:creationId xmlns:p14="http://schemas.microsoft.com/office/powerpoint/2010/main" val="196924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CD96C6-BB52-48C0-8B49-29FFB4075343}"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FE31BB-A263-4365-AC22-0CDEE4D0A85E}" type="slidenum">
              <a:rPr lang="en-US" smtClean="0"/>
              <a:t>‹#›</a:t>
            </a:fld>
            <a:endParaRPr lang="en-US"/>
          </a:p>
        </p:txBody>
      </p:sp>
    </p:spTree>
    <p:extLst>
      <p:ext uri="{BB962C8B-B14F-4D97-AF65-F5344CB8AC3E}">
        <p14:creationId xmlns:p14="http://schemas.microsoft.com/office/powerpoint/2010/main" val="2696843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7CD96C6-BB52-48C0-8B49-29FFB4075343}" type="datetimeFigureOut">
              <a:rPr lang="en-US" smtClean="0"/>
              <a:t>9/25/2018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2FE31BB-A263-4365-AC22-0CDEE4D0A85E}" type="slidenum">
              <a:rPr lang="en-US" smtClean="0"/>
              <a:t>‹#›</a:t>
            </a:fld>
            <a:endParaRPr lang="en-US"/>
          </a:p>
        </p:txBody>
      </p:sp>
    </p:spTree>
    <p:extLst>
      <p:ext uri="{BB962C8B-B14F-4D97-AF65-F5344CB8AC3E}">
        <p14:creationId xmlns:p14="http://schemas.microsoft.com/office/powerpoint/2010/main" val="273498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FNA /CNB in Ax LN</a:t>
            </a:r>
            <a:endParaRPr lang="en-US" dirty="0"/>
          </a:p>
        </p:txBody>
      </p:sp>
      <p:sp>
        <p:nvSpPr>
          <p:cNvPr id="3" name="Subtitle 2"/>
          <p:cNvSpPr>
            <a:spLocks noGrp="1"/>
          </p:cNvSpPr>
          <p:nvPr>
            <p:ph type="subTitle" idx="1"/>
          </p:nvPr>
        </p:nvSpPr>
        <p:spPr/>
        <p:txBody>
          <a:bodyPr>
            <a:normAutofit/>
          </a:bodyPr>
          <a:lstStyle/>
          <a:p>
            <a:r>
              <a:rPr lang="en-US" sz="2800" b="1" dirty="0" err="1" smtClean="0"/>
              <a:t>E.Keshavarz</a:t>
            </a:r>
            <a:r>
              <a:rPr lang="en-US" sz="2800" b="1" dirty="0" smtClean="0"/>
              <a:t> MD</a:t>
            </a:r>
          </a:p>
          <a:p>
            <a:r>
              <a:rPr lang="en-US" sz="2800" b="1" dirty="0" smtClean="0"/>
              <a:t>SBMU</a:t>
            </a:r>
            <a:endParaRPr lang="en-US" sz="2800" b="1" dirty="0"/>
          </a:p>
        </p:txBody>
      </p:sp>
    </p:spTree>
    <p:extLst>
      <p:ext uri="{BB962C8B-B14F-4D97-AF65-F5344CB8AC3E}">
        <p14:creationId xmlns:p14="http://schemas.microsoft.com/office/powerpoint/2010/main" val="3733767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png"/>
          <p:cNvPicPr>
            <a:picLocks noGrp="1" noChangeAspect="1"/>
          </p:cNvPicPr>
          <p:nvPr>
            <p:ph idx="1"/>
          </p:nvPr>
        </p:nvPicPr>
        <p:blipFill>
          <a:blip r:embed="rId2"/>
          <a:stretch>
            <a:fillRect/>
          </a:stretch>
        </p:blipFill>
        <p:spPr>
          <a:xfrm>
            <a:off x="1745478" y="624110"/>
            <a:ext cx="10446522" cy="5867400"/>
          </a:xfrm>
        </p:spPr>
      </p:pic>
    </p:spTree>
    <p:extLst>
      <p:ext uri="{BB962C8B-B14F-4D97-AF65-F5344CB8AC3E}">
        <p14:creationId xmlns:p14="http://schemas.microsoft.com/office/powerpoint/2010/main" val="3036950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png"/>
          <p:cNvPicPr>
            <a:picLocks noGrp="1" noChangeAspect="1"/>
          </p:cNvPicPr>
          <p:nvPr>
            <p:ph idx="1"/>
          </p:nvPr>
        </p:nvPicPr>
        <p:blipFill>
          <a:blip r:embed="rId2"/>
          <a:stretch>
            <a:fillRect/>
          </a:stretch>
        </p:blipFill>
        <p:spPr>
          <a:xfrm>
            <a:off x="1952969" y="624110"/>
            <a:ext cx="10191597" cy="6172200"/>
          </a:xfrm>
        </p:spPr>
      </p:pic>
    </p:spTree>
    <p:extLst>
      <p:ext uri="{BB962C8B-B14F-4D97-AF65-F5344CB8AC3E}">
        <p14:creationId xmlns:p14="http://schemas.microsoft.com/office/powerpoint/2010/main" val="3316869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png"/>
          <p:cNvPicPr>
            <a:picLocks noGrp="1" noChangeAspect="1"/>
          </p:cNvPicPr>
          <p:nvPr>
            <p:ph idx="1"/>
          </p:nvPr>
        </p:nvPicPr>
        <p:blipFill>
          <a:blip r:embed="rId2"/>
          <a:stretch>
            <a:fillRect/>
          </a:stretch>
        </p:blipFill>
        <p:spPr>
          <a:xfrm>
            <a:off x="2209834" y="624110"/>
            <a:ext cx="9294778" cy="5867400"/>
          </a:xfrm>
        </p:spPr>
      </p:pic>
    </p:spTree>
    <p:extLst>
      <p:ext uri="{BB962C8B-B14F-4D97-AF65-F5344CB8AC3E}">
        <p14:creationId xmlns:p14="http://schemas.microsoft.com/office/powerpoint/2010/main" val="2657957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Right to left symmetry or asymmetry</a:t>
            </a:r>
          </a:p>
          <a:p>
            <a:r>
              <a:rPr lang="en-US" dirty="0"/>
              <a:t>Marked right to left asymmetry in the involvement of axillary lymph nodes favors metastatic disease over inflammation. Viral lymphadenitis can be slightly asymmetric but is rarely truly unilateral. Although unilateral involvement favors neoplasm over inflammation it does not exclude inflammation or infection. unilateral bacterial infection of the arm or breast can cause unilateral reactive lymphadenopathy that can be </a:t>
            </a:r>
            <a:r>
              <a:rPr lang="en-US" dirty="0" err="1"/>
              <a:t>sonographically</a:t>
            </a:r>
            <a:r>
              <a:rPr lang="en-US" dirty="0"/>
              <a:t> indistinguishable from neoplastic involvement.</a:t>
            </a:r>
          </a:p>
        </p:txBody>
      </p:sp>
    </p:spTree>
    <p:extLst>
      <p:ext uri="{BB962C8B-B14F-4D97-AF65-F5344CB8AC3E}">
        <p14:creationId xmlns:p14="http://schemas.microsoft.com/office/powerpoint/2010/main" val="1175152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40445"/>
            <a:ext cx="8911687" cy="1280890"/>
          </a:xfrm>
        </p:spPr>
        <p:txBody>
          <a:bodyPr/>
          <a:lstStyle/>
          <a:p>
            <a:endParaRPr lang="en-US" dirty="0"/>
          </a:p>
        </p:txBody>
      </p:sp>
      <p:sp>
        <p:nvSpPr>
          <p:cNvPr id="3" name="Content Placeholder 2"/>
          <p:cNvSpPr>
            <a:spLocks noGrp="1"/>
          </p:cNvSpPr>
          <p:nvPr>
            <p:ph idx="1"/>
          </p:nvPr>
        </p:nvSpPr>
        <p:spPr>
          <a:xfrm>
            <a:off x="2372643" y="385011"/>
            <a:ext cx="8915400" cy="5069011"/>
          </a:xfrm>
        </p:spPr>
        <p:txBody>
          <a:bodyPr>
            <a:noAutofit/>
          </a:bodyPr>
          <a:lstStyle/>
          <a:p>
            <a:r>
              <a:rPr lang="en-US" sz="2400" b="1" u="sng" dirty="0"/>
              <a:t>Infectious processes </a:t>
            </a:r>
            <a:r>
              <a:rPr lang="en-US" sz="2400" dirty="0"/>
              <a:t>such as tuberculosis </a:t>
            </a:r>
            <a:r>
              <a:rPr lang="en-US" sz="2400" dirty="0" smtClean="0"/>
              <a:t>, </a:t>
            </a:r>
            <a:r>
              <a:rPr lang="en-US" sz="2400" dirty="0"/>
              <a:t>cat-scratch disease, human immunodeficiency virus, and mononucleosis </a:t>
            </a:r>
            <a:endParaRPr lang="en-US" sz="2400" dirty="0" smtClean="0"/>
          </a:p>
          <a:p>
            <a:endParaRPr lang="en-US" sz="2400" dirty="0" smtClean="0"/>
          </a:p>
          <a:p>
            <a:r>
              <a:rPr lang="en-US" sz="2400" b="1" u="sng" dirty="0" smtClean="0"/>
              <a:t>Mastitis </a:t>
            </a:r>
            <a:r>
              <a:rPr lang="en-US" sz="2400" b="1" u="sng" dirty="0"/>
              <a:t>or upper extremity </a:t>
            </a:r>
            <a:r>
              <a:rPr lang="en-US" sz="2400" b="1" u="sng" dirty="0" smtClean="0"/>
              <a:t>infection</a:t>
            </a:r>
          </a:p>
          <a:p>
            <a:endParaRPr lang="en-US" sz="2400" dirty="0" smtClean="0"/>
          </a:p>
          <a:p>
            <a:r>
              <a:rPr lang="en-US" sz="2400" dirty="0" smtClean="0"/>
              <a:t> </a:t>
            </a:r>
            <a:r>
              <a:rPr lang="en-US" sz="2400" b="1" u="sng" dirty="0"/>
              <a:t>Connective tissue diseases </a:t>
            </a:r>
            <a:r>
              <a:rPr lang="en-US" sz="2400" dirty="0"/>
              <a:t>such as rheumatoid arthritis, systemic lupus erythematosus, psoriatic arthritis, </a:t>
            </a:r>
            <a:r>
              <a:rPr lang="en-US" sz="2400" dirty="0" err="1"/>
              <a:t>dermatomyositis-polymyositis</a:t>
            </a:r>
            <a:r>
              <a:rPr lang="en-US" sz="2400" dirty="0"/>
              <a:t>, and systemic scleroderma are associated with bilateral axillary </a:t>
            </a:r>
            <a:r>
              <a:rPr lang="en-US" sz="2400" dirty="0" smtClean="0"/>
              <a:t>lymphadenopathy</a:t>
            </a:r>
          </a:p>
          <a:p>
            <a:endParaRPr lang="en-US" sz="2400" dirty="0" smtClean="0"/>
          </a:p>
          <a:p>
            <a:r>
              <a:rPr lang="en-US" sz="2400" dirty="0" smtClean="0"/>
              <a:t> </a:t>
            </a:r>
            <a:r>
              <a:rPr lang="en-US" sz="2400" b="1" u="sng" dirty="0" smtClean="0"/>
              <a:t>Granulomatous </a:t>
            </a:r>
            <a:r>
              <a:rPr lang="en-US" sz="2400" b="1" u="sng" dirty="0"/>
              <a:t>disease</a:t>
            </a:r>
            <a:r>
              <a:rPr lang="en-US" sz="2400" dirty="0"/>
              <a:t>, including Wegener granulomatosis and sarcoidosis, occasionally cause axillary lymphadenopathy on breast images </a:t>
            </a:r>
          </a:p>
        </p:txBody>
      </p:sp>
    </p:spTree>
    <p:extLst>
      <p:ext uri="{BB962C8B-B14F-4D97-AF65-F5344CB8AC3E}">
        <p14:creationId xmlns:p14="http://schemas.microsoft.com/office/powerpoint/2010/main" val="1825087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b="1" dirty="0"/>
          </a:p>
        </p:txBody>
      </p:sp>
      <p:sp>
        <p:nvSpPr>
          <p:cNvPr id="3" name="Content Placeholder 2"/>
          <p:cNvSpPr>
            <a:spLocks noGrp="1"/>
          </p:cNvSpPr>
          <p:nvPr>
            <p:ph idx="1"/>
          </p:nvPr>
        </p:nvSpPr>
        <p:spPr/>
        <p:txBody>
          <a:bodyPr>
            <a:normAutofit/>
          </a:bodyPr>
          <a:lstStyle/>
          <a:p>
            <a:pPr algn="ctr"/>
            <a:r>
              <a:rPr lang="en-US" sz="4000" b="1" dirty="0"/>
              <a:t>Carcinoma of Unknown Primary </a:t>
            </a:r>
            <a:br>
              <a:rPr lang="en-US" sz="4000" b="1" dirty="0"/>
            </a:br>
            <a:r>
              <a:rPr lang="en-US" sz="4000" b="1" dirty="0"/>
              <a:t>(CUP syndrome)</a:t>
            </a:r>
            <a:br>
              <a:rPr lang="en-US" sz="4000" b="1" dirty="0"/>
            </a:br>
            <a:endParaRPr lang="en-US" sz="4000" b="1" dirty="0"/>
          </a:p>
        </p:txBody>
      </p:sp>
    </p:spTree>
    <p:extLst>
      <p:ext uri="{BB962C8B-B14F-4D97-AF65-F5344CB8AC3E}">
        <p14:creationId xmlns:p14="http://schemas.microsoft.com/office/powerpoint/2010/main" val="417097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Report</a:t>
            </a:r>
            <a:endParaRPr lang="en-US" b="1" dirty="0"/>
          </a:p>
        </p:txBody>
      </p:sp>
      <p:sp>
        <p:nvSpPr>
          <p:cNvPr id="3" name="Content Placeholder 2"/>
          <p:cNvSpPr>
            <a:spLocks noGrp="1"/>
          </p:cNvSpPr>
          <p:nvPr>
            <p:ph idx="1"/>
          </p:nvPr>
        </p:nvSpPr>
        <p:spPr/>
        <p:txBody>
          <a:bodyPr/>
          <a:lstStyle/>
          <a:p>
            <a:r>
              <a:rPr lang="en-US" sz="2800" dirty="0" smtClean="0"/>
              <a:t>Report of the detail leveling: </a:t>
            </a:r>
            <a:r>
              <a:rPr lang="en-US" sz="2800" b="1" dirty="0" smtClean="0"/>
              <a:t>NO</a:t>
            </a:r>
          </a:p>
          <a:p>
            <a:r>
              <a:rPr lang="en-US" sz="2800" dirty="0" smtClean="0"/>
              <a:t>Report the numbers and size in detail: </a:t>
            </a:r>
            <a:r>
              <a:rPr lang="en-US" sz="2800" b="1" dirty="0" smtClean="0"/>
              <a:t>No</a:t>
            </a:r>
          </a:p>
          <a:p>
            <a:pPr marL="0" indent="0">
              <a:buNone/>
            </a:pPr>
            <a:endParaRPr lang="en-US" sz="2800" b="1" dirty="0" smtClean="0"/>
          </a:p>
          <a:p>
            <a:r>
              <a:rPr lang="en-US" sz="2800" b="1" dirty="0" smtClean="0"/>
              <a:t>Report of pathologic LN(1 to 100): Ax Dissection</a:t>
            </a:r>
          </a:p>
          <a:p>
            <a:endParaRPr lang="en-US" dirty="0"/>
          </a:p>
        </p:txBody>
      </p:sp>
    </p:spTree>
    <p:extLst>
      <p:ext uri="{BB962C8B-B14F-4D97-AF65-F5344CB8AC3E}">
        <p14:creationId xmlns:p14="http://schemas.microsoft.com/office/powerpoint/2010/main" val="76758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94095" y="624110"/>
            <a:ext cx="4610516" cy="1280890"/>
          </a:xfrm>
        </p:spPr>
        <p:txBody>
          <a:bodyPr/>
          <a:lstStyle/>
          <a:p>
            <a:pPr algn="ctr"/>
            <a:r>
              <a:rPr lang="en-US" dirty="0" smtClean="0"/>
              <a:t>TECHNIQUE</a:t>
            </a:r>
            <a:endParaRPr lang="en-US" dirty="0"/>
          </a:p>
        </p:txBody>
      </p:sp>
      <p:sp>
        <p:nvSpPr>
          <p:cNvPr id="5" name="Content Placeholder 4"/>
          <p:cNvSpPr>
            <a:spLocks noGrp="1"/>
          </p:cNvSpPr>
          <p:nvPr>
            <p:ph sz="half" idx="1"/>
          </p:nvPr>
        </p:nvSpPr>
        <p:spPr>
          <a:xfrm>
            <a:off x="1331495" y="455668"/>
            <a:ext cx="5181600" cy="5552853"/>
          </a:xfrm>
        </p:spPr>
        <p:txBody>
          <a:bodyPr>
            <a:normAutofit fontScale="92500" lnSpcReduction="20000"/>
          </a:bodyPr>
          <a:lstStyle/>
          <a:p>
            <a:r>
              <a:rPr lang="en-US" sz="2600" dirty="0" smtClean="0"/>
              <a:t>Initially the patients were explained about the reason for the procedure, the procedural technique, risks and benefits, existence of alternative techniques, and then they are asked to sign a term of free and informed consent.</a:t>
            </a:r>
          </a:p>
          <a:p>
            <a:pPr marL="0" indent="0">
              <a:buNone/>
            </a:pPr>
            <a:endParaRPr lang="en-US" sz="2600" dirty="0" smtClean="0"/>
          </a:p>
          <a:p>
            <a:r>
              <a:rPr lang="en-US" sz="2600" dirty="0" smtClean="0"/>
              <a:t> Next, asepsis was performed in the axillary region, and anesthesia was applied to the skin (about 3 mL lidocaine at 2%). The puncture was performed with a 21-gauge needle on a 10 mL syringe.</a:t>
            </a:r>
          </a:p>
          <a:p>
            <a:endParaRPr lang="en-US" dirty="0"/>
          </a:p>
        </p:txBody>
      </p:sp>
      <p:pic>
        <p:nvPicPr>
          <p:cNvPr id="7" name="Content Placeholder 6"/>
          <p:cNvPicPr>
            <a:picLocks noGrp="1" noChangeAspect="1"/>
          </p:cNvPicPr>
          <p:nvPr>
            <p:ph sz="half" idx="2"/>
          </p:nvPr>
        </p:nvPicPr>
        <p:blipFill rotWithShape="1">
          <a:blip r:embed="rId2"/>
          <a:srcRect l="66749" t="49591" r="336" b="-1873"/>
          <a:stretch/>
        </p:blipFill>
        <p:spPr>
          <a:xfrm>
            <a:off x="6716042" y="1667988"/>
            <a:ext cx="4788569" cy="3465095"/>
          </a:xfrm>
          <a:prstGeom prst="rect">
            <a:avLst/>
          </a:prstGeom>
        </p:spPr>
      </p:pic>
    </p:spTree>
    <p:extLst>
      <p:ext uri="{BB962C8B-B14F-4D97-AF65-F5344CB8AC3E}">
        <p14:creationId xmlns:p14="http://schemas.microsoft.com/office/powerpoint/2010/main" val="684676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68063" y="624110"/>
            <a:ext cx="2336548" cy="1280890"/>
          </a:xfrm>
        </p:spPr>
        <p:txBody>
          <a:bodyPr/>
          <a:lstStyle/>
          <a:p>
            <a:endParaRPr lang="en-US"/>
          </a:p>
        </p:txBody>
      </p:sp>
      <p:sp>
        <p:nvSpPr>
          <p:cNvPr id="5" name="Content Placeholder 4"/>
          <p:cNvSpPr>
            <a:spLocks noGrp="1"/>
          </p:cNvSpPr>
          <p:nvPr>
            <p:ph sz="half" idx="1"/>
          </p:nvPr>
        </p:nvSpPr>
        <p:spPr>
          <a:xfrm>
            <a:off x="1211178" y="505326"/>
            <a:ext cx="6894597" cy="6121234"/>
          </a:xfrm>
        </p:spPr>
        <p:txBody>
          <a:bodyPr>
            <a:normAutofit lnSpcReduction="10000"/>
          </a:bodyPr>
          <a:lstStyle/>
          <a:p>
            <a:r>
              <a:rPr lang="en-US" sz="2400" dirty="0" smtClean="0"/>
              <a:t>In order to obtain the cytological material, the needle was moved in various directions (fan shaped movements) maintaining vacuum that was undone before removal of the needle. </a:t>
            </a:r>
          </a:p>
          <a:p>
            <a:pPr marL="0" indent="0">
              <a:buNone/>
            </a:pPr>
            <a:endParaRPr lang="en-US" sz="2400" dirty="0" smtClean="0"/>
          </a:p>
          <a:p>
            <a:r>
              <a:rPr lang="en-US" sz="2400" dirty="0" smtClean="0"/>
              <a:t>In the lymph nodes with focal cortical thickening, preferably the aspiration was performed in the altered region .</a:t>
            </a:r>
          </a:p>
          <a:p>
            <a:r>
              <a:rPr lang="en-US" sz="2400" dirty="0" smtClean="0"/>
              <a:t>A sonographic image was acquired showing the tip of the needle within the target.</a:t>
            </a:r>
          </a:p>
          <a:p>
            <a:r>
              <a:rPr lang="en-US" sz="2400" dirty="0" smtClean="0"/>
              <a:t>Enough aspirates were obtained to prepare two slides, which were fixed with 95.6% ethanol, and later sent for cytological analysis.</a:t>
            </a:r>
          </a:p>
          <a:p>
            <a:endParaRPr lang="en-US" dirty="0"/>
          </a:p>
        </p:txBody>
      </p:sp>
      <p:pic>
        <p:nvPicPr>
          <p:cNvPr id="3" name="Content Placeholder 2"/>
          <p:cNvPicPr>
            <a:picLocks noGrp="1" noChangeAspect="1"/>
          </p:cNvPicPr>
          <p:nvPr>
            <p:ph sz="half" idx="2"/>
          </p:nvPr>
        </p:nvPicPr>
        <p:blipFill>
          <a:blip r:embed="rId2"/>
          <a:stretch>
            <a:fillRect/>
          </a:stretch>
        </p:blipFill>
        <p:spPr>
          <a:xfrm>
            <a:off x="7708734" y="2005485"/>
            <a:ext cx="4313238" cy="3120915"/>
          </a:xfrm>
          <a:prstGeom prst="rect">
            <a:avLst/>
          </a:prstGeom>
        </p:spPr>
      </p:pic>
    </p:spTree>
    <p:extLst>
      <p:ext uri="{BB962C8B-B14F-4D97-AF65-F5344CB8AC3E}">
        <p14:creationId xmlns:p14="http://schemas.microsoft.com/office/powerpoint/2010/main" val="1278712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a:xfrm>
            <a:off x="76950" y="5846326"/>
            <a:ext cx="6593305" cy="823912"/>
          </a:xfrm>
        </p:spPr>
        <p:txBody>
          <a:bodyPr/>
          <a:lstStyle/>
          <a:p>
            <a:r>
              <a:rPr lang="en-US" dirty="0" err="1" smtClean="0"/>
              <a:t>Radiol</a:t>
            </a:r>
            <a:r>
              <a:rPr lang="en-US" dirty="0" smtClean="0"/>
              <a:t> Bras. 2015 Nov-Dec; 48(6): 345–352.</a:t>
            </a:r>
            <a:endParaRPr lang="en-US" dirty="0"/>
          </a:p>
        </p:txBody>
      </p:sp>
      <p:pic>
        <p:nvPicPr>
          <p:cNvPr id="10" name="Content Placeholder 9"/>
          <p:cNvPicPr>
            <a:picLocks noGrp="1" noChangeAspect="1"/>
          </p:cNvPicPr>
          <p:nvPr>
            <p:ph sz="half" idx="2"/>
          </p:nvPr>
        </p:nvPicPr>
        <p:blipFill>
          <a:blip r:embed="rId2"/>
          <a:stretch>
            <a:fillRect/>
          </a:stretch>
        </p:blipFill>
        <p:spPr>
          <a:xfrm>
            <a:off x="1152607" y="61071"/>
            <a:ext cx="9276347" cy="5785255"/>
          </a:xfrm>
          <a:prstGeom prst="rect">
            <a:avLst/>
          </a:prstGeom>
        </p:spPr>
      </p:pic>
      <p:sp>
        <p:nvSpPr>
          <p:cNvPr id="8" name="Text Placeholder 7"/>
          <p:cNvSpPr>
            <a:spLocks noGrp="1"/>
          </p:cNvSpPr>
          <p:nvPr>
            <p:ph type="body" sz="quarter" idx="3"/>
          </p:nvPr>
        </p:nvSpPr>
        <p:spPr>
          <a:xfrm>
            <a:off x="6391191" y="5846326"/>
            <a:ext cx="5183188" cy="823912"/>
          </a:xfrm>
        </p:spPr>
        <p:txBody>
          <a:bodyPr/>
          <a:lstStyle/>
          <a:p>
            <a:r>
              <a:rPr lang="en-US" dirty="0" err="1" smtClean="0"/>
              <a:t>doi</a:t>
            </a:r>
            <a:r>
              <a:rPr lang="en-US" dirty="0" smtClean="0"/>
              <a:t>:  10.1590/0100-3984.2014.0121</a:t>
            </a:r>
            <a:endParaRPr lang="en-US" dirty="0"/>
          </a:p>
        </p:txBody>
      </p:sp>
      <p:sp>
        <p:nvSpPr>
          <p:cNvPr id="9" name="Content Placeholder 8"/>
          <p:cNvSpPr>
            <a:spLocks noGrp="1"/>
          </p:cNvSpPr>
          <p:nvPr>
            <p:ph sz="quarter" idx="4"/>
          </p:nvPr>
        </p:nvSpPr>
        <p:spPr>
          <a:xfrm>
            <a:off x="10647946" y="2505075"/>
            <a:ext cx="707441" cy="3684588"/>
          </a:xfrm>
        </p:spPr>
        <p:txBody>
          <a:bodyPr/>
          <a:lstStyle/>
          <a:p>
            <a:endParaRPr lang="en-US" dirty="0"/>
          </a:p>
        </p:txBody>
      </p:sp>
    </p:spTree>
    <p:extLst>
      <p:ext uri="{BB962C8B-B14F-4D97-AF65-F5344CB8AC3E}">
        <p14:creationId xmlns:p14="http://schemas.microsoft.com/office/powerpoint/2010/main" val="390711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592925" y="360947"/>
            <a:ext cx="8911687" cy="263163"/>
          </a:xfrm>
        </p:spPr>
        <p:txBody>
          <a:bodyPr>
            <a:normAutofit fontScale="90000"/>
          </a:bodyPr>
          <a:lstStyle/>
          <a:p>
            <a:endParaRPr lang="en-US" dirty="0"/>
          </a:p>
        </p:txBody>
      </p:sp>
      <p:sp>
        <p:nvSpPr>
          <p:cNvPr id="3" name="Content Placeholder 2"/>
          <p:cNvSpPr>
            <a:spLocks noGrp="1"/>
          </p:cNvSpPr>
          <p:nvPr>
            <p:ph idx="1"/>
          </p:nvPr>
        </p:nvSpPr>
        <p:spPr>
          <a:xfrm>
            <a:off x="2697496" y="521368"/>
            <a:ext cx="8915400" cy="3777622"/>
          </a:xfrm>
        </p:spPr>
        <p:txBody>
          <a:bodyPr>
            <a:noAutofit/>
          </a:bodyPr>
          <a:lstStyle/>
          <a:p>
            <a:r>
              <a:rPr lang="en-US" sz="2000" dirty="0" smtClean="0"/>
              <a:t>Many authors support the indication of axillary US for all breast cancer patients, independently of tumor size. Some of them recommend axillary US only in cases of tumors &gt; 1.0 cm.</a:t>
            </a:r>
          </a:p>
          <a:p>
            <a:endParaRPr lang="en-US" sz="2000" dirty="0"/>
          </a:p>
          <a:p>
            <a:r>
              <a:rPr lang="en-US" sz="2000" dirty="0" smtClean="0"/>
              <a:t>US-FNA sensitivity increased in a directly proportional relation with the primary tumor size.</a:t>
            </a:r>
          </a:p>
          <a:p>
            <a:r>
              <a:rPr lang="en-US" sz="2000" dirty="0" smtClean="0"/>
              <a:t>The sensitivity of ultrasound-guided FNA</a:t>
            </a:r>
            <a:r>
              <a:rPr lang="en-US" sz="2000" dirty="0" smtClean="0">
                <a:sym typeface="Wingdings" panose="05000000000000000000" pitchFamily="2" charset="2"/>
              </a:rPr>
              <a:t>(AJR2014)</a:t>
            </a:r>
            <a:endParaRPr lang="en-US" sz="2000" dirty="0" smtClean="0"/>
          </a:p>
          <a:p>
            <a:r>
              <a:rPr lang="en-US" sz="2000" dirty="0" smtClean="0"/>
              <a:t>29% in primary tumors ≤ 1 cm</a:t>
            </a:r>
          </a:p>
          <a:p>
            <a:r>
              <a:rPr lang="en-US" sz="2000" dirty="0" smtClean="0"/>
              <a:t> 50% in tumors &gt; 1 to ≤ 2 cm</a:t>
            </a:r>
          </a:p>
          <a:p>
            <a:r>
              <a:rPr lang="en-US" sz="2000" dirty="0" smtClean="0"/>
              <a:t> 69% in tumors &gt; 2 to ≤ 5 cm</a:t>
            </a:r>
          </a:p>
          <a:p>
            <a:r>
              <a:rPr lang="en-US" sz="2000" dirty="0" smtClean="0"/>
              <a:t>100% in patients with tumors &gt; 5 cm</a:t>
            </a:r>
          </a:p>
          <a:p>
            <a:endParaRPr lang="en-US" sz="2000" dirty="0" smtClean="0"/>
          </a:p>
          <a:p>
            <a:endParaRPr lang="en-US" sz="2000" dirty="0" smtClean="0"/>
          </a:p>
          <a:p>
            <a:r>
              <a:rPr lang="en-US" sz="2000" dirty="0" smtClean="0"/>
              <a:t>The most important predictive factors for malignancy and US-FNA </a:t>
            </a:r>
            <a:r>
              <a:rPr lang="en-US" sz="2000" dirty="0" err="1" smtClean="0"/>
              <a:t>positiveness</a:t>
            </a:r>
            <a:r>
              <a:rPr lang="en-US" sz="2000" dirty="0" smtClean="0"/>
              <a:t> are morphological lymph node alterations, independently of primary tumor size.</a:t>
            </a:r>
            <a:endParaRPr lang="en-US" sz="2000" dirty="0"/>
          </a:p>
        </p:txBody>
      </p:sp>
    </p:spTree>
    <p:extLst>
      <p:ext uri="{BB962C8B-B14F-4D97-AF65-F5344CB8AC3E}">
        <p14:creationId xmlns:p14="http://schemas.microsoft.com/office/powerpoint/2010/main" val="2445724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5042" y="624110"/>
            <a:ext cx="4249569" cy="1280890"/>
          </a:xfrm>
        </p:spPr>
        <p:txBody>
          <a:bodyPr/>
          <a:lstStyle/>
          <a:p>
            <a:endParaRPr lang="en-US" dirty="0"/>
          </a:p>
        </p:txBody>
      </p:sp>
      <p:sp>
        <p:nvSpPr>
          <p:cNvPr id="3" name="Text Placeholder 2"/>
          <p:cNvSpPr>
            <a:spLocks noGrp="1"/>
          </p:cNvSpPr>
          <p:nvPr>
            <p:ph type="body" idx="1"/>
          </p:nvPr>
        </p:nvSpPr>
        <p:spPr>
          <a:xfrm>
            <a:off x="6260088" y="271504"/>
            <a:ext cx="3992732" cy="576262"/>
          </a:xfrm>
        </p:spPr>
        <p:txBody>
          <a:bodyPr/>
          <a:lstStyle/>
          <a:p>
            <a:endParaRPr lang="en-US"/>
          </a:p>
        </p:txBody>
      </p:sp>
      <p:sp>
        <p:nvSpPr>
          <p:cNvPr id="4" name="Content Placeholder 3"/>
          <p:cNvSpPr>
            <a:spLocks noGrp="1"/>
          </p:cNvSpPr>
          <p:nvPr>
            <p:ph sz="half" idx="2"/>
          </p:nvPr>
        </p:nvSpPr>
        <p:spPr>
          <a:xfrm>
            <a:off x="1175110" y="1597560"/>
            <a:ext cx="5644726" cy="4399079"/>
          </a:xfrm>
        </p:spPr>
        <p:txBody>
          <a:bodyPr>
            <a:normAutofit/>
          </a:bodyPr>
          <a:lstStyle/>
          <a:p>
            <a:r>
              <a:rPr lang="en-US" sz="2400" dirty="0" smtClean="0"/>
              <a:t>The sensitivity of US-FNA for lymph nodes considered as normal was 0% (0/6), while for those considered as indeterminate it was 80% (16/20), and for the suspicious ones it was 90.5% (38/42).</a:t>
            </a:r>
            <a:endParaRPr lang="en-US" sz="2400" dirty="0"/>
          </a:p>
        </p:txBody>
      </p:sp>
      <p:sp>
        <p:nvSpPr>
          <p:cNvPr id="5" name="Text Placeholder 4"/>
          <p:cNvSpPr>
            <a:spLocks noGrp="1"/>
          </p:cNvSpPr>
          <p:nvPr>
            <p:ph type="body" sz="quarter" idx="3"/>
          </p:nvPr>
        </p:nvSpPr>
        <p:spPr/>
        <p:txBody>
          <a:bodyPr/>
          <a:lstStyle/>
          <a:p>
            <a:endParaRPr lang="en-US"/>
          </a:p>
        </p:txBody>
      </p:sp>
      <p:pic>
        <p:nvPicPr>
          <p:cNvPr id="7" name="Content Placeholder 6"/>
          <p:cNvPicPr>
            <a:picLocks noGrp="1" noChangeAspect="1"/>
          </p:cNvPicPr>
          <p:nvPr>
            <p:ph sz="quarter" idx="4"/>
          </p:nvPr>
        </p:nvPicPr>
        <p:blipFill>
          <a:blip r:embed="rId2"/>
          <a:stretch>
            <a:fillRect/>
          </a:stretch>
        </p:blipFill>
        <p:spPr>
          <a:xfrm>
            <a:off x="6858722" y="1597560"/>
            <a:ext cx="5183188" cy="3078988"/>
          </a:xfrm>
          <a:prstGeom prst="rect">
            <a:avLst/>
          </a:prstGeom>
        </p:spPr>
      </p:pic>
    </p:spTree>
    <p:extLst>
      <p:ext uri="{BB962C8B-B14F-4D97-AF65-F5344CB8AC3E}">
        <p14:creationId xmlns:p14="http://schemas.microsoft.com/office/powerpoint/2010/main" val="2998824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943" y="207561"/>
            <a:ext cx="8911687" cy="1280890"/>
          </a:xfrm>
        </p:spPr>
        <p:txBody>
          <a:bodyPr/>
          <a:lstStyle/>
          <a:p>
            <a:endParaRPr lang="en-US"/>
          </a:p>
        </p:txBody>
      </p:sp>
      <p:sp>
        <p:nvSpPr>
          <p:cNvPr id="3" name="Text Placeholder 2"/>
          <p:cNvSpPr>
            <a:spLocks noGrp="1"/>
          </p:cNvSpPr>
          <p:nvPr>
            <p:ph type="body" idx="1"/>
          </p:nvPr>
        </p:nvSpPr>
        <p:spPr>
          <a:xfrm>
            <a:off x="4082373" y="341336"/>
            <a:ext cx="3992732" cy="576262"/>
          </a:xfrm>
        </p:spPr>
        <p:txBody>
          <a:bodyPr/>
          <a:lstStyle/>
          <a:p>
            <a:endParaRPr lang="en-US" dirty="0"/>
          </a:p>
        </p:txBody>
      </p:sp>
      <p:sp>
        <p:nvSpPr>
          <p:cNvPr id="4" name="Content Placeholder 3"/>
          <p:cNvSpPr>
            <a:spLocks noGrp="1"/>
          </p:cNvSpPr>
          <p:nvPr>
            <p:ph sz="half" idx="2"/>
          </p:nvPr>
        </p:nvSpPr>
        <p:spPr>
          <a:xfrm>
            <a:off x="1052598" y="1795183"/>
            <a:ext cx="4710528" cy="5491831"/>
          </a:xfrm>
        </p:spPr>
        <p:txBody>
          <a:bodyPr>
            <a:normAutofit/>
          </a:bodyPr>
          <a:lstStyle/>
          <a:p>
            <a:pPr algn="ctr"/>
            <a:r>
              <a:rPr lang="en-US" sz="2400" b="1" u="sng" dirty="0" smtClean="0"/>
              <a:t>Addition of FNA to US </a:t>
            </a:r>
            <a:r>
              <a:rPr lang="en-US" sz="2400" dirty="0" smtClean="0"/>
              <a:t>at a single moment can avoid more than 50% of the SLNBs, with a very low incidence of complications and, most probably, a significant reduction in costs and in the time interval until a definitive therapy is implemented.</a:t>
            </a:r>
            <a:endParaRPr lang="en-US" sz="2400" dirty="0"/>
          </a:p>
        </p:txBody>
      </p:sp>
      <p:sp>
        <p:nvSpPr>
          <p:cNvPr id="5" name="Text Placeholder 4"/>
          <p:cNvSpPr>
            <a:spLocks noGrp="1"/>
          </p:cNvSpPr>
          <p:nvPr>
            <p:ph type="body" sz="quarter" idx="3"/>
          </p:nvPr>
        </p:nvSpPr>
        <p:spPr/>
        <p:txBody>
          <a:bodyPr/>
          <a:lstStyle/>
          <a:p>
            <a:endParaRPr lang="en-US"/>
          </a:p>
        </p:txBody>
      </p:sp>
      <p:pic>
        <p:nvPicPr>
          <p:cNvPr id="7" name="Content Placeholder 6"/>
          <p:cNvPicPr>
            <a:picLocks noGrp="1" noChangeAspect="1"/>
          </p:cNvPicPr>
          <p:nvPr>
            <p:ph sz="quarter" idx="4"/>
          </p:nvPr>
        </p:nvPicPr>
        <p:blipFill>
          <a:blip r:embed="rId2"/>
          <a:stretch>
            <a:fillRect/>
          </a:stretch>
        </p:blipFill>
        <p:spPr>
          <a:xfrm>
            <a:off x="5874612" y="1010654"/>
            <a:ext cx="6314156" cy="5088162"/>
          </a:xfrm>
          <a:prstGeom prst="rect">
            <a:avLst/>
          </a:prstGeom>
        </p:spPr>
      </p:pic>
    </p:spTree>
    <p:extLst>
      <p:ext uri="{BB962C8B-B14F-4D97-AF65-F5344CB8AC3E}">
        <p14:creationId xmlns:p14="http://schemas.microsoft.com/office/powerpoint/2010/main" val="563910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88389" y="10499"/>
            <a:ext cx="8911687" cy="1280890"/>
          </a:xfrm>
        </p:spPr>
        <p:txBody>
          <a:bodyPr/>
          <a:lstStyle/>
          <a:p>
            <a:endParaRPr lang="en-US"/>
          </a:p>
        </p:txBody>
      </p:sp>
      <p:sp>
        <p:nvSpPr>
          <p:cNvPr id="8" name="Content Placeholder 7"/>
          <p:cNvSpPr>
            <a:spLocks noGrp="1"/>
          </p:cNvSpPr>
          <p:nvPr>
            <p:ph idx="1"/>
          </p:nvPr>
        </p:nvSpPr>
        <p:spPr>
          <a:xfrm>
            <a:off x="2388388" y="1780674"/>
            <a:ext cx="9803611" cy="4311022"/>
          </a:xfrm>
        </p:spPr>
        <p:txBody>
          <a:bodyPr/>
          <a:lstStyle/>
          <a:p>
            <a:r>
              <a:rPr lang="en-US" sz="2400" dirty="0" smtClean="0"/>
              <a:t>SLNB:   Up to 5% False Negative BUT Recurrence is &lt;1% </a:t>
            </a:r>
          </a:p>
          <a:p>
            <a:pPr marL="0" indent="0">
              <a:buNone/>
            </a:pPr>
            <a:r>
              <a:rPr lang="en-US" sz="2400" dirty="0" smtClean="0"/>
              <a:t>                              Role of positive LN in prognosis??</a:t>
            </a:r>
          </a:p>
          <a:p>
            <a:pPr marL="0" indent="0">
              <a:buNone/>
            </a:pPr>
            <a:endParaRPr lang="en-US" dirty="0"/>
          </a:p>
          <a:p>
            <a:pPr marL="0" indent="0">
              <a:buNone/>
            </a:pPr>
            <a:r>
              <a:rPr lang="en-US" sz="2400" b="1" dirty="0" smtClean="0"/>
              <a:t>Z0011: Negative LN imaging up to two LN involvement in SLNB:</a:t>
            </a:r>
          </a:p>
          <a:p>
            <a:pPr marL="0" indent="0">
              <a:buNone/>
            </a:pPr>
            <a:r>
              <a:rPr lang="en-US" sz="2400" b="1" dirty="0"/>
              <a:t> </a:t>
            </a:r>
            <a:r>
              <a:rPr lang="en-US" sz="2400" b="1" dirty="0" smtClean="0"/>
              <a:t>                             NO Ax Dissection</a:t>
            </a:r>
          </a:p>
          <a:p>
            <a:pPr marL="0" indent="0">
              <a:buNone/>
            </a:pPr>
            <a:endParaRPr lang="en-US" dirty="0"/>
          </a:p>
          <a:p>
            <a:pPr marL="0" indent="0">
              <a:buNone/>
            </a:pPr>
            <a:r>
              <a:rPr lang="en-US" dirty="0" smtClean="0"/>
              <a:t>(In post conservative radiation management level 1 is in the field of radiation)</a:t>
            </a:r>
          </a:p>
        </p:txBody>
      </p:sp>
    </p:spTree>
    <p:extLst>
      <p:ext uri="{BB962C8B-B14F-4D97-AF65-F5344CB8AC3E}">
        <p14:creationId xmlns:p14="http://schemas.microsoft.com/office/powerpoint/2010/main" val="1256274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Pre-operative axillary staging: should core biopsy be preferred to fine needle aspiration cytology?(</a:t>
            </a:r>
            <a:r>
              <a:rPr lang="en-US" sz="2000" b="1" dirty="0" err="1"/>
              <a:t>Ecancermedicalscience</a:t>
            </a:r>
            <a:r>
              <a:rPr lang="en-US" sz="2000" b="1" dirty="0"/>
              <a:t>. 2017; 11: 724</a:t>
            </a:r>
            <a:r>
              <a:rPr lang="en-US" sz="2000" b="1" dirty="0" smtClean="0"/>
              <a:t>.)</a:t>
            </a:r>
            <a:endParaRPr lang="en-US" sz="2000" b="1" dirty="0"/>
          </a:p>
        </p:txBody>
      </p:sp>
      <p:sp>
        <p:nvSpPr>
          <p:cNvPr id="3" name="Text Placeholder 2"/>
          <p:cNvSpPr>
            <a:spLocks noGrp="1"/>
          </p:cNvSpPr>
          <p:nvPr>
            <p:ph type="body" idx="1"/>
          </p:nvPr>
        </p:nvSpPr>
        <p:spPr>
          <a:xfrm>
            <a:off x="1230269" y="1616869"/>
            <a:ext cx="3992732" cy="576262"/>
          </a:xfrm>
        </p:spPr>
        <p:txBody>
          <a:bodyPr/>
          <a:lstStyle/>
          <a:p>
            <a:pPr algn="ctr"/>
            <a:r>
              <a:rPr lang="en-US" b="1" dirty="0" smtClean="0"/>
              <a:t>FNA</a:t>
            </a:r>
            <a:endParaRPr lang="en-US" b="1" dirty="0"/>
          </a:p>
        </p:txBody>
      </p:sp>
      <p:sp>
        <p:nvSpPr>
          <p:cNvPr id="4" name="Content Placeholder 3"/>
          <p:cNvSpPr>
            <a:spLocks noGrp="1"/>
          </p:cNvSpPr>
          <p:nvPr>
            <p:ph sz="half" idx="2"/>
          </p:nvPr>
        </p:nvSpPr>
        <p:spPr>
          <a:xfrm>
            <a:off x="1732548" y="2607395"/>
            <a:ext cx="6400800" cy="3354060"/>
          </a:xfrm>
        </p:spPr>
        <p:txBody>
          <a:bodyPr/>
          <a:lstStyle/>
          <a:p>
            <a:r>
              <a:rPr lang="en-US" dirty="0" smtClean="0"/>
              <a:t>Sen: </a:t>
            </a:r>
            <a:r>
              <a:rPr lang="en-US" dirty="0"/>
              <a:t>72% (differences in </a:t>
            </a:r>
            <a:r>
              <a:rPr lang="en-US" dirty="0" err="1"/>
              <a:t>operatorʼs</a:t>
            </a:r>
            <a:r>
              <a:rPr lang="en-US" dirty="0"/>
              <a:t> </a:t>
            </a:r>
            <a:r>
              <a:rPr lang="en-US" dirty="0" smtClean="0"/>
              <a:t>experience)</a:t>
            </a:r>
          </a:p>
          <a:p>
            <a:endParaRPr lang="en-US" dirty="0" smtClean="0"/>
          </a:p>
          <a:p>
            <a:r>
              <a:rPr lang="en-US" dirty="0" smtClean="0"/>
              <a:t>SPE: 100%</a:t>
            </a:r>
          </a:p>
          <a:p>
            <a:endParaRPr lang="en-US" dirty="0" smtClean="0"/>
          </a:p>
          <a:p>
            <a:r>
              <a:rPr lang="en-US" dirty="0" smtClean="0"/>
              <a:t>PPV: 100%</a:t>
            </a:r>
          </a:p>
          <a:p>
            <a:endParaRPr lang="en-US" dirty="0" smtClean="0"/>
          </a:p>
          <a:p>
            <a:r>
              <a:rPr lang="en-US" dirty="0" smtClean="0"/>
              <a:t>NPV: 72%</a:t>
            </a:r>
            <a:endParaRPr lang="en-US" dirty="0"/>
          </a:p>
        </p:txBody>
      </p:sp>
      <p:sp>
        <p:nvSpPr>
          <p:cNvPr id="5" name="Text Placeholder 4"/>
          <p:cNvSpPr>
            <a:spLocks noGrp="1"/>
          </p:cNvSpPr>
          <p:nvPr>
            <p:ph type="body" sz="quarter" idx="3"/>
          </p:nvPr>
        </p:nvSpPr>
        <p:spPr>
          <a:xfrm>
            <a:off x="6844892" y="1616869"/>
            <a:ext cx="3999001" cy="576262"/>
          </a:xfrm>
        </p:spPr>
        <p:txBody>
          <a:bodyPr/>
          <a:lstStyle/>
          <a:p>
            <a:pPr algn="ctr"/>
            <a:r>
              <a:rPr lang="en-US" b="1" dirty="0" smtClean="0"/>
              <a:t>CNB</a:t>
            </a:r>
            <a:endParaRPr lang="en-US" b="1" dirty="0"/>
          </a:p>
        </p:txBody>
      </p:sp>
      <p:sp>
        <p:nvSpPr>
          <p:cNvPr id="6" name="Content Placeholder 5"/>
          <p:cNvSpPr>
            <a:spLocks noGrp="1"/>
          </p:cNvSpPr>
          <p:nvPr>
            <p:ph sz="quarter" idx="4"/>
          </p:nvPr>
        </p:nvSpPr>
        <p:spPr>
          <a:xfrm>
            <a:off x="7985105" y="2607395"/>
            <a:ext cx="4338674" cy="3354060"/>
          </a:xfrm>
        </p:spPr>
        <p:txBody>
          <a:bodyPr/>
          <a:lstStyle/>
          <a:p>
            <a:r>
              <a:rPr lang="en-US" b="1" u="sng" dirty="0"/>
              <a:t>Sen</a:t>
            </a:r>
            <a:r>
              <a:rPr lang="en-US" dirty="0" smtClean="0"/>
              <a:t>: 100%</a:t>
            </a:r>
            <a:endParaRPr lang="en-US" dirty="0"/>
          </a:p>
          <a:p>
            <a:endParaRPr lang="en-US" dirty="0"/>
          </a:p>
          <a:p>
            <a:r>
              <a:rPr lang="nb-NO" dirty="0"/>
              <a:t>SPE: 100%</a:t>
            </a:r>
          </a:p>
          <a:p>
            <a:endParaRPr lang="nb-NO" dirty="0"/>
          </a:p>
          <a:p>
            <a:r>
              <a:rPr lang="nb-NO" dirty="0"/>
              <a:t>PPV: 100%</a:t>
            </a:r>
          </a:p>
          <a:p>
            <a:endParaRPr lang="nb-NO" dirty="0"/>
          </a:p>
          <a:p>
            <a:r>
              <a:rPr lang="nb-NO" b="1" u="sng" dirty="0"/>
              <a:t>NPV</a:t>
            </a:r>
            <a:r>
              <a:rPr lang="nb-NO" dirty="0"/>
              <a:t>: </a:t>
            </a:r>
            <a:r>
              <a:rPr lang="nb-NO" dirty="0" smtClean="0"/>
              <a:t>100%</a:t>
            </a:r>
            <a:endParaRPr lang="nb-NO" dirty="0"/>
          </a:p>
          <a:p>
            <a:endParaRPr lang="en-US" dirty="0"/>
          </a:p>
        </p:txBody>
      </p:sp>
    </p:spTree>
    <p:extLst>
      <p:ext uri="{BB962C8B-B14F-4D97-AF65-F5344CB8AC3E}">
        <p14:creationId xmlns:p14="http://schemas.microsoft.com/office/powerpoint/2010/main" val="964984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92925" y="624110"/>
            <a:ext cx="8911687" cy="422637"/>
          </a:xfrm>
        </p:spPr>
        <p:txBody>
          <a:bodyPr>
            <a:noAutofit/>
          </a:bodyPr>
          <a:lstStyle/>
          <a:p>
            <a:r>
              <a:rPr lang="en-US" sz="2000" b="1" dirty="0"/>
              <a:t>Pre-operative axillary staging: should core biopsy be preferred to fine needle aspiration cytology?(</a:t>
            </a:r>
            <a:r>
              <a:rPr lang="en-US" sz="2000" b="1" dirty="0" err="1"/>
              <a:t>Ecancermedicalscience</a:t>
            </a:r>
            <a:r>
              <a:rPr lang="en-US" sz="2000" b="1" dirty="0"/>
              <a:t>. 2017; 11: 724.)</a:t>
            </a:r>
          </a:p>
        </p:txBody>
      </p:sp>
      <p:sp>
        <p:nvSpPr>
          <p:cNvPr id="8" name="Content Placeholder 7"/>
          <p:cNvSpPr>
            <a:spLocks noGrp="1"/>
          </p:cNvSpPr>
          <p:nvPr>
            <p:ph idx="1"/>
          </p:nvPr>
        </p:nvSpPr>
        <p:spPr>
          <a:xfrm>
            <a:off x="1576136" y="1443790"/>
            <a:ext cx="10772274" cy="4515559"/>
          </a:xfrm>
        </p:spPr>
        <p:txBody>
          <a:bodyPr>
            <a:normAutofit fontScale="92500" lnSpcReduction="20000"/>
          </a:bodyPr>
          <a:lstStyle/>
          <a:p>
            <a:endParaRPr lang="en-US" sz="2400" dirty="0" smtClean="0"/>
          </a:p>
          <a:p>
            <a:r>
              <a:rPr lang="en-US" sz="2400" b="1" u="sng" dirty="0" smtClean="0"/>
              <a:t>Required </a:t>
            </a:r>
            <a:r>
              <a:rPr lang="en-US" sz="2400" b="1" u="sng" dirty="0"/>
              <a:t>a second operation </a:t>
            </a:r>
            <a:r>
              <a:rPr lang="en-US" sz="2400" dirty="0" smtClean="0"/>
              <a:t>:</a:t>
            </a:r>
          </a:p>
          <a:p>
            <a:pPr marL="0" indent="0" algn="ctr">
              <a:buNone/>
            </a:pPr>
            <a:r>
              <a:rPr lang="en-US" sz="2400" dirty="0"/>
              <a:t> </a:t>
            </a:r>
            <a:r>
              <a:rPr lang="en-US" sz="2400" dirty="0" smtClean="0"/>
              <a:t>  </a:t>
            </a:r>
            <a:r>
              <a:rPr lang="en-US" sz="2400" dirty="0"/>
              <a:t>seven patients </a:t>
            </a:r>
            <a:r>
              <a:rPr lang="en-US" sz="2400" b="1" dirty="0">
                <a:solidFill>
                  <a:srgbClr val="FFC000"/>
                </a:solidFill>
              </a:rPr>
              <a:t>(7/43) </a:t>
            </a:r>
            <a:r>
              <a:rPr lang="en-US" sz="2400" dirty="0"/>
              <a:t>that had negative cytology at FNA cytology had positive lymph nodes identified at SLNB and therefore required a second surgical procedure </a:t>
            </a:r>
            <a:r>
              <a:rPr lang="en-US" sz="2400" dirty="0" smtClean="0"/>
              <a:t>/</a:t>
            </a:r>
            <a:r>
              <a:rPr lang="en-US" sz="2400" b="1" dirty="0" smtClean="0">
                <a:solidFill>
                  <a:srgbClr val="FF0000"/>
                </a:solidFill>
              </a:rPr>
              <a:t>None</a:t>
            </a:r>
            <a:r>
              <a:rPr lang="en-US" sz="2400" dirty="0" smtClean="0"/>
              <a:t> in CNB</a:t>
            </a:r>
          </a:p>
          <a:p>
            <a:pPr algn="ctr"/>
            <a:endParaRPr lang="en-US" sz="2400" dirty="0"/>
          </a:p>
          <a:p>
            <a:r>
              <a:rPr lang="en-US" sz="2400" b="1" u="sng" dirty="0" smtClean="0"/>
              <a:t>Require </a:t>
            </a:r>
            <a:r>
              <a:rPr lang="en-US" sz="2400" b="1" u="sng" dirty="0"/>
              <a:t>a repeat procedure prior to their definitive </a:t>
            </a:r>
            <a:r>
              <a:rPr lang="en-US" sz="2400" b="1" u="sng" dirty="0" smtClean="0"/>
              <a:t>surgery:</a:t>
            </a:r>
          </a:p>
          <a:p>
            <a:pPr marL="0" indent="0">
              <a:buNone/>
            </a:pPr>
            <a:r>
              <a:rPr lang="en-US" sz="2400" dirty="0" smtClean="0"/>
              <a:t>          </a:t>
            </a:r>
            <a:r>
              <a:rPr lang="en-US" sz="2400" b="1" dirty="0" smtClean="0">
                <a:solidFill>
                  <a:srgbClr val="FFC000"/>
                </a:solidFill>
              </a:rPr>
              <a:t>34.8</a:t>
            </a:r>
            <a:r>
              <a:rPr lang="en-US" sz="2400" b="1" dirty="0">
                <a:solidFill>
                  <a:srgbClr val="FFC000"/>
                </a:solidFill>
              </a:rPr>
              <a:t>%</a:t>
            </a:r>
            <a:r>
              <a:rPr lang="en-US" sz="2400" dirty="0"/>
              <a:t> </a:t>
            </a:r>
            <a:r>
              <a:rPr lang="en-US" sz="2400" dirty="0" smtClean="0"/>
              <a:t>in </a:t>
            </a:r>
            <a:r>
              <a:rPr lang="en-US" sz="2400" dirty="0"/>
              <a:t>FNA </a:t>
            </a:r>
            <a:r>
              <a:rPr lang="en-US" sz="2400" dirty="0" smtClean="0"/>
              <a:t>(technically </a:t>
            </a:r>
            <a:r>
              <a:rPr lang="en-US" sz="2400" dirty="0"/>
              <a:t>inadequate </a:t>
            </a:r>
            <a:r>
              <a:rPr lang="en-US" sz="2400" dirty="0" smtClean="0"/>
              <a:t>cytology/</a:t>
            </a:r>
            <a:r>
              <a:rPr lang="en-US" sz="2400" dirty="0" err="1" smtClean="0"/>
              <a:t>suspiciouscytology</a:t>
            </a:r>
            <a:r>
              <a:rPr lang="en-US" sz="2400" dirty="0" smtClean="0"/>
              <a:t>)</a:t>
            </a:r>
          </a:p>
          <a:p>
            <a:pPr marL="0" indent="0">
              <a:buNone/>
            </a:pPr>
            <a:r>
              <a:rPr lang="en-US" sz="2400" b="1" dirty="0" smtClean="0">
                <a:solidFill>
                  <a:srgbClr val="FF0000"/>
                </a:solidFill>
              </a:rPr>
              <a:t>          2.6% </a:t>
            </a:r>
            <a:r>
              <a:rPr lang="en-US" sz="2400" dirty="0"/>
              <a:t>in CNB(repeat CNB because of the discordant </a:t>
            </a:r>
            <a:r>
              <a:rPr lang="en-US" sz="2400" dirty="0" smtClean="0"/>
              <a:t>result)</a:t>
            </a:r>
          </a:p>
          <a:p>
            <a:endParaRPr lang="en-US" sz="2400" dirty="0"/>
          </a:p>
          <a:p>
            <a:r>
              <a:rPr lang="en-US" sz="2400" dirty="0" smtClean="0"/>
              <a:t>The </a:t>
            </a:r>
            <a:r>
              <a:rPr lang="en-US" sz="2400" dirty="0"/>
              <a:t>use of US alone has a reported sensitivity of 61.4% </a:t>
            </a:r>
            <a:r>
              <a:rPr lang="en-US" sz="2400" dirty="0" smtClean="0"/>
              <a:t>as </a:t>
            </a:r>
            <a:r>
              <a:rPr lang="en-US" sz="2400" dirty="0"/>
              <a:t>a result we focused on the combined accuracy of US with tissue sampling</a:t>
            </a:r>
          </a:p>
        </p:txBody>
      </p:sp>
    </p:spTree>
    <p:extLst>
      <p:ext uri="{BB962C8B-B14F-4D97-AF65-F5344CB8AC3E}">
        <p14:creationId xmlns:p14="http://schemas.microsoft.com/office/powerpoint/2010/main" val="1963600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6261" y="-80810"/>
            <a:ext cx="8911687" cy="1280890"/>
          </a:xfrm>
        </p:spPr>
        <p:txBody>
          <a:bodyPr/>
          <a:lstStyle/>
          <a:p>
            <a:endParaRPr lang="en-US"/>
          </a:p>
        </p:txBody>
      </p:sp>
      <p:sp>
        <p:nvSpPr>
          <p:cNvPr id="5" name="Text Placeholder 4"/>
          <p:cNvSpPr>
            <a:spLocks noGrp="1"/>
          </p:cNvSpPr>
          <p:nvPr>
            <p:ph type="body" idx="1"/>
          </p:nvPr>
        </p:nvSpPr>
        <p:spPr>
          <a:xfrm>
            <a:off x="2764292" y="271504"/>
            <a:ext cx="3992732" cy="576262"/>
          </a:xfrm>
        </p:spPr>
        <p:txBody>
          <a:bodyPr/>
          <a:lstStyle/>
          <a:p>
            <a:endParaRPr lang="en-US"/>
          </a:p>
        </p:txBody>
      </p:sp>
      <p:sp>
        <p:nvSpPr>
          <p:cNvPr id="6" name="Content Placeholder 5"/>
          <p:cNvSpPr>
            <a:spLocks noGrp="1"/>
          </p:cNvSpPr>
          <p:nvPr>
            <p:ph sz="half" idx="2"/>
          </p:nvPr>
        </p:nvSpPr>
        <p:spPr>
          <a:xfrm>
            <a:off x="1299412" y="1552394"/>
            <a:ext cx="4475746" cy="4350632"/>
          </a:xfrm>
        </p:spPr>
        <p:txBody>
          <a:bodyPr>
            <a:normAutofit/>
          </a:bodyPr>
          <a:lstStyle/>
          <a:p>
            <a:r>
              <a:rPr lang="en-US" sz="2000" dirty="0"/>
              <a:t>Preoperative ultrasound guided percutaneous axillary biopsy in breast cancer patients: fine needle aspiration cytology versus core </a:t>
            </a:r>
            <a:r>
              <a:rPr lang="en-US" sz="2000" dirty="0" err="1" smtClean="0"/>
              <a:t>biopsy.Zosimas</a:t>
            </a:r>
            <a:r>
              <a:rPr lang="en-US" sz="2000" dirty="0" smtClean="0"/>
              <a:t> </a:t>
            </a:r>
            <a:r>
              <a:rPr lang="en-US" sz="2000" dirty="0"/>
              <a:t>D, </a:t>
            </a:r>
            <a:r>
              <a:rPr lang="en-US" sz="2000" dirty="0" err="1"/>
              <a:t>Lykoudis</a:t>
            </a:r>
            <a:r>
              <a:rPr lang="en-US" sz="2000" dirty="0"/>
              <a:t> PM, </a:t>
            </a:r>
            <a:r>
              <a:rPr lang="en-US" sz="2000" dirty="0" err="1"/>
              <a:t>Vashisht</a:t>
            </a:r>
            <a:r>
              <a:rPr lang="en-US" sz="2000" dirty="0"/>
              <a:t> </a:t>
            </a:r>
            <a:r>
              <a:rPr lang="en-US" sz="2000" dirty="0" err="1" smtClean="0"/>
              <a:t>RAnn</a:t>
            </a:r>
            <a:r>
              <a:rPr lang="en-US" sz="2000" dirty="0" smtClean="0"/>
              <a:t> </a:t>
            </a:r>
            <a:r>
              <a:rPr lang="en-US" sz="2000" dirty="0"/>
              <a:t>Ital </a:t>
            </a:r>
            <a:r>
              <a:rPr lang="en-US" sz="2000" dirty="0" err="1"/>
              <a:t>Chir</a:t>
            </a:r>
            <a:r>
              <a:rPr lang="en-US" sz="2000" dirty="0"/>
              <a:t>. 2016; 87():509-516</a:t>
            </a:r>
            <a:r>
              <a:rPr lang="en-US" sz="2000" dirty="0" smtClean="0"/>
              <a:t>.</a:t>
            </a:r>
          </a:p>
          <a:p>
            <a:endParaRPr lang="en-US" sz="2000" dirty="0"/>
          </a:p>
          <a:p>
            <a:r>
              <a:rPr lang="en-US" sz="2000" dirty="0"/>
              <a:t>Fine-needle aspiration and core biopsy in the diagnosis of breast lesions: A comparison and review of the </a:t>
            </a:r>
            <a:r>
              <a:rPr lang="en-US" sz="2000" dirty="0" err="1" smtClean="0"/>
              <a:t>literature.Mitra</a:t>
            </a:r>
            <a:r>
              <a:rPr lang="en-US" sz="2000" dirty="0" smtClean="0"/>
              <a:t> </a:t>
            </a:r>
            <a:r>
              <a:rPr lang="en-US" sz="2000" dirty="0"/>
              <a:t>S, </a:t>
            </a:r>
            <a:r>
              <a:rPr lang="en-US" sz="2000" dirty="0" err="1"/>
              <a:t>Dey</a:t>
            </a:r>
            <a:r>
              <a:rPr lang="en-US" sz="2000" dirty="0"/>
              <a:t> </a:t>
            </a:r>
            <a:r>
              <a:rPr lang="en-US" sz="2000" dirty="0" err="1" smtClean="0"/>
              <a:t>PCytojournal</a:t>
            </a:r>
            <a:r>
              <a:rPr lang="en-US" sz="2000" dirty="0"/>
              <a:t>. 2016; 13():18.</a:t>
            </a:r>
          </a:p>
        </p:txBody>
      </p:sp>
      <p:sp>
        <p:nvSpPr>
          <p:cNvPr id="7" name="Text Placeholder 6"/>
          <p:cNvSpPr>
            <a:spLocks noGrp="1"/>
          </p:cNvSpPr>
          <p:nvPr>
            <p:ph type="body" sz="quarter" idx="3"/>
          </p:nvPr>
        </p:nvSpPr>
        <p:spPr>
          <a:xfrm>
            <a:off x="7388947" y="976725"/>
            <a:ext cx="3999001" cy="576262"/>
          </a:xfrm>
        </p:spPr>
        <p:txBody>
          <a:bodyPr/>
          <a:lstStyle/>
          <a:p>
            <a:endParaRPr lang="en-US"/>
          </a:p>
        </p:txBody>
      </p:sp>
      <p:sp>
        <p:nvSpPr>
          <p:cNvPr id="8" name="Content Placeholder 7"/>
          <p:cNvSpPr>
            <a:spLocks noGrp="1"/>
          </p:cNvSpPr>
          <p:nvPr>
            <p:ph sz="quarter" idx="4"/>
          </p:nvPr>
        </p:nvSpPr>
        <p:spPr>
          <a:xfrm>
            <a:off x="5871412" y="1905301"/>
            <a:ext cx="5967394" cy="3354060"/>
          </a:xfrm>
        </p:spPr>
        <p:txBody>
          <a:bodyPr>
            <a:noAutofit/>
          </a:bodyPr>
          <a:lstStyle/>
          <a:p>
            <a:r>
              <a:rPr lang="en-US" sz="2400" b="1" u="sng" dirty="0" smtClean="0"/>
              <a:t>NO</a:t>
            </a:r>
            <a:r>
              <a:rPr lang="en-US" sz="2400" dirty="0" smtClean="0"/>
              <a:t> statistically significant/</a:t>
            </a:r>
            <a:r>
              <a:rPr lang="en-US" sz="2400" b="1" u="sng" dirty="0" smtClean="0"/>
              <a:t>NO</a:t>
            </a:r>
            <a:r>
              <a:rPr lang="en-US" sz="2400" dirty="0" smtClean="0"/>
              <a:t> </a:t>
            </a:r>
            <a:r>
              <a:rPr lang="en-US" sz="2400" dirty="0"/>
              <a:t>absolute superiority of CNB over FNA cytology and stated that </a:t>
            </a:r>
            <a:r>
              <a:rPr lang="en-US" sz="2400" dirty="0" err="1"/>
              <a:t>cytopathologist</a:t>
            </a:r>
            <a:r>
              <a:rPr lang="en-US" sz="2400" dirty="0"/>
              <a:t> experience is likely to influence the reported differences in the </a:t>
            </a:r>
            <a:r>
              <a:rPr lang="en-US" sz="2400" dirty="0" smtClean="0"/>
              <a:t>procedures. </a:t>
            </a:r>
            <a:r>
              <a:rPr lang="en-US" sz="2400" dirty="0"/>
              <a:t>Indeed, this suggests that </a:t>
            </a:r>
            <a:r>
              <a:rPr lang="en-US" sz="2400" b="1" u="sng" dirty="0">
                <a:solidFill>
                  <a:srgbClr val="FF0000"/>
                </a:solidFill>
              </a:rPr>
              <a:t>operator skill is likely to play a large role.</a:t>
            </a:r>
          </a:p>
        </p:txBody>
      </p:sp>
    </p:spTree>
    <p:extLst>
      <p:ext uri="{BB962C8B-B14F-4D97-AF65-F5344CB8AC3E}">
        <p14:creationId xmlns:p14="http://schemas.microsoft.com/office/powerpoint/2010/main" val="4193708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2592925" y="578391"/>
            <a:ext cx="8911687" cy="45719"/>
          </a:xfrm>
        </p:spPr>
        <p:txBody>
          <a:bodyPr>
            <a:normAutofit fontScale="90000"/>
          </a:bodyPr>
          <a:lstStyle/>
          <a:p>
            <a:endParaRPr lang="en-US" dirty="0"/>
          </a:p>
        </p:txBody>
      </p:sp>
      <p:sp>
        <p:nvSpPr>
          <p:cNvPr id="3" name="Content Placeholder 2"/>
          <p:cNvSpPr>
            <a:spLocks noGrp="1"/>
          </p:cNvSpPr>
          <p:nvPr>
            <p:ph idx="1"/>
          </p:nvPr>
        </p:nvSpPr>
        <p:spPr>
          <a:xfrm>
            <a:off x="2589212" y="1471863"/>
            <a:ext cx="8915400" cy="4604084"/>
          </a:xfrm>
        </p:spPr>
        <p:txBody>
          <a:bodyPr>
            <a:normAutofit/>
          </a:bodyPr>
          <a:lstStyle/>
          <a:p>
            <a:r>
              <a:rPr lang="en-US" sz="2400" dirty="0" smtClean="0"/>
              <a:t>The sensitivity of ultrasound-guided FNA </a:t>
            </a:r>
            <a:r>
              <a:rPr lang="en-US" sz="2400" dirty="0" smtClean="0">
                <a:sym typeface="Wingdings" panose="05000000000000000000" pitchFamily="2" charset="2"/>
              </a:rPr>
              <a:t>(AJR2014)</a:t>
            </a:r>
            <a:endParaRPr lang="en-US" sz="2400" dirty="0" smtClean="0"/>
          </a:p>
          <a:p>
            <a:pPr marL="0" indent="0">
              <a:buNone/>
            </a:pPr>
            <a:endParaRPr lang="en-US" sz="2400" dirty="0" smtClean="0"/>
          </a:p>
          <a:p>
            <a:r>
              <a:rPr lang="en-US" sz="2400" dirty="0" smtClean="0"/>
              <a:t>Normal-appearing lymph nodes: 11%</a:t>
            </a:r>
          </a:p>
          <a:p>
            <a:r>
              <a:rPr lang="en-US" sz="2400" dirty="0" smtClean="0"/>
              <a:t>Indeterminate lymph nodes: 44%</a:t>
            </a:r>
          </a:p>
          <a:p>
            <a:r>
              <a:rPr lang="en-US" sz="2400" dirty="0" smtClean="0"/>
              <a:t>Suspicious lymph nodes: 93%</a:t>
            </a:r>
          </a:p>
          <a:p>
            <a:endParaRPr lang="en-US" sz="2400" dirty="0"/>
          </a:p>
          <a:p>
            <a:r>
              <a:rPr lang="en-US" sz="2400" dirty="0" smtClean="0"/>
              <a:t>Ultrasound-guided FNA of the axillary lymph nodes is most useful in the preoperative assessment of patients with large tumors (&gt; 2 cm) or lymph nodes that appear abnormal.</a:t>
            </a:r>
          </a:p>
          <a:p>
            <a:endParaRPr lang="en-US" sz="2000" dirty="0" smtClean="0"/>
          </a:p>
          <a:p>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767771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2800" dirty="0" smtClean="0"/>
              <a:t>Sonographic images demonstrating some lymph nodes classified as morphologically </a:t>
            </a:r>
            <a:r>
              <a:rPr lang="en-US" sz="2800" b="1" u="sng" dirty="0" smtClean="0"/>
              <a:t>normal</a:t>
            </a:r>
            <a:r>
              <a:rPr lang="en-US" sz="2800" dirty="0" smtClean="0"/>
              <a:t>, </a:t>
            </a:r>
            <a:r>
              <a:rPr lang="en-US" sz="2800" b="1" u="sng" dirty="0" smtClean="0"/>
              <a:t>indeterminate</a:t>
            </a:r>
            <a:r>
              <a:rPr lang="en-US" sz="2800" dirty="0" smtClean="0"/>
              <a:t> and </a:t>
            </a:r>
            <a:r>
              <a:rPr lang="en-US" sz="2800" b="1" u="sng" dirty="0" smtClean="0"/>
              <a:t>suspicious</a:t>
            </a:r>
            <a:r>
              <a:rPr lang="en-US" sz="2800" dirty="0" smtClean="0"/>
              <a:t>. </a:t>
            </a:r>
          </a:p>
        </p:txBody>
      </p:sp>
    </p:spTree>
    <p:extLst>
      <p:ext uri="{BB962C8B-B14F-4D97-AF65-F5344CB8AC3E}">
        <p14:creationId xmlns:p14="http://schemas.microsoft.com/office/powerpoint/2010/main" val="3152523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741948" y="2679867"/>
            <a:ext cx="5181600" cy="4351338"/>
          </a:xfrm>
        </p:spPr>
        <p:txBody>
          <a:bodyPr>
            <a:normAutofit/>
          </a:bodyPr>
          <a:lstStyle/>
          <a:p>
            <a:pPr algn="ctr"/>
            <a:r>
              <a:rPr lang="en-US" sz="2400" dirty="0" smtClean="0"/>
              <a:t>Normal lymph nodes characteristically present with central fatty hilum (asterisk) and diffuse cortical thickening ≤ 3 mm. </a:t>
            </a:r>
          </a:p>
          <a:p>
            <a:endParaRPr lang="en-US" sz="2400" dirty="0"/>
          </a:p>
        </p:txBody>
      </p:sp>
      <p:pic>
        <p:nvPicPr>
          <p:cNvPr id="7" name="Content Placeholder 6"/>
          <p:cNvPicPr>
            <a:picLocks noGrp="1" noChangeAspect="1"/>
          </p:cNvPicPr>
          <p:nvPr>
            <p:ph sz="half" idx="2"/>
          </p:nvPr>
        </p:nvPicPr>
        <p:blipFill rotWithShape="1">
          <a:blip r:embed="rId2"/>
          <a:stretch/>
        </p:blipFill>
        <p:spPr>
          <a:xfrm>
            <a:off x="7191375" y="2509910"/>
            <a:ext cx="4313238" cy="3009756"/>
          </a:xfrm>
          <a:prstGeom prst="rect">
            <a:avLst/>
          </a:prstGeom>
        </p:spPr>
      </p:pic>
    </p:spTree>
    <p:extLst>
      <p:ext uri="{BB962C8B-B14F-4D97-AF65-F5344CB8AC3E}">
        <p14:creationId xmlns:p14="http://schemas.microsoft.com/office/powerpoint/2010/main" val="4179707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838200" y="2872372"/>
            <a:ext cx="5181600" cy="4351338"/>
          </a:xfrm>
        </p:spPr>
        <p:txBody>
          <a:bodyPr>
            <a:normAutofit/>
          </a:bodyPr>
          <a:lstStyle/>
          <a:p>
            <a:pPr algn="ctr"/>
            <a:r>
              <a:rPr lang="en-US" sz="2400" dirty="0" smtClean="0"/>
              <a:t>The indeterminate lymph nodes presented with central hilum, however with some area with cortical thickening &gt; 3 mm.</a:t>
            </a:r>
          </a:p>
          <a:p>
            <a:endParaRPr lang="en-US" sz="2400" dirty="0"/>
          </a:p>
        </p:txBody>
      </p:sp>
      <p:pic>
        <p:nvPicPr>
          <p:cNvPr id="5" name="Content Placeholder 4"/>
          <p:cNvPicPr>
            <a:picLocks noGrp="1" noChangeAspect="1"/>
          </p:cNvPicPr>
          <p:nvPr>
            <p:ph sz="half" idx="2"/>
          </p:nvPr>
        </p:nvPicPr>
        <p:blipFill rotWithShape="1">
          <a:blip r:embed="rId2"/>
          <a:stretch/>
        </p:blipFill>
        <p:spPr>
          <a:xfrm>
            <a:off x="7191375" y="2509910"/>
            <a:ext cx="4313238" cy="3009756"/>
          </a:xfrm>
          <a:prstGeom prst="rect">
            <a:avLst/>
          </a:prstGeom>
        </p:spPr>
      </p:pic>
    </p:spTree>
    <p:extLst>
      <p:ext uri="{BB962C8B-B14F-4D97-AF65-F5344CB8AC3E}">
        <p14:creationId xmlns:p14="http://schemas.microsoft.com/office/powerpoint/2010/main" val="908560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914400" y="2222668"/>
            <a:ext cx="5181600" cy="4351338"/>
          </a:xfrm>
        </p:spPr>
        <p:txBody>
          <a:bodyPr>
            <a:normAutofit/>
          </a:bodyPr>
          <a:lstStyle/>
          <a:p>
            <a:pPr algn="ctr"/>
            <a:r>
              <a:rPr lang="en-US" sz="2400" dirty="0" smtClean="0"/>
              <a:t>The suspicious lymph node present with marked cortical thickening, determining replacement and marginalization of the fatty hilum .In more advanced cases some lymph nodes may present with total absence of the hilum .</a:t>
            </a:r>
          </a:p>
          <a:p>
            <a:pPr algn="ctr"/>
            <a:endParaRPr lang="en-US" sz="2400" dirty="0"/>
          </a:p>
        </p:txBody>
      </p:sp>
      <p:pic>
        <p:nvPicPr>
          <p:cNvPr id="5" name="Content Placeholder 4"/>
          <p:cNvPicPr>
            <a:picLocks noGrp="1" noChangeAspect="1"/>
          </p:cNvPicPr>
          <p:nvPr>
            <p:ph sz="half" idx="2"/>
          </p:nvPr>
        </p:nvPicPr>
        <p:blipFill>
          <a:blip r:embed="rId2"/>
          <a:stretch>
            <a:fillRect/>
          </a:stretch>
        </p:blipFill>
        <p:spPr>
          <a:xfrm>
            <a:off x="6232356" y="2222668"/>
            <a:ext cx="5272255" cy="3439195"/>
          </a:xfrm>
          <a:prstGeom prst="rect">
            <a:avLst/>
          </a:prstGeom>
        </p:spPr>
      </p:pic>
    </p:spTree>
    <p:extLst>
      <p:ext uri="{BB962C8B-B14F-4D97-AF65-F5344CB8AC3E}">
        <p14:creationId xmlns:p14="http://schemas.microsoft.com/office/powerpoint/2010/main" val="4188827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flipV="1">
            <a:off x="2592925" y="505326"/>
            <a:ext cx="8911687" cy="118784"/>
          </a:xfrm>
        </p:spPr>
        <p:txBody>
          <a:bodyPr>
            <a:normAutofit fontScale="90000"/>
          </a:bodyPr>
          <a:lstStyle/>
          <a:p>
            <a:endParaRPr lang="en-US" dirty="0"/>
          </a:p>
        </p:txBody>
      </p:sp>
      <p:sp>
        <p:nvSpPr>
          <p:cNvPr id="6" name="Content Placeholder 5"/>
          <p:cNvSpPr>
            <a:spLocks noGrp="1"/>
          </p:cNvSpPr>
          <p:nvPr>
            <p:ph idx="1"/>
          </p:nvPr>
        </p:nvSpPr>
        <p:spPr>
          <a:xfrm>
            <a:off x="2589212" y="818147"/>
            <a:ext cx="8915400" cy="5093075"/>
          </a:xfrm>
        </p:spPr>
        <p:txBody>
          <a:bodyPr>
            <a:normAutofit lnSpcReduction="10000"/>
          </a:bodyPr>
          <a:lstStyle/>
          <a:p>
            <a:r>
              <a:rPr lang="en-US" sz="2400" dirty="0" smtClean="0"/>
              <a:t>Cortical thickening &gt; 3 mm(2mm?) (especially ≥ 6 mm) and change in the fatty hilum were strongly associated with malignancy.</a:t>
            </a:r>
          </a:p>
          <a:p>
            <a:r>
              <a:rPr lang="en-US" sz="2400" dirty="0" smtClean="0"/>
              <a:t>Other predictive factors of malignancy:</a:t>
            </a:r>
          </a:p>
          <a:p>
            <a:r>
              <a:rPr lang="en-US" sz="2400" dirty="0" smtClean="0"/>
              <a:t> </a:t>
            </a:r>
            <a:r>
              <a:rPr lang="en-US" sz="2400" dirty="0" err="1" smtClean="0"/>
              <a:t>Hypoechogenicity</a:t>
            </a:r>
            <a:r>
              <a:rPr lang="en-US" sz="2400" dirty="0" smtClean="0"/>
              <a:t> of the cortex </a:t>
            </a:r>
          </a:p>
          <a:p>
            <a:r>
              <a:rPr lang="en-US" sz="2400" dirty="0" smtClean="0"/>
              <a:t> Absence of </a:t>
            </a:r>
            <a:r>
              <a:rPr lang="en-US" sz="2400" dirty="0"/>
              <a:t>central flow/peripheral nodal </a:t>
            </a:r>
            <a:r>
              <a:rPr lang="en-US" sz="2400" dirty="0" smtClean="0"/>
              <a:t>vascularity</a:t>
            </a:r>
          </a:p>
          <a:p>
            <a:r>
              <a:rPr lang="en-US" sz="2400" dirty="0" smtClean="0"/>
              <a:t> short-long </a:t>
            </a:r>
            <a:r>
              <a:rPr lang="en-US" sz="2400" dirty="0"/>
              <a:t>axis ratio &gt;</a:t>
            </a:r>
            <a:r>
              <a:rPr lang="en-US" sz="2400" dirty="0" smtClean="0"/>
              <a:t>0.5</a:t>
            </a:r>
          </a:p>
          <a:p>
            <a:r>
              <a:rPr lang="en-US" sz="2400" dirty="0" smtClean="0"/>
              <a:t>Short </a:t>
            </a:r>
            <a:r>
              <a:rPr lang="en-US" sz="2400" dirty="0"/>
              <a:t>axis &gt;10 </a:t>
            </a:r>
            <a:r>
              <a:rPr lang="en-US" sz="2400" dirty="0" smtClean="0"/>
              <a:t>mm</a:t>
            </a:r>
          </a:p>
          <a:p>
            <a:pPr marL="0" indent="0">
              <a:buNone/>
            </a:pPr>
            <a:endParaRPr lang="en-US" sz="2400" dirty="0" smtClean="0"/>
          </a:p>
          <a:p>
            <a:endParaRPr lang="en-US" sz="2400" dirty="0"/>
          </a:p>
          <a:p>
            <a:pPr algn="ctr"/>
            <a:r>
              <a:rPr lang="en-US" sz="2400" b="1" dirty="0" err="1" smtClean="0"/>
              <a:t>SIZE:Transverse</a:t>
            </a:r>
            <a:r>
              <a:rPr lang="en-US" sz="2400" b="1" dirty="0" smtClean="0"/>
              <a:t> lymph node diameter ≥ 1 cm was the only factor indicating increased US-FNA sensitivity. </a:t>
            </a:r>
            <a:endParaRPr lang="en-US" sz="2400" b="1" dirty="0"/>
          </a:p>
        </p:txBody>
      </p:sp>
    </p:spTree>
    <p:extLst>
      <p:ext uri="{BB962C8B-B14F-4D97-AF65-F5344CB8AC3E}">
        <p14:creationId xmlns:p14="http://schemas.microsoft.com/office/powerpoint/2010/main" val="3015225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png"/>
          <p:cNvPicPr>
            <a:picLocks noGrp="1" noChangeAspect="1"/>
          </p:cNvPicPr>
          <p:nvPr>
            <p:ph idx="1"/>
          </p:nvPr>
        </p:nvPicPr>
        <p:blipFill>
          <a:blip r:embed="rId2"/>
          <a:stretch>
            <a:fillRect/>
          </a:stretch>
        </p:blipFill>
        <p:spPr>
          <a:xfrm>
            <a:off x="2009274" y="624110"/>
            <a:ext cx="9753600" cy="6923051"/>
          </a:xfrm>
        </p:spPr>
      </p:pic>
    </p:spTree>
    <p:extLst>
      <p:ext uri="{BB962C8B-B14F-4D97-AF65-F5344CB8AC3E}">
        <p14:creationId xmlns:p14="http://schemas.microsoft.com/office/powerpoint/2010/main" val="3009174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186</TotalTime>
  <Words>1117</Words>
  <Application>Microsoft Office PowerPoint</Application>
  <PresentationFormat>Widescreen</PresentationFormat>
  <Paragraphs>102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Wingdings</vt:lpstr>
      <vt:lpstr>Wingdings 3</vt:lpstr>
      <vt:lpstr>Wisp</vt:lpstr>
      <vt:lpstr>FNA /CNB in Ax LN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vt:lpstr>
      <vt:lpstr>TECHNIQUE</vt:lpstr>
      <vt:lpstr>PowerPoint Presentation</vt:lpstr>
      <vt:lpstr>PowerPoint Presentation</vt:lpstr>
      <vt:lpstr>PowerPoint Presentation</vt:lpstr>
      <vt:lpstr>PowerPoint Presentation</vt:lpstr>
      <vt:lpstr>PowerPoint Presentation</vt:lpstr>
      <vt:lpstr>Pre-operative axillary staging: should core biopsy be preferred to fine needle aspiration cytology?(Ecancermedicalscience. 2017; 11: 724.)</vt:lpstr>
      <vt:lpstr>Pre-operative axillary staging: should core biopsy be preferred to fine needle aspiration cytology?(Ecancermedicalscience. 2017; 11: 724.)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رادیولوژی</dc:creator>
  <cp:lastModifiedBy>رادیولوژی</cp:lastModifiedBy>
  <cp:revision>28</cp:revision>
  <dcterms:created xsi:type="dcterms:W3CDTF">2018-09-22T11:32:53Z</dcterms:created>
  <dcterms:modified xsi:type="dcterms:W3CDTF">2018-09-25T07:04:07Z</dcterms:modified>
</cp:coreProperties>
</file>