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5" r:id="rId4"/>
    <p:sldId id="275" r:id="rId5"/>
    <p:sldId id="276" r:id="rId6"/>
    <p:sldId id="277" r:id="rId7"/>
    <p:sldId id="278" r:id="rId8"/>
    <p:sldId id="257" r:id="rId9"/>
    <p:sldId id="258" r:id="rId10"/>
    <p:sldId id="259" r:id="rId11"/>
    <p:sldId id="260" r:id="rId12"/>
    <p:sldId id="263" r:id="rId13"/>
    <p:sldId id="280" r:id="rId14"/>
    <p:sldId id="281" r:id="rId15"/>
    <p:sldId id="282" r:id="rId16"/>
    <p:sldId id="261" r:id="rId17"/>
    <p:sldId id="262" r:id="rId18"/>
    <p:sldId id="284" r:id="rId19"/>
    <p:sldId id="264" r:id="rId20"/>
    <p:sldId id="265" r:id="rId21"/>
    <p:sldId id="266" r:id="rId22"/>
    <p:sldId id="267" r:id="rId23"/>
    <p:sldId id="283" r:id="rId24"/>
    <p:sldId id="271" r:id="rId25"/>
    <p:sldId id="272" r:id="rId26"/>
    <p:sldId id="268" r:id="rId27"/>
    <p:sldId id="269" r:id="rId28"/>
    <p:sldId id="27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9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9E9DE-1562-44D5-8D24-B547342645D3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29AAE-BFC6-440E-8C8A-9DC3E18BA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728191"/>
          </a:xfrm>
        </p:spPr>
        <p:txBody>
          <a:bodyPr/>
          <a:lstStyle/>
          <a:p>
            <a:r>
              <a:rPr lang="en-US" dirty="0"/>
              <a:t>FERTILITY PRESERVATION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3744416"/>
          </a:xfrm>
        </p:spPr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Shahrzad</a:t>
            </a:r>
            <a:r>
              <a:rPr lang="en-US" b="1" dirty="0">
                <a:solidFill>
                  <a:srgbClr val="0070C0"/>
                </a:solidFill>
              </a:rPr>
              <a:t> Zademodarres.MD</a:t>
            </a:r>
          </a:p>
          <a:p>
            <a:r>
              <a:rPr lang="en-US" b="1" dirty="0">
                <a:solidFill>
                  <a:srgbClr val="0070C0"/>
                </a:solidFill>
              </a:rPr>
              <a:t>Associate professor</a:t>
            </a:r>
          </a:p>
          <a:p>
            <a:r>
              <a:rPr lang="en-US" b="1" dirty="0">
                <a:solidFill>
                  <a:srgbClr val="0070C0"/>
                </a:solidFill>
              </a:rPr>
              <a:t>SBMU</a:t>
            </a:r>
          </a:p>
          <a:p>
            <a:r>
              <a:rPr lang="en-US" b="1" dirty="0">
                <a:solidFill>
                  <a:srgbClr val="0070C0"/>
                </a:solidFill>
              </a:rPr>
              <a:t>Winter 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n-US" i="1" dirty="0"/>
              <a:t>Address fertility preservation </a:t>
            </a:r>
            <a:r>
              <a:rPr lang="en-US" b="1" i="1" dirty="0"/>
              <a:t>as early as possible</a:t>
            </a:r>
            <a:r>
              <a:rPr lang="en-US" i="1" dirty="0"/>
              <a:t>, before treatment starts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b="1" i="1" dirty="0"/>
              <a:t>Document </a:t>
            </a:r>
            <a:r>
              <a:rPr lang="en-US" i="1" dirty="0"/>
              <a:t>fertility preservation discussions in the medical record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Embryo cryopreservation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Embryo cryopreservation is an </a:t>
            </a:r>
            <a:r>
              <a:rPr lang="en-US" b="1" i="1" dirty="0"/>
              <a:t>established fertility preservation method</a:t>
            </a:r>
            <a:r>
              <a:rPr lang="en-US" i="1" dirty="0"/>
              <a:t>, and it has</a:t>
            </a:r>
          </a:p>
          <a:p>
            <a:pPr>
              <a:buNone/>
            </a:pPr>
            <a:r>
              <a:rPr lang="en-US" i="1" dirty="0"/>
              <a:t>    routinely been used for storing surplus embryos after in vitro fertilization</a:t>
            </a:r>
          </a:p>
          <a:p>
            <a:pPr>
              <a:buNone/>
            </a:pPr>
            <a:endParaRPr lang="en-US" dirty="0"/>
          </a:p>
          <a:p>
            <a:r>
              <a:rPr lang="en-US" b="1" i="1" dirty="0"/>
              <a:t>More flexible ovarian stimulation protocols </a:t>
            </a:r>
            <a:r>
              <a:rPr lang="en-US" i="1" dirty="0"/>
              <a:t>for </a:t>
            </a:r>
            <a:r>
              <a:rPr lang="en-US" i="1" dirty="0" err="1"/>
              <a:t>oocyte</a:t>
            </a:r>
            <a:r>
              <a:rPr lang="en-US" i="1" dirty="0"/>
              <a:t> collection are now available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Embryo cryopreservation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Timing of this procedure no longer depends on the menstrual cycle in most cases</a:t>
            </a:r>
          </a:p>
          <a:p>
            <a:pPr>
              <a:buNone/>
            </a:pPr>
            <a:endParaRPr lang="en-US" i="1" dirty="0"/>
          </a:p>
          <a:p>
            <a:endParaRPr lang="en-US" i="1" dirty="0"/>
          </a:p>
          <a:p>
            <a:r>
              <a:rPr lang="en-US" i="1" dirty="0"/>
              <a:t> stimulation can be initiated with less delay</a:t>
            </a:r>
          </a:p>
          <a:p>
            <a:pPr>
              <a:buNone/>
            </a:pPr>
            <a:r>
              <a:rPr lang="en-US" i="1" dirty="0"/>
              <a:t>     compared with old protocols.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Embryo cryopreservation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If the cancer patient presented in the late follicular phase: 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Ovarian stimulation without </a:t>
            </a:r>
            <a:r>
              <a:rPr lang="en-US" dirty="0" err="1"/>
              <a:t>GnRH</a:t>
            </a:r>
            <a:r>
              <a:rPr lang="en-US" dirty="0"/>
              <a:t> antagonist was started if the follicle cohort following the lead follicle was &lt;12 mm and stayed &lt;12 mm before a spontaneous LH surge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r>
              <a:rPr lang="en-US" dirty="0"/>
              <a:t>After the LH surge, </a:t>
            </a:r>
            <a:r>
              <a:rPr lang="en-US" dirty="0" err="1"/>
              <a:t>GnRH</a:t>
            </a:r>
            <a:r>
              <a:rPr lang="en-US" dirty="0"/>
              <a:t> antagonist was started when the secondary follicle cohort reached 12 mm to prevent premature secondary LH surge</a:t>
            </a:r>
          </a:p>
          <a:p>
            <a:endParaRPr lang="en-US" dirty="0"/>
          </a:p>
          <a:p>
            <a:r>
              <a:rPr lang="en-US" dirty="0"/>
              <a:t>If the follicle cohort following the lead follicle reached 12mmbefore the spontaneous LH surge, pituitary suppression with </a:t>
            </a:r>
            <a:r>
              <a:rPr lang="en-US" dirty="0" err="1"/>
              <a:t>GnRH</a:t>
            </a:r>
            <a:endParaRPr lang="en-US" dirty="0"/>
          </a:p>
          <a:p>
            <a:pPr>
              <a:buNone/>
            </a:pPr>
            <a:r>
              <a:rPr lang="en-US" dirty="0"/>
              <a:t>    antagonist was initiated and continued until triggering final </a:t>
            </a:r>
            <a:r>
              <a:rPr lang="en-US" dirty="0" err="1"/>
              <a:t>oocyte</a:t>
            </a:r>
            <a:r>
              <a:rPr lang="en-US" dirty="0"/>
              <a:t> maturation with </a:t>
            </a:r>
            <a:r>
              <a:rPr lang="en-US" dirty="0" err="1"/>
              <a:t>hCG</a:t>
            </a:r>
            <a:r>
              <a:rPr lang="en-US" dirty="0"/>
              <a:t> or </a:t>
            </a:r>
            <a:r>
              <a:rPr lang="en-US" dirty="0" err="1"/>
              <a:t>GnRH</a:t>
            </a:r>
            <a:r>
              <a:rPr lang="en-US" dirty="0"/>
              <a:t> agonist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US" b="1" dirty="0"/>
              <a:t>If the patient presented in the </a:t>
            </a:r>
            <a:r>
              <a:rPr lang="en-US" b="1" dirty="0" err="1"/>
              <a:t>luteal</a:t>
            </a:r>
            <a:r>
              <a:rPr lang="en-US" b="1" dirty="0"/>
              <a:t> phase:</a:t>
            </a:r>
          </a:p>
          <a:p>
            <a:endParaRPr lang="en-US" dirty="0"/>
          </a:p>
          <a:p>
            <a:r>
              <a:rPr lang="en-US" dirty="0"/>
              <a:t>ovarian stimulation was started in the absence of </a:t>
            </a:r>
            <a:r>
              <a:rPr lang="en-US" dirty="0" err="1"/>
              <a:t>GnRH</a:t>
            </a:r>
            <a:r>
              <a:rPr lang="en-US" dirty="0"/>
              <a:t> antagonist . Similarly to conventional COS, </a:t>
            </a:r>
            <a:r>
              <a:rPr lang="en-US" dirty="0" err="1"/>
              <a:t>GnRH</a:t>
            </a:r>
            <a:r>
              <a:rPr lang="en-US" dirty="0"/>
              <a:t> antagonist administration was</a:t>
            </a:r>
          </a:p>
          <a:p>
            <a:pPr>
              <a:buNone/>
            </a:pPr>
            <a:r>
              <a:rPr lang="en-US" dirty="0"/>
              <a:t>    initiated later in the cycle, when the follicle cohort reached 12 mm, to prevent premature secondary LH surge and was continued until the </a:t>
            </a:r>
            <a:r>
              <a:rPr lang="en-US" dirty="0" err="1"/>
              <a:t>hCG</a:t>
            </a:r>
            <a:r>
              <a:rPr lang="en-US" dirty="0"/>
              <a:t> or </a:t>
            </a:r>
            <a:r>
              <a:rPr lang="en-US" dirty="0" err="1"/>
              <a:t>GnRH</a:t>
            </a:r>
            <a:r>
              <a:rPr lang="en-US" dirty="0"/>
              <a:t> agonist trigger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Cryopreservation of unfertilized oocytes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en-US" i="1" dirty="0"/>
              <a:t>patients who do not have a male partner</a:t>
            </a:r>
          </a:p>
          <a:p>
            <a:pPr>
              <a:buNone/>
            </a:pPr>
            <a:endParaRPr lang="en-US" i="1" dirty="0"/>
          </a:p>
          <a:p>
            <a:endParaRPr lang="en-US" i="1" dirty="0"/>
          </a:p>
          <a:p>
            <a:r>
              <a:rPr lang="en-US" i="1" dirty="0"/>
              <a:t> do not wish to use donor sperm</a:t>
            </a:r>
          </a:p>
          <a:p>
            <a:pPr>
              <a:buNone/>
            </a:pPr>
            <a:endParaRPr lang="en-US" i="1" dirty="0"/>
          </a:p>
          <a:p>
            <a:endParaRPr lang="en-US" i="1" dirty="0"/>
          </a:p>
          <a:p>
            <a:r>
              <a:rPr lang="en-US" i="1" dirty="0"/>
              <a:t> have religious or ethical objections to embryo freezing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Cryopreservation of unfertilized oocytes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Oocyte cryopreservation should be performed in centers with the necessary expertise.</a:t>
            </a:r>
          </a:p>
          <a:p>
            <a:endParaRPr lang="en-US" i="1" dirty="0"/>
          </a:p>
          <a:p>
            <a:endParaRPr lang="en-US" i="1" dirty="0"/>
          </a:p>
          <a:p>
            <a:r>
              <a:rPr lang="en-US" i="1" dirty="0"/>
              <a:t>As of October 2012, the American Society for Reproductive Medicine no longer deems this procedure experimental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Cryopreservation of unfertilized oocytes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Steps of Oocyte Cryopreservation Program    Concealing:</a:t>
            </a:r>
          </a:p>
          <a:p>
            <a:pPr>
              <a:buNone/>
            </a:pPr>
            <a:endParaRPr lang="en-US" b="1" dirty="0"/>
          </a:p>
          <a:p>
            <a:r>
              <a:rPr lang="en-US" dirty="0"/>
              <a:t>Ovarian Hyperstimulation</a:t>
            </a:r>
          </a:p>
          <a:p>
            <a:r>
              <a:rPr lang="en-US" dirty="0"/>
              <a:t>Egg Retrieval</a:t>
            </a:r>
          </a:p>
          <a:p>
            <a:r>
              <a:rPr lang="en-US" dirty="0"/>
              <a:t>Oocyte freezing</a:t>
            </a:r>
            <a:r>
              <a:rPr lang="en-US" sz="2400" dirty="0"/>
              <a:t>( Slow freezing/</a:t>
            </a:r>
            <a:r>
              <a:rPr lang="en-US" sz="2400" dirty="0" err="1"/>
              <a:t>vitrification</a:t>
            </a:r>
            <a:r>
              <a:rPr lang="en-US" sz="2400" dirty="0"/>
              <a:t>)</a:t>
            </a:r>
            <a:endParaRPr lang="en-US" dirty="0"/>
          </a:p>
          <a:p>
            <a:r>
              <a:rPr lang="en-US" dirty="0"/>
              <a:t>Oocyte Thawing</a:t>
            </a:r>
          </a:p>
          <a:p>
            <a:r>
              <a:rPr lang="en-US" dirty="0"/>
              <a:t>IVF/ICSI</a:t>
            </a:r>
          </a:p>
          <a:p>
            <a:r>
              <a:rPr lang="en-US" dirty="0"/>
              <a:t>Embryo Transfer</a:t>
            </a:r>
            <a:endParaRPr lang="fa-IR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Ovarian transposition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Ovarian transposition (</a:t>
            </a:r>
            <a:r>
              <a:rPr lang="en-US" i="1" dirty="0" err="1"/>
              <a:t>oophoropexy</a:t>
            </a:r>
            <a:r>
              <a:rPr lang="en-US" i="1" dirty="0"/>
              <a:t>) can be offered when pelvic irradiation is performed</a:t>
            </a:r>
          </a:p>
          <a:p>
            <a:pPr>
              <a:buNone/>
            </a:pPr>
            <a:r>
              <a:rPr lang="en-US" i="1" dirty="0"/>
              <a:t>    as cancer treatment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i="1" dirty="0"/>
              <a:t>because of radiation scatter, ovaries are not always protected, and patients should be aware that this technique is not always successful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r>
              <a:rPr lang="en-US" dirty="0"/>
              <a:t>The increasing survival rates of </a:t>
            </a:r>
            <a:r>
              <a:rPr lang="en-US" b="1" dirty="0"/>
              <a:t>cancer patients </a:t>
            </a:r>
            <a:r>
              <a:rPr lang="en-US" dirty="0"/>
              <a:t>have encouraged many specialists to focus on the irreversible consequences of chemotherapy and radiotherapy.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dirty="0"/>
              <a:t> Similarly to cancer patients, there are some </a:t>
            </a:r>
            <a:r>
              <a:rPr lang="en-US" b="1" dirty="0"/>
              <a:t>nononcological conditions </a:t>
            </a:r>
            <a:r>
              <a:rPr lang="en-US" dirty="0"/>
              <a:t>currently treated with gonadotoxic agents, such as patients with </a:t>
            </a:r>
            <a:r>
              <a:rPr lang="en-US" b="1" dirty="0"/>
              <a:t>autoimmune disorders </a:t>
            </a:r>
            <a:r>
              <a:rPr lang="en-US" dirty="0"/>
              <a:t>or some </a:t>
            </a:r>
            <a:r>
              <a:rPr lang="en-US" b="1" dirty="0"/>
              <a:t>chromosomal abnormalities </a:t>
            </a:r>
            <a:r>
              <a:rPr lang="en-US" dirty="0"/>
              <a:t>that can lead to ovarian failure.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Ovarian suppression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i="1" dirty="0"/>
              <a:t>there is insufficient evidence regarding the effectiveness of GnRHa and other means of ovarian suppression in fertility preservation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Ovarian tissue cryopreservation and transplantation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Ovarian tissue cryopreservation for the purpose of future transplantation does not require ovarian stimulation or sexual maturity and hence </a:t>
            </a:r>
          </a:p>
          <a:p>
            <a:pPr>
              <a:buNone/>
            </a:pPr>
            <a:endParaRPr lang="en-US" i="1" dirty="0"/>
          </a:p>
          <a:p>
            <a:endParaRPr lang="en-US" i="1" dirty="0"/>
          </a:p>
          <a:p>
            <a:r>
              <a:rPr lang="en-US" i="1" dirty="0"/>
              <a:t>may be the only method available in </a:t>
            </a:r>
            <a:r>
              <a:rPr lang="en-US" b="1" i="1" dirty="0"/>
              <a:t>children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Ovarian tissue cryopreservation and transplantation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It is considered </a:t>
            </a:r>
            <a:r>
              <a:rPr lang="en-US" b="1" i="1" dirty="0"/>
              <a:t>experimental</a:t>
            </a:r>
            <a:r>
              <a:rPr lang="en-US" i="1" dirty="0"/>
              <a:t> and should be performed only in centers with </a:t>
            </a:r>
            <a:r>
              <a:rPr lang="en-US" b="1" i="1" dirty="0"/>
              <a:t>the necessary expertise</a:t>
            </a:r>
          </a:p>
          <a:p>
            <a:endParaRPr lang="en-US" i="1" dirty="0"/>
          </a:p>
          <a:p>
            <a:r>
              <a:rPr lang="en-US" i="1" dirty="0"/>
              <a:t>A theoretic concern with reimplanting ovarian tissue is the potential for reintroducing cancer cells depending on the type and stage of cancer, although so far </a:t>
            </a:r>
            <a:r>
              <a:rPr lang="en-US" b="1" i="1" dirty="0">
                <a:solidFill>
                  <a:srgbClr val="0070C0"/>
                </a:solidFill>
              </a:rPr>
              <a:t>there have been no reports of cancer recurrence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Ovarian tissue cryopreservation and transplantation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11 Live birth till now in the world</a:t>
            </a:r>
          </a:p>
          <a:p>
            <a:pPr>
              <a:buNone/>
            </a:pPr>
            <a:endParaRPr lang="en-US" i="1" dirty="0"/>
          </a:p>
          <a:p>
            <a:r>
              <a:rPr lang="en-US" i="1" dirty="0"/>
              <a:t>Ovarian reserve tests are needed before banking:  FSH – AMH – AFC</a:t>
            </a:r>
          </a:p>
          <a:p>
            <a:pPr>
              <a:buNone/>
            </a:pPr>
            <a:endParaRPr lang="en-US" i="1" dirty="0"/>
          </a:p>
          <a:p>
            <a:r>
              <a:rPr lang="en-US" i="1" dirty="0"/>
              <a:t>Most useful for hematopoeitic cell transplant</a:t>
            </a:r>
          </a:p>
          <a:p>
            <a:pPr>
              <a:buNone/>
            </a:pPr>
            <a:endParaRPr lang="en-US" i="1" dirty="0"/>
          </a:p>
          <a:p>
            <a:r>
              <a:rPr lang="en-US" i="1" dirty="0"/>
              <a:t>To be offered to patients with a good long term prognosis</a:t>
            </a:r>
          </a:p>
          <a:p>
            <a:endParaRPr lang="en-US" i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Conservative gynecologic surgery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interventions to spare fertility have generally centered on doing less radical surgery with the intent of sparing the reproductive organs as much as possible.</a:t>
            </a:r>
          </a:p>
          <a:p>
            <a:endParaRPr lang="en-US" i="1" dirty="0"/>
          </a:p>
          <a:p>
            <a:r>
              <a:rPr lang="en-US" i="1" dirty="0"/>
              <a:t> Ovarian </a:t>
            </a:r>
            <a:r>
              <a:rPr lang="en-US" i="1" dirty="0" err="1"/>
              <a:t>cystectomy</a:t>
            </a:r>
            <a:r>
              <a:rPr lang="en-US" i="1" dirty="0"/>
              <a:t> can be performed for early-stage ovarian cancer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estrogen-sensitive breast and gynecologic malignancies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Ovarian stimulation protocols using the </a:t>
            </a:r>
            <a:r>
              <a:rPr lang="en-US" i="1" dirty="0" err="1"/>
              <a:t>aromatase</a:t>
            </a:r>
            <a:r>
              <a:rPr lang="en-US" i="1" dirty="0"/>
              <a:t> inhibitor </a:t>
            </a:r>
            <a:r>
              <a:rPr lang="en-US" i="1" dirty="0" err="1"/>
              <a:t>letrozole</a:t>
            </a:r>
            <a:r>
              <a:rPr lang="en-US" i="1" dirty="0"/>
              <a:t> have been developed and may ameliorate</a:t>
            </a:r>
          </a:p>
          <a:p>
            <a:endParaRPr lang="en-US" i="1" dirty="0"/>
          </a:p>
          <a:p>
            <a:r>
              <a:rPr lang="en-US" i="1" dirty="0"/>
              <a:t>Studies do not indicate increased cancer recurrence risk as a result of subsequent pregnancy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Fertility preservation in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/>
              <a:t>Suggest established methods of fertility preservation ( semen or </a:t>
            </a:r>
            <a:r>
              <a:rPr lang="en-US" i="1" dirty="0" err="1"/>
              <a:t>oocyte</a:t>
            </a:r>
            <a:r>
              <a:rPr lang="en-US" i="1" dirty="0"/>
              <a:t> cryopreservation) for postpubertal minor children, with patient assent and parent or guardian consent.</a:t>
            </a:r>
          </a:p>
          <a:p>
            <a:endParaRPr lang="en-US" i="1" dirty="0"/>
          </a:p>
          <a:p>
            <a:r>
              <a:rPr lang="en-US" i="1" dirty="0"/>
              <a:t>For prepubertal minor children, the only fertility preservation options are </a:t>
            </a:r>
            <a:r>
              <a:rPr lang="en-US" b="1" i="1" dirty="0"/>
              <a:t>ovarian and testicular</a:t>
            </a:r>
          </a:p>
          <a:p>
            <a:pPr>
              <a:buNone/>
            </a:pPr>
            <a:r>
              <a:rPr lang="en-US" b="1" i="1" dirty="0"/>
              <a:t>   cryopreservation,</a:t>
            </a:r>
            <a:r>
              <a:rPr lang="en-US" i="1" dirty="0"/>
              <a:t> which are investigational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preservation of fertility in males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Sperm cryopreservation </a:t>
            </a:r>
            <a:r>
              <a:rPr lang="en-US" b="1" i="1" dirty="0"/>
              <a:t>is effective</a:t>
            </a:r>
          </a:p>
          <a:p>
            <a:endParaRPr lang="en-US" i="1" dirty="0"/>
          </a:p>
          <a:p>
            <a:r>
              <a:rPr lang="en-US" i="1" dirty="0"/>
              <a:t>Hormonal therapy in men </a:t>
            </a:r>
            <a:r>
              <a:rPr lang="en-US" b="1" i="1" dirty="0"/>
              <a:t>is not successful </a:t>
            </a:r>
            <a:r>
              <a:rPr lang="en-US" i="1" dirty="0"/>
              <a:t>in preserving fertility. It is not recommended.</a:t>
            </a:r>
          </a:p>
          <a:p>
            <a:pPr>
              <a:buNone/>
            </a:pPr>
            <a:endParaRPr lang="en-US" i="1" dirty="0"/>
          </a:p>
          <a:p>
            <a:r>
              <a:rPr lang="en-US" i="1" dirty="0"/>
              <a:t>testicular tissue cryopreservation and reimplantation or grafting of human testicular tissue, should be performed only as part of clinical trials or approved experimental protocols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preservation of fertility in males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i="1" dirty="0"/>
              <a:t>It is strongly recommended that sperm be collected before initiation of treatment because the quality of the sample and sperm DNA integrity may be compromised after a single treatment session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also other situations where a woman may benefit from fertility preserva-tion procedures, such as a woman with </a:t>
            </a:r>
            <a:r>
              <a:rPr lang="en-US" b="1" dirty="0"/>
              <a:t>severe or recurrent endometriosis </a:t>
            </a:r>
            <a:r>
              <a:rPr lang="en-US" dirty="0"/>
              <a:t>or a woman who wants to </a:t>
            </a:r>
            <a:r>
              <a:rPr lang="en-US" b="1" dirty="0"/>
              <a:t>postpone conception </a:t>
            </a:r>
            <a:r>
              <a:rPr lang="en-US" dirty="0"/>
              <a:t>until her late reproductive years 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br>
              <a:rPr lang="en-US" dirty="0"/>
            </a:br>
            <a:r>
              <a:rPr lang="en-US" sz="4000" dirty="0"/>
              <a:t>Risk factors for ovarian failure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Age</a:t>
            </a:r>
          </a:p>
          <a:p>
            <a:pPr>
              <a:buNone/>
            </a:pPr>
            <a:r>
              <a:rPr lang="en-US" dirty="0"/>
              <a:t>     Ovarian reserve (FSH-AMH-AFC)</a:t>
            </a:r>
          </a:p>
          <a:p>
            <a:pPr>
              <a:buNone/>
            </a:pPr>
            <a:r>
              <a:rPr lang="en-US" dirty="0"/>
              <a:t>     Dose related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Effect of chemotherapy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drug </a:t>
            </a:r>
          </a:p>
          <a:p>
            <a:r>
              <a:rPr lang="en-US" dirty="0"/>
              <a:t>dose</a:t>
            </a:r>
          </a:p>
          <a:p>
            <a:r>
              <a:rPr lang="en-US" dirty="0"/>
              <a:t>dose-intensity </a:t>
            </a:r>
          </a:p>
          <a:p>
            <a:r>
              <a:rPr lang="en-US" dirty="0"/>
              <a:t>method of administration (oral VS intravenous) </a:t>
            </a:r>
          </a:p>
          <a:p>
            <a:r>
              <a:rPr lang="en-US" dirty="0"/>
              <a:t>disease</a:t>
            </a:r>
          </a:p>
          <a:p>
            <a:r>
              <a:rPr lang="en-US" dirty="0"/>
              <a:t>age </a:t>
            </a:r>
          </a:p>
          <a:p>
            <a:r>
              <a:rPr lang="en-US" dirty="0"/>
              <a:t>sex </a:t>
            </a:r>
          </a:p>
          <a:p>
            <a:r>
              <a:rPr lang="en-US" dirty="0"/>
              <a:t>pretreatment fertility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effect of radiotherapy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  <a:defRPr/>
            </a:pPr>
            <a:r>
              <a:rPr lang="en-CA" kern="0" dirty="0"/>
              <a:t>Direct damage to ovaries</a:t>
            </a:r>
          </a:p>
          <a:p>
            <a:pPr>
              <a:buFontTx/>
              <a:buChar char="•"/>
              <a:defRPr/>
            </a:pPr>
            <a:endParaRPr lang="en-CA" kern="0" dirty="0"/>
          </a:p>
          <a:p>
            <a:pPr>
              <a:buFontTx/>
              <a:buChar char="•"/>
              <a:defRPr/>
            </a:pPr>
            <a:endParaRPr lang="en-CA" kern="0" dirty="0"/>
          </a:p>
          <a:p>
            <a:pPr>
              <a:buFontTx/>
              <a:buChar char="•"/>
              <a:defRPr/>
            </a:pPr>
            <a:r>
              <a:rPr lang="en-CA" kern="0" dirty="0"/>
              <a:t>Damage to hypothalamic-pituitary axis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effect of radiotherapy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  <a:defRPr/>
            </a:pPr>
            <a:r>
              <a:rPr lang="en-CA" kern="0" dirty="0"/>
              <a:t>Dose dependent: Total dose and fractionation schedule</a:t>
            </a:r>
          </a:p>
          <a:p>
            <a:pPr>
              <a:buFontTx/>
              <a:buChar char="•"/>
              <a:defRPr/>
            </a:pPr>
            <a:r>
              <a:rPr lang="en-CA" kern="0" dirty="0"/>
              <a:t>Age dependent: size of primordial follicle pool</a:t>
            </a:r>
          </a:p>
          <a:p>
            <a:pPr>
              <a:buFontTx/>
              <a:buChar char="•"/>
              <a:defRPr/>
            </a:pPr>
            <a:endParaRPr lang="en-CA" kern="0" dirty="0"/>
          </a:p>
          <a:p>
            <a:pPr>
              <a:buFontTx/>
              <a:buChar char="•"/>
              <a:defRPr/>
            </a:pPr>
            <a:r>
              <a:rPr lang="en-CA" kern="0" dirty="0"/>
              <a:t>Radiation field </a:t>
            </a:r>
          </a:p>
          <a:p>
            <a:pPr>
              <a:buFontTx/>
              <a:buChar char="•"/>
              <a:defRPr/>
            </a:pPr>
            <a:endParaRPr lang="en-CA" kern="0" dirty="0"/>
          </a:p>
          <a:p>
            <a:pPr>
              <a:buFontTx/>
              <a:buChar char="•"/>
              <a:defRPr/>
            </a:pPr>
            <a:r>
              <a:rPr lang="en-CA" kern="0" dirty="0"/>
              <a:t>Could also affect uterine function (M/C, IUGR, Premature deliveries)</a:t>
            </a:r>
            <a:r>
              <a:rPr lang="en-CA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en-US" b="1" i="1" dirty="0"/>
              <a:t>Discuss</a:t>
            </a:r>
            <a:r>
              <a:rPr lang="en-US" i="1" dirty="0"/>
              <a:t> the risk of infertility and fertility preservation options with patients with cancer anticipating treatment</a:t>
            </a:r>
          </a:p>
          <a:p>
            <a:endParaRPr lang="en-US" dirty="0"/>
          </a:p>
          <a:p>
            <a:r>
              <a:rPr lang="en-US" i="1" dirty="0"/>
              <a:t>Medical oncologists, radiation oncologists, gynecologic oncologists, urologists, hematologists, pediatric oncologists, and surgeons, as well as nurses, social workers, psychologists, and other nonphysician providers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US" i="1" dirty="0"/>
              <a:t>Discuss fertility preservation with all patients of reproductive age (and with parents or guardians of children and adolescents)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i="1" dirty="0"/>
              <a:t>Refer patients who express an interest in fertility preservation (and patients who are ambivalent) to reproductive specialists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1021</Words>
  <Application>Microsoft Office PowerPoint</Application>
  <PresentationFormat>On-screen Show (4:3)</PresentationFormat>
  <Paragraphs>147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FERTILITY PRESERVATION</vt:lpstr>
      <vt:lpstr>introduction</vt:lpstr>
      <vt:lpstr>introduction</vt:lpstr>
      <vt:lpstr>INTRODUCTION</vt:lpstr>
      <vt:lpstr>Effect of chemotherapy</vt:lpstr>
      <vt:lpstr>effect of radiotherapy</vt:lpstr>
      <vt:lpstr>effect of radiotherapy</vt:lpstr>
      <vt:lpstr>PowerPoint Presentation</vt:lpstr>
      <vt:lpstr>PowerPoint Presentation</vt:lpstr>
      <vt:lpstr>PowerPoint Presentation</vt:lpstr>
      <vt:lpstr>Embryo cryopreservation</vt:lpstr>
      <vt:lpstr>Embryo cryopreservation</vt:lpstr>
      <vt:lpstr>Embryo cryopreservation</vt:lpstr>
      <vt:lpstr>PowerPoint Presentation</vt:lpstr>
      <vt:lpstr>PowerPoint Presentation</vt:lpstr>
      <vt:lpstr>Cryopreservation of unfertilized oocytes</vt:lpstr>
      <vt:lpstr>Cryopreservation of unfertilized oocytes</vt:lpstr>
      <vt:lpstr>Cryopreservation of unfertilized oocytes</vt:lpstr>
      <vt:lpstr>Ovarian transposition</vt:lpstr>
      <vt:lpstr>Ovarian suppression</vt:lpstr>
      <vt:lpstr>Ovarian tissue cryopreservation and transplantation</vt:lpstr>
      <vt:lpstr>Ovarian tissue cryopreservation and transplantation</vt:lpstr>
      <vt:lpstr>Ovarian tissue cryopreservation and transplantation</vt:lpstr>
      <vt:lpstr>Conservative gynecologic surgery</vt:lpstr>
      <vt:lpstr>estrogen-sensitive breast and gynecologic malignancies</vt:lpstr>
      <vt:lpstr>Fertility preservation in children</vt:lpstr>
      <vt:lpstr>preservation of fertility in males</vt:lpstr>
      <vt:lpstr>preservation of fertility in males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FERTILITY PRESERVATION</dc:title>
  <dc:creator>user</dc:creator>
  <cp:lastModifiedBy>Maryam</cp:lastModifiedBy>
  <cp:revision>36</cp:revision>
  <dcterms:created xsi:type="dcterms:W3CDTF">2015-01-17T11:59:17Z</dcterms:created>
  <dcterms:modified xsi:type="dcterms:W3CDTF">2020-04-28T03:38:37Z</dcterms:modified>
</cp:coreProperties>
</file>