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6" r:id="rId11"/>
    <p:sldId id="264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7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7068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0431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6555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8718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5102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46686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19553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2491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8994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8732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75565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5895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09638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690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3982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35305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423CC-FB49-48EC-9E16-3FBAE597D8CD}" type="datetimeFigureOut">
              <a:rPr lang="fa-IR" smtClean="0"/>
              <a:t>1441/09/06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964DDEE-F302-4AF6-9B70-2082A159C5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96875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r>
              <a:rPr lang="en-US" dirty="0" smtClean="0"/>
              <a:t>CONTRAINDICATION of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Enteral nutrition in the premature infant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5187282"/>
            <a:ext cx="8915399" cy="1126283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5000" dirty="0" err="1"/>
              <a:t>Dr</a:t>
            </a:r>
            <a:r>
              <a:rPr lang="en-US" sz="5000" dirty="0"/>
              <a:t> </a:t>
            </a:r>
            <a:r>
              <a:rPr lang="en-US" sz="5000" dirty="0" err="1"/>
              <a:t>Naeeme</a:t>
            </a:r>
            <a:r>
              <a:rPr lang="en-US" sz="5000" dirty="0"/>
              <a:t> </a:t>
            </a:r>
            <a:r>
              <a:rPr lang="en-US" sz="5000" dirty="0" err="1"/>
              <a:t>Taslimi</a:t>
            </a:r>
            <a:r>
              <a:rPr lang="en-US" sz="5000" dirty="0"/>
              <a:t> </a:t>
            </a:r>
            <a:r>
              <a:rPr lang="en-US" sz="5000" dirty="0" err="1"/>
              <a:t>Taleghani</a:t>
            </a:r>
            <a:r>
              <a:rPr lang="en-US" sz="5000" dirty="0"/>
              <a:t> </a:t>
            </a:r>
          </a:p>
          <a:p>
            <a:pPr algn="ctr"/>
            <a:r>
              <a:rPr lang="en-US" sz="5000" dirty="0"/>
              <a:t>Assistant Professor of Pediatrics </a:t>
            </a:r>
            <a:r>
              <a:rPr lang="en-US" sz="5000" dirty="0" smtClean="0"/>
              <a:t> (</a:t>
            </a:r>
            <a:r>
              <a:rPr lang="en-US" sz="5000" dirty="0"/>
              <a:t>Neonatologist)</a:t>
            </a:r>
          </a:p>
          <a:p>
            <a:pPr algn="ctr"/>
            <a:r>
              <a:rPr lang="en-US" sz="5000" dirty="0" err="1"/>
              <a:t>Shahid</a:t>
            </a:r>
            <a:r>
              <a:rPr lang="en-US" sz="5000" dirty="0"/>
              <a:t> </a:t>
            </a:r>
            <a:r>
              <a:rPr lang="en-US" sz="5000" dirty="0" err="1"/>
              <a:t>Beheshti</a:t>
            </a:r>
            <a:r>
              <a:rPr lang="en-US" sz="5000" dirty="0"/>
              <a:t> University of Medical Sciences</a:t>
            </a:r>
          </a:p>
          <a:p>
            <a:pPr algn="ctr"/>
            <a:r>
              <a:rPr lang="en-US" sz="5000" dirty="0" err="1"/>
              <a:t>Mahdie</a:t>
            </a:r>
            <a:r>
              <a:rPr lang="en-US" sz="5000" dirty="0"/>
              <a:t> Hospital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73772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Gastric residual fluid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Gastric </a:t>
            </a:r>
            <a:r>
              <a:rPr lang="en-US" dirty="0"/>
              <a:t>residual volume (GRV</a:t>
            </a:r>
            <a:r>
              <a:rPr lang="en-US" dirty="0" smtClean="0"/>
              <a:t>):</a:t>
            </a:r>
          </a:p>
          <a:p>
            <a:pPr marL="400050" lvl="1" indent="0" algn="l" rtl="0">
              <a:buNone/>
            </a:pPr>
            <a:r>
              <a:rPr lang="en-US" dirty="0" smtClean="0"/>
              <a:t>the </a:t>
            </a:r>
            <a:r>
              <a:rPr lang="en-US" dirty="0"/>
              <a:t>amount of milk left in </a:t>
            </a:r>
            <a:r>
              <a:rPr lang="en-US" dirty="0" smtClean="0"/>
              <a:t>the stomach </a:t>
            </a:r>
            <a:r>
              <a:rPr lang="en-US" dirty="0"/>
              <a:t>several hours after a feeding and is typically measured just prior to a scheduled </a:t>
            </a:r>
            <a:r>
              <a:rPr lang="en-US" dirty="0" smtClean="0"/>
              <a:t>feeding.</a:t>
            </a:r>
          </a:p>
          <a:p>
            <a:pPr marL="400050" lvl="1" indent="0"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GRV is </a:t>
            </a:r>
            <a:r>
              <a:rPr lang="en-US" dirty="0"/>
              <a:t>an indirect measure </a:t>
            </a:r>
            <a:r>
              <a:rPr lang="en-US" dirty="0" smtClean="0"/>
              <a:t>of:</a:t>
            </a:r>
          </a:p>
          <a:p>
            <a:pPr marL="400050" lvl="1" indent="0" algn="l" rtl="0">
              <a:buNone/>
            </a:pPr>
            <a:r>
              <a:rPr lang="en-US" dirty="0" smtClean="0"/>
              <a:t> Gastric </a:t>
            </a:r>
            <a:r>
              <a:rPr lang="en-US" dirty="0"/>
              <a:t>emptying and intestinal function and/or pathology </a:t>
            </a:r>
            <a:endParaRPr lang="en-US" dirty="0" smtClean="0"/>
          </a:p>
          <a:p>
            <a:pPr marL="400050" lvl="1" indent="0" algn="l" rtl="0">
              <a:buNone/>
            </a:pPr>
            <a:endParaRPr lang="en-US" dirty="0"/>
          </a:p>
          <a:p>
            <a:pPr algn="l" rtl="0"/>
            <a:r>
              <a:rPr lang="en-US" dirty="0" smtClean="0"/>
              <a:t>GRV is nonspecific :</a:t>
            </a:r>
          </a:p>
          <a:p>
            <a:pPr marL="400050" lvl="1" indent="0" algn="l" rtl="0">
              <a:buNone/>
            </a:pPr>
            <a:r>
              <a:rPr lang="en-US" dirty="0" smtClean="0"/>
              <a:t>because </a:t>
            </a:r>
            <a:r>
              <a:rPr lang="en-US" dirty="0"/>
              <a:t>it may be affected by the position of infant or position of the </a:t>
            </a:r>
            <a:r>
              <a:rPr lang="en-US"/>
              <a:t>feeding </a:t>
            </a:r>
            <a:r>
              <a:rPr lang="en-US" smtClean="0"/>
              <a:t>tube</a:t>
            </a:r>
            <a:endParaRPr lang="en-US" dirty="0" smtClean="0"/>
          </a:p>
          <a:p>
            <a:pPr algn="l"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646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Although some NICUs routinely measure GRVs in asymptomatic infants, there is no </a:t>
            </a:r>
            <a:r>
              <a:rPr lang="en-US" dirty="0" smtClean="0"/>
              <a:t>evidence that </a:t>
            </a:r>
            <a:r>
              <a:rPr lang="en-US" dirty="0"/>
              <a:t>practice is a useful guide for feeding advancement or helps to avoid or detect the onset </a:t>
            </a:r>
            <a:r>
              <a:rPr lang="en-US" dirty="0" smtClean="0"/>
              <a:t>of NEC .</a:t>
            </a:r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  <a:p>
            <a:pPr marL="0" indent="0" algn="l" rtl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81693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Bloody or bilious gastric fluid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pPr algn="l" rtl="0"/>
            <a:r>
              <a:rPr lang="en-US" dirty="0" smtClean="0"/>
              <a:t>Gastric </a:t>
            </a:r>
            <a:r>
              <a:rPr lang="en-US" dirty="0"/>
              <a:t>fluid that is green (bilious</a:t>
            </a:r>
            <a:r>
              <a:rPr lang="en-US" dirty="0" smtClean="0"/>
              <a:t>):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dirty="0"/>
              <a:t>I</a:t>
            </a:r>
            <a:r>
              <a:rPr lang="en-US" dirty="0" smtClean="0"/>
              <a:t>ntestinal obstruction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dirty="0" err="1" smtClean="0"/>
              <a:t>Overdistention</a:t>
            </a:r>
            <a:r>
              <a:rPr lang="en-US" dirty="0" smtClean="0"/>
              <a:t> </a:t>
            </a:r>
            <a:r>
              <a:rPr lang="en-US" dirty="0"/>
              <a:t>of the stomach </a:t>
            </a:r>
            <a:endParaRPr lang="en-US" dirty="0" smtClean="0"/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dirty="0"/>
              <a:t>R</a:t>
            </a:r>
            <a:r>
              <a:rPr lang="en-US" dirty="0" smtClean="0"/>
              <a:t>etrograde </a:t>
            </a:r>
            <a:r>
              <a:rPr lang="en-US" dirty="0"/>
              <a:t>reflux of </a:t>
            </a:r>
            <a:r>
              <a:rPr lang="en-US" dirty="0" smtClean="0"/>
              <a:t>bile into </a:t>
            </a:r>
            <a:r>
              <a:rPr lang="en-US" dirty="0"/>
              <a:t>the stomach </a:t>
            </a:r>
            <a:endParaRPr lang="en-US" dirty="0" smtClean="0"/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Blood-tinged </a:t>
            </a:r>
            <a:r>
              <a:rPr lang="en-US" dirty="0"/>
              <a:t>gastric fluid </a:t>
            </a:r>
            <a:r>
              <a:rPr lang="en-US" dirty="0" smtClean="0"/>
              <a:t>: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inflammatory process </a:t>
            </a:r>
            <a:endParaRPr lang="en-US" dirty="0" smtClean="0"/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dirty="0"/>
              <a:t>S</a:t>
            </a:r>
            <a:r>
              <a:rPr lang="en-US" dirty="0" smtClean="0"/>
              <a:t>light </a:t>
            </a:r>
            <a:r>
              <a:rPr lang="en-US" dirty="0"/>
              <a:t>mucosal irritation from the indwelling gastric </a:t>
            </a:r>
            <a:r>
              <a:rPr lang="en-US" dirty="0" smtClean="0"/>
              <a:t>tube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32353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5848" y="434924"/>
            <a:ext cx="8911687" cy="1280890"/>
          </a:xfrm>
        </p:spPr>
        <p:txBody>
          <a:bodyPr/>
          <a:lstStyle/>
          <a:p>
            <a:r>
              <a:rPr lang="en-US" dirty="0"/>
              <a:t>Stool output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5848" y="1597572"/>
            <a:ext cx="9118764" cy="4313650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Stool </a:t>
            </a:r>
            <a:r>
              <a:rPr lang="en-US" dirty="0"/>
              <a:t>output provides an index of intestinal motility. </a:t>
            </a:r>
            <a:endParaRPr lang="en-US" dirty="0" smtClean="0"/>
          </a:p>
          <a:p>
            <a:pPr algn="l" rtl="0"/>
            <a:r>
              <a:rPr lang="en-US" dirty="0" smtClean="0"/>
              <a:t>Some </a:t>
            </a:r>
            <a:r>
              <a:rPr lang="en-US" dirty="0"/>
              <a:t>clinicians withhold </a:t>
            </a:r>
            <a:r>
              <a:rPr lang="en-US" dirty="0" smtClean="0"/>
              <a:t>the initial </a:t>
            </a:r>
            <a:r>
              <a:rPr lang="en-US" dirty="0"/>
              <a:t>enteral feeding until after the immature infant has passed a </a:t>
            </a:r>
            <a:r>
              <a:rPr lang="en-US" dirty="0" smtClean="0"/>
              <a:t>stool.</a:t>
            </a:r>
          </a:p>
          <a:p>
            <a:pPr algn="l" rtl="0"/>
            <a:r>
              <a:rPr lang="en-US" dirty="0" smtClean="0"/>
              <a:t> Some </a:t>
            </a:r>
            <a:r>
              <a:rPr lang="en-US" dirty="0"/>
              <a:t>clinicians use </a:t>
            </a:r>
            <a:r>
              <a:rPr lang="en-US" dirty="0" smtClean="0"/>
              <a:t>a small </a:t>
            </a:r>
            <a:r>
              <a:rPr lang="en-US" dirty="0"/>
              <a:t>glycerin suppository to stimulate stool </a:t>
            </a:r>
            <a:r>
              <a:rPr lang="en-US" dirty="0" smtClean="0"/>
              <a:t>output.</a:t>
            </a:r>
          </a:p>
          <a:p>
            <a:pPr algn="l" rtl="0"/>
            <a:r>
              <a:rPr lang="en-US" dirty="0" smtClean="0"/>
              <a:t>More </a:t>
            </a:r>
            <a:r>
              <a:rPr lang="en-US" dirty="0"/>
              <a:t>rapid evacuation of meconium </a:t>
            </a:r>
            <a:r>
              <a:rPr lang="en-US" dirty="0" smtClean="0"/>
              <a:t>during the </a:t>
            </a:r>
            <a:r>
              <a:rPr lang="en-US" dirty="0"/>
              <a:t>first week of life is associated with improved feeding tolerance in extremely low birth </a:t>
            </a:r>
            <a:r>
              <a:rPr lang="en-US" dirty="0" smtClean="0"/>
              <a:t>weight (ELBW</a:t>
            </a:r>
            <a:r>
              <a:rPr lang="en-US" dirty="0"/>
              <a:t>) </a:t>
            </a:r>
            <a:r>
              <a:rPr lang="en-US" dirty="0" smtClean="0"/>
              <a:t>infants.</a:t>
            </a:r>
          </a:p>
          <a:p>
            <a:pPr algn="l" rtl="0"/>
            <a:r>
              <a:rPr lang="en-US" dirty="0" smtClean="0"/>
              <a:t>Most </a:t>
            </a:r>
            <a:r>
              <a:rPr lang="en-US" dirty="0"/>
              <a:t>clinicians perform imaging before considering giving a suppository, </a:t>
            </a:r>
            <a:r>
              <a:rPr lang="en-US" dirty="0" smtClean="0"/>
              <a:t>to rule </a:t>
            </a:r>
            <a:r>
              <a:rPr lang="en-US" dirty="0"/>
              <a:t>out intestinal obstruction.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75361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in stools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87062"/>
            <a:ext cx="8915400" cy="4324160"/>
          </a:xfrm>
        </p:spPr>
        <p:txBody>
          <a:bodyPr/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presence of gross blood in stools is usually interpreted as a sign </a:t>
            </a:r>
            <a:r>
              <a:rPr lang="en-US" dirty="0" smtClean="0"/>
              <a:t>of feeding </a:t>
            </a:r>
            <a:r>
              <a:rPr lang="en-US" dirty="0"/>
              <a:t>intolerance and should also raise concern for NEC, especially if combined with </a:t>
            </a:r>
            <a:r>
              <a:rPr lang="en-US" dirty="0" smtClean="0"/>
              <a:t>other symptoms </a:t>
            </a:r>
            <a:r>
              <a:rPr lang="en-US" dirty="0"/>
              <a:t>such as abdominal distension, temperature instability, or increased </a:t>
            </a:r>
            <a:r>
              <a:rPr lang="en-US" dirty="0" smtClean="0"/>
              <a:t>apneas.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96286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Measurement of </a:t>
            </a:r>
            <a:r>
              <a:rPr lang="en-US" dirty="0" smtClean="0"/>
              <a:t>occult blood </a:t>
            </a:r>
            <a:r>
              <a:rPr lang="en-US" dirty="0"/>
              <a:t>is not supported by the data and is not recommended. </a:t>
            </a:r>
            <a:endParaRPr lang="en-US" dirty="0" smtClean="0"/>
          </a:p>
          <a:p>
            <a:pPr algn="l" rtl="0"/>
            <a:r>
              <a:rPr lang="en-US" dirty="0" smtClean="0"/>
              <a:t>Occult </a:t>
            </a:r>
            <a:r>
              <a:rPr lang="en-US" dirty="0"/>
              <a:t>blood in the stool is </a:t>
            </a:r>
            <a:r>
              <a:rPr lang="en-US" dirty="0" smtClean="0"/>
              <a:t>common in </a:t>
            </a:r>
            <a:r>
              <a:rPr lang="en-US" dirty="0"/>
              <a:t>infants in an NICU, and its clinical implications are unclear.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54428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0538" y="599090"/>
            <a:ext cx="9434074" cy="5312132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Several conditions other than NEC also may cause gross blood in stool and should </a:t>
            </a:r>
            <a:r>
              <a:rPr lang="en-US" dirty="0" smtClean="0"/>
              <a:t>be considered </a:t>
            </a:r>
            <a:r>
              <a:rPr lang="en-US" dirty="0"/>
              <a:t>when evaluating an infant with this finding</a:t>
            </a:r>
            <a:r>
              <a:rPr lang="en-US" dirty="0" smtClean="0"/>
              <a:t>:</a:t>
            </a:r>
          </a:p>
          <a:p>
            <a:pPr algn="l" rtl="0"/>
            <a:endParaRPr lang="en-US" dirty="0"/>
          </a:p>
          <a:p>
            <a:pPr lvl="1" algn="l" rtl="0">
              <a:buFont typeface="+mj-lt"/>
              <a:buAutoNum type="arabicPeriod"/>
            </a:pPr>
            <a:r>
              <a:rPr lang="en-US" dirty="0"/>
              <a:t>Swallowed blood from delivery, suctioning, intubation, gastric tubes, and breast milk </a:t>
            </a:r>
            <a:r>
              <a:rPr lang="en-US" dirty="0" smtClean="0"/>
              <a:t>from mothers </a:t>
            </a:r>
            <a:r>
              <a:rPr lang="en-US" dirty="0"/>
              <a:t>with nipple trauma</a:t>
            </a:r>
            <a:r>
              <a:rPr lang="en-US" dirty="0" smtClean="0"/>
              <a:t>.</a:t>
            </a:r>
            <a:endParaRPr lang="en-US" dirty="0"/>
          </a:p>
          <a:p>
            <a:pPr lvl="1" algn="l" rtl="0">
              <a:buFont typeface="+mj-lt"/>
              <a:buAutoNum type="arabicPeriod"/>
            </a:pPr>
            <a:r>
              <a:rPr lang="en-US" dirty="0" smtClean="0"/>
              <a:t>Anal </a:t>
            </a:r>
            <a:r>
              <a:rPr lang="en-US" dirty="0"/>
              <a:t>excoriation or fissures.</a:t>
            </a:r>
          </a:p>
          <a:p>
            <a:pPr lvl="1" algn="l" rtl="0">
              <a:buFont typeface="+mj-lt"/>
              <a:buAutoNum type="arabicPeriod"/>
            </a:pPr>
            <a:r>
              <a:rPr lang="en-US" dirty="0"/>
              <a:t>Colitis due to infection (such as cytomegalovirus) or milk protein sensitivity</a:t>
            </a:r>
            <a:r>
              <a:rPr lang="en-US" dirty="0" smtClean="0"/>
              <a:t>. </a:t>
            </a:r>
          </a:p>
          <a:p>
            <a:pPr lvl="1" algn="l" rtl="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Coagulopathy or thrombocytopenia.</a:t>
            </a:r>
          </a:p>
          <a:p>
            <a:pPr lvl="1" algn="l" rtl="0">
              <a:buFont typeface="+mj-lt"/>
              <a:buAutoNum type="arabicPeriod"/>
            </a:pPr>
            <a:r>
              <a:rPr lang="en-US" dirty="0"/>
              <a:t>Abnormality of the gastrointestinal tract</a:t>
            </a:r>
            <a:r>
              <a:rPr lang="en-US" dirty="0" smtClean="0"/>
              <a:t>.</a:t>
            </a:r>
          </a:p>
          <a:p>
            <a:pPr marL="1200150" lvl="2" indent="-342900" algn="l" rtl="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These are rare and </a:t>
            </a:r>
            <a:r>
              <a:rPr lang="en-US" dirty="0" smtClean="0"/>
              <a:t>include:</a:t>
            </a:r>
          </a:p>
          <a:p>
            <a:pPr marL="1200150" lvl="2" indent="-342900" algn="l" rtl="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Meckel's </a:t>
            </a:r>
            <a:r>
              <a:rPr lang="en-US" dirty="0" smtClean="0"/>
              <a:t>diverticulum, duplication </a:t>
            </a:r>
            <a:r>
              <a:rPr lang="en-US" dirty="0"/>
              <a:t>of the small intestine, hemangiomas, </a:t>
            </a:r>
            <a:r>
              <a:rPr lang="en-US" dirty="0" err="1"/>
              <a:t>lymphangiomas</a:t>
            </a:r>
            <a:r>
              <a:rPr lang="en-US" dirty="0"/>
              <a:t>, gastric and </a:t>
            </a:r>
            <a:r>
              <a:rPr lang="en-US" dirty="0" smtClean="0"/>
              <a:t>duodenal ulcers</a:t>
            </a:r>
            <a:r>
              <a:rPr lang="en-US" dirty="0"/>
              <a:t>, intestinal stricture, volvulus, and intussusception.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262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</a:t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13490"/>
            <a:ext cx="8915400" cy="4397732"/>
          </a:xfrm>
        </p:spPr>
        <p:txBody>
          <a:bodyPr>
            <a:normAutofit/>
          </a:bodyPr>
          <a:lstStyle/>
          <a:p>
            <a:pPr marL="457200" lvl="1" indent="0" algn="l" rtl="0">
              <a:buNone/>
            </a:pPr>
            <a:endParaRPr lang="en-US" dirty="0"/>
          </a:p>
          <a:p>
            <a:pPr lvl="1" algn="l" rtl="0"/>
            <a:r>
              <a:rPr lang="en-US" dirty="0"/>
              <a:t>Adjustment of feedings </a:t>
            </a:r>
            <a:endParaRPr lang="en-US" dirty="0" smtClean="0"/>
          </a:p>
          <a:p>
            <a:pPr marL="457200" lvl="1" indent="0" algn="l" rtl="0">
              <a:buNone/>
            </a:pPr>
            <a:r>
              <a:rPr lang="en-US" dirty="0" smtClean="0"/>
              <a:t> </a:t>
            </a:r>
            <a:r>
              <a:rPr lang="en-US" dirty="0"/>
              <a:t>When one or more of the above signs raise significant concerns </a:t>
            </a:r>
            <a:r>
              <a:rPr lang="en-US" dirty="0" smtClean="0"/>
              <a:t>for feeding </a:t>
            </a:r>
            <a:r>
              <a:rPr lang="en-US" dirty="0"/>
              <a:t>intolerance, the clinician may choose to withhold feedings. </a:t>
            </a:r>
            <a:endParaRPr lang="en-US" dirty="0" smtClean="0"/>
          </a:p>
          <a:p>
            <a:pPr marL="457200" lvl="1" indent="0" algn="l" rtl="0">
              <a:buNone/>
            </a:pPr>
            <a:r>
              <a:rPr lang="en-US" dirty="0" smtClean="0"/>
              <a:t>In </a:t>
            </a:r>
            <a:r>
              <a:rPr lang="en-US" dirty="0"/>
              <a:t>this case, the infant </a:t>
            </a:r>
            <a:r>
              <a:rPr lang="en-US" dirty="0" smtClean="0"/>
              <a:t>should be </a:t>
            </a:r>
            <a:r>
              <a:rPr lang="en-US" dirty="0"/>
              <a:t>carefully reassessed and examined prior to the next feeding to aid the decision whether </a:t>
            </a:r>
            <a:r>
              <a:rPr lang="en-US" dirty="0" smtClean="0"/>
              <a:t>to resume </a:t>
            </a:r>
            <a:r>
              <a:rPr lang="en-US" dirty="0"/>
              <a:t>feedings and/or to make changes in the regimen</a:t>
            </a:r>
            <a:r>
              <a:rPr lang="en-US" dirty="0" smtClean="0"/>
              <a:t>.</a:t>
            </a:r>
          </a:p>
          <a:p>
            <a:pPr marL="457200" lvl="1" indent="0" algn="l" rtl="0">
              <a:buNone/>
            </a:pPr>
            <a:r>
              <a:rPr lang="en-US" dirty="0" smtClean="0"/>
              <a:t> </a:t>
            </a:r>
            <a:r>
              <a:rPr lang="en-US" dirty="0"/>
              <a:t>Minor or isolated symptoms of </a:t>
            </a:r>
            <a:r>
              <a:rPr lang="en-US" dirty="0" smtClean="0"/>
              <a:t>feeding intolerance </a:t>
            </a:r>
            <a:r>
              <a:rPr lang="en-US" dirty="0"/>
              <a:t>often can be corrected by reducing the volume of feeds or postponing advances </a:t>
            </a:r>
            <a:r>
              <a:rPr lang="en-US" dirty="0" smtClean="0"/>
              <a:t>in feeding </a:t>
            </a:r>
            <a:r>
              <a:rPr lang="en-US" dirty="0"/>
              <a:t>volume.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5818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Diluting feeds is not a useful strategy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Multiple </a:t>
            </a:r>
            <a:r>
              <a:rPr lang="en-US" dirty="0"/>
              <a:t>or severe symptoms usually require a full evaluation for an underlying problem such as NEC and stopping feeds temporarily.</a:t>
            </a:r>
          </a:p>
          <a:p>
            <a:pPr algn="l" rtl="0"/>
            <a:r>
              <a:rPr lang="en-US" dirty="0"/>
              <a:t>It is important to avoid withholding feeds for prolonged periods of time because lack of </a:t>
            </a:r>
            <a:r>
              <a:rPr lang="en-US" dirty="0" smtClean="0"/>
              <a:t>enteral feeding </a:t>
            </a:r>
            <a:r>
              <a:rPr lang="en-US" dirty="0"/>
              <a:t>hastens the complications of parenteral nutrition and intestinal atrophy.</a:t>
            </a:r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1434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Pharmacotherapy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Pharmacotherapy </a:t>
            </a:r>
            <a:r>
              <a:rPr lang="en-US" dirty="0"/>
              <a:t>is not recommended as a strategy to manage </a:t>
            </a:r>
            <a:r>
              <a:rPr lang="en-US" dirty="0" smtClean="0"/>
              <a:t>feeding intolerance </a:t>
            </a:r>
            <a:r>
              <a:rPr lang="en-US" dirty="0"/>
              <a:t>in premature infants because there is little evidence that any agent is effective for </a:t>
            </a:r>
            <a:r>
              <a:rPr lang="en-US" dirty="0" smtClean="0"/>
              <a:t>this purpose and each is associated with risks.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12603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2978" y="1240221"/>
            <a:ext cx="8915400" cy="519211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dirty="0"/>
              <a:t>Premature infants have greater nutritional </a:t>
            </a:r>
            <a:r>
              <a:rPr lang="en-US" dirty="0" smtClean="0"/>
              <a:t>needs</a:t>
            </a:r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nutrient needs are inherently high at this stage of development to match the high rates </a:t>
            </a:r>
            <a:r>
              <a:rPr lang="en-US" dirty="0" smtClean="0"/>
              <a:t>of nutrient </a:t>
            </a:r>
            <a:r>
              <a:rPr lang="en-US" dirty="0"/>
              <a:t>deposition achieved by infants in utero </a:t>
            </a:r>
            <a:endParaRPr lang="en-US" dirty="0" smtClean="0"/>
          </a:p>
          <a:p>
            <a:pPr algn="l" rtl="0"/>
            <a:r>
              <a:rPr lang="en-US" dirty="0" smtClean="0"/>
              <a:t> They </a:t>
            </a:r>
            <a:r>
              <a:rPr lang="en-US" dirty="0"/>
              <a:t>often have medical </a:t>
            </a:r>
            <a:r>
              <a:rPr lang="en-US" dirty="0" smtClean="0"/>
              <a:t>conditions that </a:t>
            </a:r>
            <a:r>
              <a:rPr lang="en-US" dirty="0"/>
              <a:t>increase their metabolic energy </a:t>
            </a:r>
            <a:r>
              <a:rPr lang="en-US" dirty="0" smtClean="0"/>
              <a:t>requirements:</a:t>
            </a:r>
          </a:p>
          <a:p>
            <a:pPr lvl="2" algn="l" rtl="0">
              <a:buFont typeface="Courier New" panose="02070309020205020404" pitchFamily="49" charset="0"/>
              <a:buChar char="o"/>
            </a:pPr>
            <a:r>
              <a:rPr lang="en-US" dirty="0" smtClean="0"/>
              <a:t> </a:t>
            </a:r>
            <a:r>
              <a:rPr lang="en-US" dirty="0"/>
              <a:t>including </a:t>
            </a:r>
            <a:r>
              <a:rPr lang="en-US" dirty="0" smtClean="0"/>
              <a:t>hypotension</a:t>
            </a:r>
          </a:p>
          <a:p>
            <a:pPr lvl="2" algn="l" rtl="0">
              <a:buFont typeface="Courier New" panose="02070309020205020404" pitchFamily="49" charset="0"/>
              <a:buChar char="o"/>
            </a:pPr>
            <a:r>
              <a:rPr lang="en-US" dirty="0" smtClean="0"/>
              <a:t> hypoxia</a:t>
            </a:r>
          </a:p>
          <a:p>
            <a:pPr lvl="2" algn="l" rtl="0">
              <a:buFont typeface="Courier New" panose="02070309020205020404" pitchFamily="49" charset="0"/>
              <a:buChar char="o"/>
            </a:pPr>
            <a:r>
              <a:rPr lang="en-US" dirty="0" smtClean="0"/>
              <a:t> acidosis</a:t>
            </a:r>
          </a:p>
          <a:p>
            <a:pPr lvl="2" algn="l" rtl="0">
              <a:buFont typeface="Courier New" panose="02070309020205020404" pitchFamily="49" charset="0"/>
              <a:buChar char="o"/>
            </a:pPr>
            <a:r>
              <a:rPr lang="en-US" dirty="0" smtClean="0"/>
              <a:t> infection</a:t>
            </a:r>
          </a:p>
          <a:p>
            <a:pPr lvl="2" algn="l" rtl="0">
              <a:buFont typeface="Courier New" panose="02070309020205020404" pitchFamily="49" charset="0"/>
              <a:buChar char="o"/>
            </a:pPr>
            <a:r>
              <a:rPr lang="en-US" dirty="0" smtClean="0"/>
              <a:t>Surgery</a:t>
            </a:r>
          </a:p>
          <a:p>
            <a:pPr marL="0" indent="0" algn="l" rtl="0">
              <a:buNone/>
            </a:pPr>
            <a:r>
              <a:rPr lang="en-US" dirty="0" smtClean="0"/>
              <a:t> </a:t>
            </a:r>
          </a:p>
          <a:p>
            <a:pPr algn="l" rtl="0"/>
            <a:r>
              <a:rPr lang="en-US" dirty="0" smtClean="0"/>
              <a:t>Physiologic </a:t>
            </a:r>
            <a:r>
              <a:rPr lang="en-US" dirty="0"/>
              <a:t>immaturity of the gastrointestinal </a:t>
            </a:r>
            <a:r>
              <a:rPr lang="en-US" dirty="0" smtClean="0"/>
              <a:t>tract, including :</a:t>
            </a:r>
          </a:p>
          <a:p>
            <a:pPr lvl="2" algn="l" rtl="0">
              <a:buFont typeface="Courier New" panose="02070309020205020404" pitchFamily="49" charset="0"/>
              <a:buChar char="o"/>
            </a:pPr>
            <a:r>
              <a:rPr lang="en-US" dirty="0" smtClean="0"/>
              <a:t>Decreased </a:t>
            </a:r>
            <a:r>
              <a:rPr lang="en-US" dirty="0"/>
              <a:t>gastrointestinal motility </a:t>
            </a:r>
            <a:endParaRPr lang="en-US" dirty="0" smtClean="0"/>
          </a:p>
          <a:p>
            <a:pPr lvl="2" algn="l" rtl="0">
              <a:buFont typeface="Courier New" panose="02070309020205020404" pitchFamily="49" charset="0"/>
              <a:buChar char="o"/>
            </a:pPr>
            <a:r>
              <a:rPr lang="en-US" dirty="0" smtClean="0"/>
              <a:t> Reduced </a:t>
            </a:r>
            <a:r>
              <a:rPr lang="en-US" dirty="0"/>
              <a:t>intestinal enzyme activity </a:t>
            </a:r>
            <a:endParaRPr lang="en-US" dirty="0" smtClean="0"/>
          </a:p>
          <a:p>
            <a:pPr lvl="2" algn="l" rtl="0">
              <a:buFont typeface="Courier New" panose="02070309020205020404" pitchFamily="49" charset="0"/>
              <a:buChar char="o"/>
            </a:pPr>
            <a:r>
              <a:rPr lang="en-US" dirty="0" smtClean="0"/>
              <a:t> Therapies such </a:t>
            </a:r>
            <a:r>
              <a:rPr lang="en-US" dirty="0"/>
              <a:t>as </a:t>
            </a:r>
            <a:r>
              <a:rPr lang="en-US" dirty="0" smtClean="0"/>
              <a:t>corticosteroids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601314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Acid suppressants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Although </a:t>
            </a:r>
            <a:r>
              <a:rPr lang="en-US" dirty="0"/>
              <a:t>these agents </a:t>
            </a:r>
            <a:r>
              <a:rPr lang="en-US" dirty="0" smtClean="0"/>
              <a:t>were historically </a:t>
            </a:r>
            <a:r>
              <a:rPr lang="en-US" dirty="0"/>
              <a:t>used to treat preterm infants with feeding intolerance, they appear to </a:t>
            </a:r>
            <a:r>
              <a:rPr lang="en-US" dirty="0" smtClean="0"/>
              <a:t>be associated </a:t>
            </a:r>
            <a:r>
              <a:rPr lang="en-US" dirty="0"/>
              <a:t>with higher rates of NEC </a:t>
            </a:r>
            <a:endParaRPr lang="en-US" dirty="0" smtClean="0"/>
          </a:p>
          <a:p>
            <a:pPr algn="l" rtl="0"/>
            <a:r>
              <a:rPr lang="en-US" smtClean="0"/>
              <a:t>Evidence </a:t>
            </a:r>
            <a:r>
              <a:rPr lang="en-US" dirty="0"/>
              <a:t>does not support the use of erythromycin for treatment of </a:t>
            </a:r>
            <a:r>
              <a:rPr lang="en-US" dirty="0" smtClean="0"/>
              <a:t>feeding intolerance </a:t>
            </a:r>
            <a:r>
              <a:rPr lang="en-US" dirty="0"/>
              <a:t>in preterm infants.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682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4205" y="1187669"/>
            <a:ext cx="8915400" cy="3777622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Despite </a:t>
            </a:r>
            <a:r>
              <a:rPr lang="en-US" dirty="0" smtClean="0"/>
              <a:t>intensive nutritional </a:t>
            </a:r>
            <a:r>
              <a:rPr lang="en-US" dirty="0"/>
              <a:t>strategies for premature infants, growth failure remains a major </a:t>
            </a:r>
            <a:r>
              <a:rPr lang="en-US" dirty="0" smtClean="0"/>
              <a:t>problem. </a:t>
            </a:r>
            <a:endParaRPr lang="en-US" dirty="0"/>
          </a:p>
          <a:p>
            <a:pPr algn="l" rtl="0"/>
            <a:r>
              <a:rPr lang="en-US" dirty="0" smtClean="0"/>
              <a:t>Intensive </a:t>
            </a:r>
            <a:r>
              <a:rPr lang="en-US" dirty="0"/>
              <a:t>feeding strategies must be balanced with potential risks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endParaRPr lang="en-US" dirty="0" smtClean="0"/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dirty="0" smtClean="0"/>
              <a:t> </a:t>
            </a:r>
            <a:r>
              <a:rPr lang="en-US" dirty="0"/>
              <a:t>As an example, while </a:t>
            </a:r>
            <a:r>
              <a:rPr lang="en-US" dirty="0" smtClean="0"/>
              <a:t>early initiation </a:t>
            </a:r>
            <a:r>
              <a:rPr lang="en-US" dirty="0"/>
              <a:t>of enteral feedings has been shown to benefit premature infants, very rapid </a:t>
            </a:r>
            <a:r>
              <a:rPr lang="en-US" dirty="0" smtClean="0"/>
              <a:t>advancements of </a:t>
            </a:r>
            <a:r>
              <a:rPr lang="en-US" dirty="0"/>
              <a:t>enteral feedings may result in feeding intolerance or necrotizing </a:t>
            </a:r>
            <a:r>
              <a:rPr lang="en-US" dirty="0" err="1"/>
              <a:t>enterocolitis</a:t>
            </a:r>
            <a:r>
              <a:rPr lang="en-US" dirty="0"/>
              <a:t> (NEC) </a:t>
            </a:r>
            <a:endParaRPr lang="en-US" dirty="0" smtClean="0"/>
          </a:p>
          <a:p>
            <a:pPr marL="457200" lvl="1" indent="0"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It </a:t>
            </a:r>
            <a:r>
              <a:rPr lang="en-US" dirty="0"/>
              <a:t>is important to choose feeding practices associated with improved outcomes for premature </a:t>
            </a:r>
            <a:r>
              <a:rPr lang="en-US" dirty="0" err="1" smtClean="0"/>
              <a:t>infants,such</a:t>
            </a:r>
            <a:r>
              <a:rPr lang="en-US" dirty="0" smtClean="0"/>
              <a:t> </a:t>
            </a:r>
            <a:r>
              <a:rPr lang="en-US" dirty="0"/>
              <a:t>as the use of human milk rather than </a:t>
            </a:r>
            <a:r>
              <a:rPr lang="en-US" dirty="0" smtClean="0"/>
              <a:t>formula.</a:t>
            </a:r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49259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Feeding intolerance </a:t>
            </a:r>
            <a:endParaRPr lang="fa-I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98002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Feeding intolerance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v"/>
            </a:pPr>
            <a:r>
              <a:rPr lang="en-US" sz="2200" dirty="0" smtClean="0"/>
              <a:t>Difficulty </a:t>
            </a:r>
            <a:r>
              <a:rPr lang="en-US" sz="2200" dirty="0"/>
              <a:t>tolerating enteral feedings is a major problem for premature </a:t>
            </a:r>
            <a:r>
              <a:rPr lang="en-US" sz="2200" dirty="0" smtClean="0"/>
              <a:t>infants, especially </a:t>
            </a:r>
            <a:r>
              <a:rPr lang="en-US" sz="2200" dirty="0"/>
              <a:t>in </a:t>
            </a:r>
            <a:r>
              <a:rPr lang="en-US" sz="2200" dirty="0" smtClean="0"/>
              <a:t>:</a:t>
            </a:r>
          </a:p>
          <a:p>
            <a:pPr lvl="1" algn="l" rtl="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lvl="2" algn="l" rtl="0">
              <a:buFont typeface="Wingdings" panose="05000000000000000000" pitchFamily="2" charset="2"/>
              <a:buChar char="v"/>
            </a:pPr>
            <a:r>
              <a:rPr lang="en-US" sz="2200" i="1" dirty="0" smtClean="0">
                <a:solidFill>
                  <a:schemeClr val="accent1">
                    <a:lumMod val="75000"/>
                  </a:schemeClr>
                </a:solidFill>
              </a:rPr>
              <a:t>  Those with gestational age below 28 weeks</a:t>
            </a:r>
          </a:p>
          <a:p>
            <a:pPr lvl="2" algn="l" rtl="0">
              <a:buFont typeface="Wingdings" panose="05000000000000000000" pitchFamily="2" charset="2"/>
              <a:buChar char="v"/>
            </a:pPr>
            <a:r>
              <a:rPr lang="en-US" sz="2200" i="1" dirty="0" smtClean="0">
                <a:solidFill>
                  <a:schemeClr val="accent1">
                    <a:lumMod val="75000"/>
                  </a:schemeClr>
                </a:solidFill>
              </a:rPr>
              <a:t>  Those who require positive pressure support</a:t>
            </a:r>
          </a:p>
          <a:p>
            <a:pPr lvl="2" algn="l" rtl="0">
              <a:buFont typeface="Wingdings" panose="05000000000000000000" pitchFamily="2" charset="2"/>
              <a:buChar char="v"/>
            </a:pPr>
            <a:r>
              <a:rPr lang="en-US" sz="2200" i="1" dirty="0" smtClean="0">
                <a:solidFill>
                  <a:schemeClr val="accent1">
                    <a:lumMod val="75000"/>
                  </a:schemeClr>
                </a:solidFill>
              </a:rPr>
              <a:t>  Those who have positive blood cultures </a:t>
            </a:r>
          </a:p>
          <a:p>
            <a:pPr algn="l" rt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128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435" y="624110"/>
            <a:ext cx="9539178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Factors that affect feeding tolerance </a:t>
            </a:r>
            <a:r>
              <a:rPr lang="en-US" dirty="0" smtClean="0"/>
              <a:t>include: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6662" y="1713186"/>
            <a:ext cx="9307950" cy="4198036"/>
          </a:xfrm>
        </p:spPr>
        <p:txBody>
          <a:bodyPr>
            <a:normAutofit/>
          </a:bodyPr>
          <a:lstStyle/>
          <a:p>
            <a:pPr lvl="1" algn="l" rtl="0"/>
            <a:r>
              <a:rPr lang="en-US" dirty="0" smtClean="0"/>
              <a:t>Intestinal motility</a:t>
            </a:r>
          </a:p>
          <a:p>
            <a:pPr lvl="1" algn="l" rtl="0"/>
            <a:r>
              <a:rPr lang="en-US" dirty="0" smtClean="0"/>
              <a:t>Gastric emptying</a:t>
            </a:r>
          </a:p>
          <a:p>
            <a:pPr lvl="1" algn="l" rtl="0"/>
            <a:r>
              <a:rPr lang="en-US" dirty="0" smtClean="0"/>
              <a:t>Stool output</a:t>
            </a:r>
          </a:p>
          <a:p>
            <a:pPr lvl="1" algn="l" rtl="0"/>
            <a:r>
              <a:rPr lang="en-US" dirty="0" smtClean="0"/>
              <a:t>Digestive enzymes</a:t>
            </a:r>
          </a:p>
          <a:p>
            <a:pPr lvl="1" algn="l" rtl="0"/>
            <a:r>
              <a:rPr lang="en-US" dirty="0" smtClean="0"/>
              <a:t>Type </a:t>
            </a:r>
            <a:r>
              <a:rPr lang="en-US" dirty="0"/>
              <a:t>of feeds (formula or human </a:t>
            </a:r>
            <a:r>
              <a:rPr lang="en-US" dirty="0" smtClean="0"/>
              <a:t>milk)</a:t>
            </a:r>
          </a:p>
          <a:p>
            <a:pPr lvl="1" algn="l" rtl="0"/>
            <a:r>
              <a:rPr lang="en-US" dirty="0" smtClean="0"/>
              <a:t>Rapidity </a:t>
            </a:r>
            <a:r>
              <a:rPr lang="en-US" dirty="0"/>
              <a:t>of </a:t>
            </a:r>
            <a:r>
              <a:rPr lang="en-US" dirty="0" smtClean="0"/>
              <a:t>feeding</a:t>
            </a:r>
          </a:p>
          <a:p>
            <a:pPr lvl="1" algn="l" rtl="0"/>
            <a:r>
              <a:rPr lang="en-US" dirty="0" smtClean="0"/>
              <a:t>Volume </a:t>
            </a:r>
            <a:r>
              <a:rPr lang="en-US" dirty="0"/>
              <a:t>of </a:t>
            </a:r>
            <a:r>
              <a:rPr lang="en-US" dirty="0" smtClean="0"/>
              <a:t>feeding</a:t>
            </a:r>
          </a:p>
          <a:p>
            <a:pPr lvl="1" algn="l" rtl="0"/>
            <a:r>
              <a:rPr lang="en-US" dirty="0" smtClean="0"/>
              <a:t>Concentration </a:t>
            </a:r>
            <a:r>
              <a:rPr lang="en-US" dirty="0"/>
              <a:t>of </a:t>
            </a:r>
            <a:r>
              <a:rPr lang="en-US" dirty="0" smtClean="0"/>
              <a:t>milk</a:t>
            </a:r>
          </a:p>
          <a:p>
            <a:pPr lvl="1" algn="l" rtl="0"/>
            <a:r>
              <a:rPr lang="en-US" dirty="0" smtClean="0"/>
              <a:t> Concomitant medications</a:t>
            </a:r>
          </a:p>
          <a:p>
            <a:pPr lvl="1" algn="l" rtl="0"/>
            <a:r>
              <a:rPr lang="en-US" dirty="0" smtClean="0"/>
              <a:t>Medical conditions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29765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8288" y="1303283"/>
            <a:ext cx="8915400" cy="3777622"/>
          </a:xfrm>
        </p:spPr>
        <p:txBody>
          <a:bodyPr/>
          <a:lstStyle/>
          <a:p>
            <a:pPr algn="l" rtl="0"/>
            <a:r>
              <a:rPr lang="en-US" dirty="0"/>
              <a:t>An infant's intolerance of enteral feeding is a primary factor for clinical decision-making </a:t>
            </a:r>
            <a:r>
              <a:rPr lang="en-US" dirty="0" smtClean="0"/>
              <a:t>to 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dirty="0" smtClean="0"/>
              <a:t>Initiate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dirty="0" smtClean="0"/>
              <a:t> advance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dirty="0" smtClean="0"/>
              <a:t>discontinue feedings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endParaRPr lang="en-US" dirty="0"/>
          </a:p>
          <a:p>
            <a:pPr lvl="1" algn="l" rtl="0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algn="l" rtl="0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Thus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dirty="0"/>
              <a:t> feeding intolerance may be a major determinant </a:t>
            </a:r>
            <a:r>
              <a:rPr lang="en-US" dirty="0" smtClean="0"/>
              <a:t>of the </a:t>
            </a:r>
            <a:r>
              <a:rPr lang="en-US" dirty="0"/>
              <a:t>duration of hospitalization.</a:t>
            </a:r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8180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283" y="476965"/>
            <a:ext cx="8911687" cy="1280890"/>
          </a:xfrm>
        </p:spPr>
        <p:txBody>
          <a:bodyPr/>
          <a:lstStyle/>
          <a:p>
            <a:r>
              <a:rPr lang="en-US" dirty="0"/>
              <a:t>Clinical assessment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7570" y="2238702"/>
            <a:ext cx="8915400" cy="3325677"/>
          </a:xfrm>
        </p:spPr>
        <p:txBody>
          <a:bodyPr>
            <a:normAutofit/>
          </a:bodyPr>
          <a:lstStyle/>
          <a:p>
            <a:pPr algn="ctr" rtl="0"/>
            <a:r>
              <a:rPr lang="en-US" sz="2400" dirty="0" smtClean="0"/>
              <a:t>Serial </a:t>
            </a:r>
            <a:r>
              <a:rPr lang="en-US" sz="2400" dirty="0"/>
              <a:t>assessment of feeding tolerance is important to management </a:t>
            </a:r>
            <a:r>
              <a:rPr lang="en-US" sz="2400" dirty="0" smtClean="0"/>
              <a:t>of enteral </a:t>
            </a:r>
            <a:r>
              <a:rPr lang="en-US" sz="2400" dirty="0"/>
              <a:t>feeding protocols</a:t>
            </a:r>
            <a:r>
              <a:rPr lang="en-US" sz="2800" dirty="0"/>
              <a:t>,  </a:t>
            </a:r>
            <a:r>
              <a:rPr lang="en-US" sz="2800" dirty="0" smtClean="0"/>
              <a:t>            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but</a:t>
            </a:r>
            <a:r>
              <a:rPr lang="en-US" sz="2800" dirty="0" smtClean="0"/>
              <a:t>                                                                        </a:t>
            </a:r>
            <a:r>
              <a:rPr lang="en-US" sz="2400" dirty="0" smtClean="0"/>
              <a:t>there </a:t>
            </a:r>
            <a:r>
              <a:rPr lang="en-US" sz="2400" dirty="0"/>
              <a:t>are no universally agreed upon criteria on which to base </a:t>
            </a:r>
            <a:r>
              <a:rPr lang="en-US" sz="2400" dirty="0" smtClean="0"/>
              <a:t>this judgment</a:t>
            </a:r>
            <a:r>
              <a:rPr lang="en-US" sz="2400" dirty="0"/>
              <a:t>.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907338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8083" y="413903"/>
            <a:ext cx="9770405" cy="689683"/>
          </a:xfrm>
        </p:spPr>
        <p:txBody>
          <a:bodyPr>
            <a:normAutofit/>
          </a:bodyPr>
          <a:lstStyle/>
          <a:p>
            <a:r>
              <a:rPr lang="en-US" sz="2400" b="1" dirty="0"/>
              <a:t>Symptoms and signs suggesting feeding intolerance </a:t>
            </a:r>
            <a:endParaRPr lang="fa-I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07" y="1313793"/>
            <a:ext cx="9770405" cy="5055476"/>
          </a:xfrm>
        </p:spPr>
        <p:txBody>
          <a:bodyPr>
            <a:normAutofit fontScale="77500" lnSpcReduction="20000"/>
          </a:bodyPr>
          <a:lstStyle/>
          <a:p>
            <a:pPr marL="0" indent="0" algn="l" rtl="0">
              <a:buNone/>
            </a:pPr>
            <a:r>
              <a:rPr lang="en-US" dirty="0" smtClean="0"/>
              <a:t>Symptoms </a:t>
            </a:r>
            <a:r>
              <a:rPr lang="en-US" dirty="0"/>
              <a:t>of feeding intolerance </a:t>
            </a:r>
            <a:r>
              <a:rPr lang="en-US" dirty="0" smtClean="0"/>
              <a:t>are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nonspecific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vary </a:t>
            </a:r>
            <a:r>
              <a:rPr lang="en-US" dirty="0"/>
              <a:t>between patients. </a:t>
            </a:r>
            <a:endParaRPr lang="en-US" dirty="0" smtClean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Most </a:t>
            </a:r>
            <a:r>
              <a:rPr lang="en-US" dirty="0"/>
              <a:t>clinicians use a composite of the following </a:t>
            </a:r>
            <a:r>
              <a:rPr lang="en-US" dirty="0" smtClean="0"/>
              <a:t>clinical symptoms </a:t>
            </a:r>
            <a:r>
              <a:rPr lang="en-US" dirty="0"/>
              <a:t>to determine feeding intolerance </a:t>
            </a:r>
            <a:r>
              <a:rPr lang="en-US" dirty="0" smtClean="0"/>
              <a:t>:</a:t>
            </a:r>
            <a:endParaRPr lang="en-US" dirty="0"/>
          </a:p>
          <a:p>
            <a:pPr algn="l" rtl="0"/>
            <a:r>
              <a:rPr lang="en-US" dirty="0" smtClean="0"/>
              <a:t> </a:t>
            </a:r>
            <a:r>
              <a:rPr lang="en-US" dirty="0"/>
              <a:t>Emesis</a:t>
            </a:r>
          </a:p>
          <a:p>
            <a:pPr algn="l" rtl="0"/>
            <a:r>
              <a:rPr lang="en-US" dirty="0" smtClean="0"/>
              <a:t>Abdominal </a:t>
            </a:r>
            <a:r>
              <a:rPr lang="en-US" dirty="0"/>
              <a:t>examination </a:t>
            </a:r>
            <a:endParaRPr lang="en-US" dirty="0" smtClean="0"/>
          </a:p>
          <a:p>
            <a:pPr lvl="1" algn="l" rtl="0">
              <a:buFont typeface="Wingdings" panose="05000000000000000000" pitchFamily="2" charset="2"/>
              <a:buChar char="v"/>
            </a:pPr>
            <a:r>
              <a:rPr lang="en-US" dirty="0" smtClean="0"/>
              <a:t>Distention </a:t>
            </a:r>
            <a:r>
              <a:rPr lang="en-US" dirty="0"/>
              <a:t>or </a:t>
            </a:r>
            <a:r>
              <a:rPr lang="en-US" dirty="0" smtClean="0"/>
              <a:t>tenderness</a:t>
            </a:r>
          </a:p>
          <a:p>
            <a:pPr lvl="1" algn="l" rtl="0"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bowel sounds increased or </a:t>
            </a:r>
            <a:r>
              <a:rPr lang="en-US" dirty="0" smtClean="0"/>
              <a:t>absent</a:t>
            </a:r>
          </a:p>
          <a:p>
            <a:pPr algn="l" rtl="0"/>
            <a:r>
              <a:rPr lang="en-US" dirty="0" smtClean="0"/>
              <a:t>Gastric </a:t>
            </a:r>
            <a:r>
              <a:rPr lang="en-US" dirty="0"/>
              <a:t>residual fluid </a:t>
            </a:r>
            <a:endParaRPr lang="en-US" dirty="0" smtClean="0"/>
          </a:p>
          <a:p>
            <a:pPr lvl="1" algn="l" rtl="0"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Change in quantity of fluid (usually increased volume</a:t>
            </a:r>
            <a:r>
              <a:rPr lang="en-US" dirty="0" smtClean="0"/>
              <a:t>)</a:t>
            </a:r>
          </a:p>
          <a:p>
            <a:pPr lvl="1" algn="l" rtl="0">
              <a:buFont typeface="Wingdings" panose="05000000000000000000" pitchFamily="2" charset="2"/>
              <a:buChar char="v"/>
            </a:pPr>
            <a:r>
              <a:rPr lang="en-US" dirty="0" smtClean="0"/>
              <a:t>change in color </a:t>
            </a:r>
            <a:r>
              <a:rPr lang="en-US" dirty="0"/>
              <a:t>to green (bilious) or red (blood</a:t>
            </a:r>
            <a:r>
              <a:rPr lang="en-US" dirty="0" smtClean="0"/>
              <a:t>)</a:t>
            </a:r>
            <a:endParaRPr lang="en-US" dirty="0"/>
          </a:p>
          <a:p>
            <a:pPr algn="l" rtl="0"/>
            <a:r>
              <a:rPr lang="en-US" dirty="0" smtClean="0"/>
              <a:t>Stool </a:t>
            </a:r>
            <a:r>
              <a:rPr lang="en-US" dirty="0"/>
              <a:t>output </a:t>
            </a:r>
            <a:endParaRPr lang="en-US" dirty="0" smtClean="0"/>
          </a:p>
          <a:p>
            <a:pPr lvl="1" algn="l" rtl="0"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Any change in the frequency of stool output and presence of blood in stools</a:t>
            </a:r>
          </a:p>
          <a:p>
            <a:pPr algn="l" rtl="0"/>
            <a:r>
              <a:rPr lang="en-US" dirty="0"/>
              <a:t>Other </a:t>
            </a:r>
            <a:endParaRPr lang="en-US" dirty="0" smtClean="0"/>
          </a:p>
          <a:p>
            <a:pPr lvl="1" algn="l" rtl="0"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Increased episodes of apnea and </a:t>
            </a:r>
            <a:r>
              <a:rPr lang="en-US" dirty="0" smtClean="0"/>
              <a:t>bradycardia</a:t>
            </a:r>
          </a:p>
          <a:p>
            <a:pPr lvl="1" algn="l" rtl="0"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diminished oxygen saturation</a:t>
            </a:r>
          </a:p>
          <a:p>
            <a:pPr lvl="1" algn="l" rtl="0">
              <a:buFont typeface="Wingdings" panose="05000000000000000000" pitchFamily="2" charset="2"/>
              <a:buChar char="v"/>
            </a:pPr>
            <a:r>
              <a:rPr lang="en-US" dirty="0"/>
              <a:t>(desaturation events</a:t>
            </a:r>
            <a:r>
              <a:rPr lang="en-US" dirty="0" smtClean="0"/>
              <a:t>)</a:t>
            </a:r>
          </a:p>
          <a:p>
            <a:pPr lvl="1" algn="l" rtl="0"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/>
              <a:t>lethargy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2847256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</TotalTime>
  <Words>1070</Words>
  <Application>Microsoft Office PowerPoint</Application>
  <PresentationFormat>Widescreen</PresentationFormat>
  <Paragraphs>123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Century Gothic</vt:lpstr>
      <vt:lpstr>Courier New</vt:lpstr>
      <vt:lpstr>Tahoma</vt:lpstr>
      <vt:lpstr>Wingdings</vt:lpstr>
      <vt:lpstr>Wingdings 3</vt:lpstr>
      <vt:lpstr>Wisp</vt:lpstr>
      <vt:lpstr> CONTRAINDICATION of Enteral nutrition in the premature infant</vt:lpstr>
      <vt:lpstr>PowerPoint Presentation</vt:lpstr>
      <vt:lpstr>PowerPoint Presentation</vt:lpstr>
      <vt:lpstr>Feeding intolerance </vt:lpstr>
      <vt:lpstr>Feeding intolerance </vt:lpstr>
      <vt:lpstr>Factors that affect feeding tolerance include: </vt:lpstr>
      <vt:lpstr>PowerPoint Presentation</vt:lpstr>
      <vt:lpstr>Clinical assessment </vt:lpstr>
      <vt:lpstr>Symptoms and signs suggesting feeding intolerance </vt:lpstr>
      <vt:lpstr>Gastric residual fluid </vt:lpstr>
      <vt:lpstr>PowerPoint Presentation</vt:lpstr>
      <vt:lpstr>Bloody or bilious gastric fluid </vt:lpstr>
      <vt:lpstr>Stool output </vt:lpstr>
      <vt:lpstr>Blood in stools </vt:lpstr>
      <vt:lpstr>PowerPoint Presentation</vt:lpstr>
      <vt:lpstr>PowerPoint Presentation</vt:lpstr>
      <vt:lpstr>Management </vt:lpstr>
      <vt:lpstr>PowerPoint Presentation</vt:lpstr>
      <vt:lpstr>Pharmacotherapy</vt:lpstr>
      <vt:lpstr>Acid suppressants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Enteral nutrition in the premature infant</dc:title>
  <dc:creator>NICU 2 پزشک بخش</dc:creator>
  <cp:lastModifiedBy>LEYLA AZAD</cp:lastModifiedBy>
  <cp:revision>19</cp:revision>
  <dcterms:created xsi:type="dcterms:W3CDTF">2019-12-29T07:16:43Z</dcterms:created>
  <dcterms:modified xsi:type="dcterms:W3CDTF">2020-04-28T02:20:43Z</dcterms:modified>
</cp:coreProperties>
</file>