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9" r:id="rId14"/>
    <p:sldId id="268" r:id="rId15"/>
    <p:sldId id="286" r:id="rId16"/>
    <p:sldId id="288" r:id="rId17"/>
    <p:sldId id="270" r:id="rId18"/>
    <p:sldId id="271" r:id="rId19"/>
    <p:sldId id="289" r:id="rId20"/>
    <p:sldId id="272" r:id="rId21"/>
    <p:sldId id="287" r:id="rId22"/>
    <p:sldId id="291" r:id="rId23"/>
    <p:sldId id="273" r:id="rId24"/>
    <p:sldId id="290" r:id="rId25"/>
    <p:sldId id="274" r:id="rId26"/>
    <p:sldId id="275" r:id="rId27"/>
    <p:sldId id="276" r:id="rId28"/>
    <p:sldId id="293" r:id="rId29"/>
    <p:sldId id="292" r:id="rId30"/>
    <p:sldId id="277" r:id="rId31"/>
    <p:sldId id="294" r:id="rId32"/>
    <p:sldId id="295" r:id="rId33"/>
    <p:sldId id="296" r:id="rId34"/>
    <p:sldId id="278" r:id="rId35"/>
    <p:sldId id="312" r:id="rId36"/>
    <p:sldId id="313" r:id="rId37"/>
    <p:sldId id="279" r:id="rId38"/>
    <p:sldId id="280" r:id="rId39"/>
    <p:sldId id="297" r:id="rId40"/>
    <p:sldId id="281" r:id="rId41"/>
    <p:sldId id="298" r:id="rId42"/>
    <p:sldId id="299" r:id="rId43"/>
    <p:sldId id="301" r:id="rId44"/>
    <p:sldId id="300" r:id="rId45"/>
    <p:sldId id="282" r:id="rId46"/>
    <p:sldId id="302" r:id="rId47"/>
    <p:sldId id="285" r:id="rId48"/>
    <p:sldId id="303" r:id="rId49"/>
    <p:sldId id="304" r:id="rId50"/>
    <p:sldId id="284" r:id="rId51"/>
    <p:sldId id="305" r:id="rId52"/>
    <p:sldId id="311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8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A4B6299-2A18-455F-ACB3-EF34D07F936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1EE3B34-C8D2-48B1-8391-42000BD3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8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6299-2A18-455F-ACB3-EF34D07F936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3B34-C8D2-48B1-8391-42000BD3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9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6299-2A18-455F-ACB3-EF34D07F936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3B34-C8D2-48B1-8391-42000BD3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30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6299-2A18-455F-ACB3-EF34D07F936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3B34-C8D2-48B1-8391-42000BD3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82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6299-2A18-455F-ACB3-EF34D07F936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3B34-C8D2-48B1-8391-42000BD3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91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6299-2A18-455F-ACB3-EF34D07F936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3B34-C8D2-48B1-8391-42000BD3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99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6299-2A18-455F-ACB3-EF34D07F936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3B34-C8D2-48B1-8391-42000BD3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4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A4B6299-2A18-455F-ACB3-EF34D07F936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3B34-C8D2-48B1-8391-42000BD3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71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A4B6299-2A18-455F-ACB3-EF34D07F936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3B34-C8D2-48B1-8391-42000BD3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7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6299-2A18-455F-ACB3-EF34D07F936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3B34-C8D2-48B1-8391-42000BD3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5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6299-2A18-455F-ACB3-EF34D07F936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3B34-C8D2-48B1-8391-42000BD3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5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6299-2A18-455F-ACB3-EF34D07F936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3B34-C8D2-48B1-8391-42000BD3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1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6299-2A18-455F-ACB3-EF34D07F936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3B34-C8D2-48B1-8391-42000BD3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4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6299-2A18-455F-ACB3-EF34D07F936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3B34-C8D2-48B1-8391-42000BD3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6299-2A18-455F-ACB3-EF34D07F936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3B34-C8D2-48B1-8391-42000BD3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6299-2A18-455F-ACB3-EF34D07F936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3B34-C8D2-48B1-8391-42000BD3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7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6299-2A18-455F-ACB3-EF34D07F936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3B34-C8D2-48B1-8391-42000BD3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7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A4B6299-2A18-455F-ACB3-EF34D07F936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1EE3B34-C8D2-48B1-8391-42000BD3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8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837" y="1370528"/>
            <a:ext cx="9347814" cy="1222202"/>
          </a:xfrm>
        </p:spPr>
        <p:txBody>
          <a:bodyPr/>
          <a:lstStyle/>
          <a:p>
            <a:pPr algn="ctr"/>
            <a:r>
              <a:rPr lang="en-US" dirty="0" smtClean="0"/>
              <a:t>Infants of Diabetic Mothers</a:t>
            </a:r>
            <a:br>
              <a:rPr lang="en-US" dirty="0" smtClean="0"/>
            </a:br>
            <a:r>
              <a:rPr lang="en-US" dirty="0" smtClean="0"/>
              <a:t>(IDM)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837" y="3507130"/>
            <a:ext cx="8924081" cy="1898248"/>
          </a:xfrm>
        </p:spPr>
        <p:txBody>
          <a:bodyPr>
            <a:noAutofit/>
          </a:bodyPr>
          <a:lstStyle/>
          <a:p>
            <a:pPr algn="ctr"/>
            <a:r>
              <a:rPr lang="en-US" sz="1400" dirty="0"/>
              <a:t>Dr </a:t>
            </a:r>
            <a:r>
              <a:rPr lang="en-US" sz="1400" dirty="0" err="1"/>
              <a:t>Naeeme</a:t>
            </a:r>
            <a:r>
              <a:rPr lang="en-US" sz="1400" dirty="0"/>
              <a:t> </a:t>
            </a:r>
            <a:r>
              <a:rPr lang="en-US" sz="1400" dirty="0" err="1"/>
              <a:t>Taslimi</a:t>
            </a:r>
            <a:r>
              <a:rPr lang="en-US" sz="1400" dirty="0"/>
              <a:t> </a:t>
            </a:r>
            <a:r>
              <a:rPr lang="en-US" sz="1400" dirty="0" err="1"/>
              <a:t>Taleghani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Assistant Professor of Pediatrics </a:t>
            </a:r>
          </a:p>
          <a:p>
            <a:pPr algn="ctr"/>
            <a:r>
              <a:rPr lang="en-US" sz="1400" dirty="0"/>
              <a:t>(</a:t>
            </a:r>
            <a:r>
              <a:rPr lang="en-US" sz="1400" dirty="0" err="1" smtClean="0"/>
              <a:t>NeonatologisT</a:t>
            </a:r>
            <a:r>
              <a:rPr lang="en-US" sz="1400" dirty="0" smtClean="0"/>
              <a:t>)</a:t>
            </a:r>
            <a:endParaRPr lang="en-US" sz="1400" dirty="0"/>
          </a:p>
          <a:p>
            <a:pPr algn="ctr"/>
            <a:r>
              <a:rPr lang="en-US" sz="1400" dirty="0" err="1"/>
              <a:t>Shahid</a:t>
            </a:r>
            <a:r>
              <a:rPr lang="en-US" sz="1400" dirty="0"/>
              <a:t> </a:t>
            </a:r>
            <a:r>
              <a:rPr lang="en-US" sz="1400" dirty="0" err="1"/>
              <a:t>Beheshti</a:t>
            </a:r>
            <a:r>
              <a:rPr lang="en-US" sz="1400" dirty="0"/>
              <a:t> University of Medical Sciences</a:t>
            </a:r>
          </a:p>
          <a:p>
            <a:pPr algn="ctr"/>
            <a:r>
              <a:rPr lang="en-US" sz="1400" dirty="0" err="1"/>
              <a:t>Mahdie</a:t>
            </a:r>
            <a:r>
              <a:rPr lang="en-US" sz="1400" dirty="0"/>
              <a:t> Hospital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49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27" y="929775"/>
            <a:ext cx="5699235" cy="3675501"/>
          </a:xfrm>
        </p:spPr>
        <p:txBody>
          <a:bodyPr>
            <a:normAutofit/>
          </a:bodyPr>
          <a:lstStyle/>
          <a:p>
            <a:r>
              <a:rPr lang="en-US" dirty="0" smtClean="0"/>
              <a:t>Related pathologic findings are: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hypertrophy and hyperplasia of the pancreatic β cells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 increased weight of the placenta and infant organs (except the brain)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 myocardial hypertrophy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 increased amount of cytoplasm in liver cells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extramedullary</a:t>
            </a:r>
            <a:r>
              <a:rPr lang="en-US" dirty="0" smtClean="0">
                <a:solidFill>
                  <a:srgbClr val="FF0000"/>
                </a:solidFill>
              </a:rPr>
              <a:t> hematopoiesis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2767526"/>
            <a:ext cx="10516511" cy="1322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44" y="2919926"/>
            <a:ext cx="10516511" cy="1322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225" y="738947"/>
            <a:ext cx="4322078" cy="478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94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Hyperinsulinism and hyperglycemia produce:</a:t>
            </a:r>
          </a:p>
          <a:p>
            <a:pPr lvl="1" algn="l" rtl="0"/>
            <a:r>
              <a:rPr lang="en-US" dirty="0" smtClean="0">
                <a:solidFill>
                  <a:srgbClr val="FF0000"/>
                </a:solidFill>
              </a:rPr>
              <a:t> fetal acidosis( which may result in an increased rate of stillbirth.)</a:t>
            </a:r>
          </a:p>
          <a:p>
            <a:pPr algn="l" rtl="0"/>
            <a:r>
              <a:rPr lang="en-US" dirty="0" smtClean="0"/>
              <a:t>Separation of the placenta at birth suddenly interrupts glucose infusion into the neonate without a proportional effect on </a:t>
            </a:r>
            <a:r>
              <a:rPr lang="en-US" dirty="0" err="1" smtClean="0"/>
              <a:t>hyperinsulinism</a:t>
            </a:r>
            <a:r>
              <a:rPr lang="en-US" dirty="0" smtClean="0"/>
              <a:t>, leading to hypoglycemia during the 1st few </a:t>
            </a:r>
            <a:r>
              <a:rPr lang="en-US" dirty="0" err="1" smtClean="0"/>
              <a:t>hr</a:t>
            </a:r>
            <a:r>
              <a:rPr lang="en-US" dirty="0" smtClean="0"/>
              <a:t> after birth.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The risk of rebound hypoglycemia can be diminished by tight blood glucose control during labor and delivery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3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6749" y="2504554"/>
            <a:ext cx="69627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05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0122" y="2656052"/>
            <a:ext cx="6319353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74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771" y="2821972"/>
            <a:ext cx="10912367" cy="435133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infants of mothers with </a:t>
            </a:r>
            <a:r>
              <a:rPr lang="en-US" u="sng" dirty="0" smtClean="0">
                <a:solidFill>
                  <a:srgbClr val="FF0000"/>
                </a:solidFill>
              </a:rPr>
              <a:t>pregestational</a:t>
            </a:r>
            <a:r>
              <a:rPr lang="en-US" dirty="0" smtClean="0"/>
              <a:t> diabetes have :</a:t>
            </a:r>
          </a:p>
          <a:p>
            <a:pPr algn="l" rtl="0"/>
            <a:endParaRPr lang="en-US" dirty="0" smtClean="0"/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significantly </a:t>
            </a:r>
            <a:r>
              <a:rPr lang="en-US" u="sng" dirty="0" smtClean="0">
                <a:solidFill>
                  <a:srgbClr val="FF0000"/>
                </a:solidFill>
              </a:rPr>
              <a:t>higher fasting plasma insulin </a:t>
            </a:r>
            <a:r>
              <a:rPr lang="en-US" dirty="0" smtClean="0"/>
              <a:t>levels than normal newborns</a:t>
            </a:r>
          </a:p>
          <a:p>
            <a:pPr lvl="2" algn="l" rtl="0"/>
            <a:r>
              <a:rPr lang="en-US" dirty="0" smtClean="0"/>
              <a:t>( despite similar glucose levels)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Respond to glucose with an abnormally prompt elevation</a:t>
            </a:r>
            <a:r>
              <a:rPr lang="en-US" dirty="0" smtClean="0"/>
              <a:t> in plasma insulin. </a:t>
            </a:r>
            <a:endParaRPr lang="en-US" dirty="0"/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After </a:t>
            </a:r>
            <a:r>
              <a:rPr lang="en-US" u="sng" dirty="0" smtClean="0">
                <a:solidFill>
                  <a:srgbClr val="FF0000"/>
                </a:solidFill>
              </a:rPr>
              <a:t>arginine administration</a:t>
            </a:r>
            <a:r>
              <a:rPr lang="en-US" dirty="0" smtClean="0"/>
              <a:t>, they also have </a:t>
            </a:r>
            <a:r>
              <a:rPr lang="en-US" u="sng" dirty="0" smtClean="0">
                <a:solidFill>
                  <a:srgbClr val="FF0000"/>
                </a:solidFill>
              </a:rPr>
              <a:t>an enhanced insulin response</a:t>
            </a:r>
            <a:r>
              <a:rPr lang="en-US" dirty="0" smtClean="0"/>
              <a:t> and </a:t>
            </a:r>
            <a:r>
              <a:rPr lang="en-US" u="sng" dirty="0" smtClean="0">
                <a:solidFill>
                  <a:srgbClr val="FF0000"/>
                </a:solidFill>
              </a:rPr>
              <a:t>increased disappearance rates of glucose </a:t>
            </a:r>
            <a:r>
              <a:rPr lang="en-US" dirty="0" smtClean="0"/>
              <a:t>compared with normal infants. </a:t>
            </a:r>
          </a:p>
          <a:p>
            <a:pPr algn="l" rtl="0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7178" y="763894"/>
            <a:ext cx="643496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dirty="0" smtClean="0"/>
              <a:t>pregestational diabetes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300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670" y="839130"/>
            <a:ext cx="4122682" cy="62914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gestational diabetes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670" y="2960742"/>
            <a:ext cx="10515600" cy="1789934"/>
          </a:xfrm>
        </p:spPr>
        <p:txBody>
          <a:bodyPr/>
          <a:lstStyle/>
          <a:p>
            <a:pPr algn="l" rtl="0"/>
            <a:endParaRPr lang="en-US" dirty="0"/>
          </a:p>
          <a:p>
            <a:pPr algn="l" rtl="0"/>
            <a:r>
              <a:rPr lang="en-US" dirty="0" smtClean="0"/>
              <a:t>In contrast, </a:t>
            </a:r>
            <a:r>
              <a:rPr lang="en-US" dirty="0" smtClean="0">
                <a:solidFill>
                  <a:srgbClr val="00B050"/>
                </a:solidFill>
              </a:rPr>
              <a:t>fasting glucose production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50"/>
                </a:solidFill>
              </a:rPr>
              <a:t>utilization rates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00B050"/>
                </a:solidFill>
              </a:rPr>
              <a:t>diminished</a:t>
            </a:r>
            <a:r>
              <a:rPr lang="en-US" dirty="0" smtClean="0"/>
              <a:t> in infants of mothers with gestational diabetes.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3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cause of hypoglycemia: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b="1" dirty="0" err="1" smtClean="0">
                <a:solidFill>
                  <a:srgbClr val="00B050"/>
                </a:solidFill>
              </a:rPr>
              <a:t>hyperinsulinism</a:t>
            </a:r>
            <a:r>
              <a:rPr lang="en-US" b="1" dirty="0" smtClean="0">
                <a:solidFill>
                  <a:srgbClr val="00B050"/>
                </a:solidFill>
              </a:rPr>
              <a:t> is probably the main cause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dirty="0" smtClean="0"/>
              <a:t>diminished epinephrine 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dirty="0" smtClean="0"/>
              <a:t> diminished glucagon responses. 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4925" y="628832"/>
            <a:ext cx="8253946" cy="598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1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MANIFESTATIONS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3833"/>
            <a:ext cx="6907924" cy="3723130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They tend to be </a:t>
            </a:r>
            <a:r>
              <a:rPr lang="en-US" dirty="0" smtClean="0">
                <a:solidFill>
                  <a:srgbClr val="00B050"/>
                </a:solidFill>
              </a:rPr>
              <a:t>large and plump </a:t>
            </a:r>
            <a:r>
              <a:rPr lang="en-US" dirty="0" smtClean="0"/>
              <a:t>as a result of </a:t>
            </a:r>
            <a:r>
              <a:rPr lang="en-US" dirty="0" smtClean="0">
                <a:solidFill>
                  <a:srgbClr val="00B050"/>
                </a:solidFill>
              </a:rPr>
              <a:t>increased body fat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50"/>
                </a:solidFill>
              </a:rPr>
              <a:t>enlarged viscera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puffy, plethoric </a:t>
            </a:r>
            <a:r>
              <a:rPr lang="en-US" dirty="0" err="1" smtClean="0">
                <a:solidFill>
                  <a:srgbClr val="FF0000"/>
                </a:solidFill>
              </a:rPr>
              <a:t>facies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resembling that of patients who have been receiving corticosteroids.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These infants may also be of </a:t>
            </a:r>
            <a:r>
              <a:rPr lang="en-US" dirty="0" smtClean="0">
                <a:solidFill>
                  <a:srgbClr val="00B0F0"/>
                </a:solidFill>
              </a:rPr>
              <a:t>normal birthweight </a:t>
            </a:r>
            <a:r>
              <a:rPr lang="en-US" dirty="0" smtClean="0"/>
              <a:t>if diabetes is well controlled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low birthweight </a:t>
            </a:r>
            <a:r>
              <a:rPr lang="en-US" dirty="0" smtClean="0"/>
              <a:t>if they are delivered before term or if their mothers have associated diabetic vascular disease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828" y="2017987"/>
            <a:ext cx="4037882" cy="344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9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Infants that are </a:t>
            </a:r>
            <a:r>
              <a:rPr lang="en-US" dirty="0" err="1" smtClean="0"/>
              <a:t>macrosomic</a:t>
            </a:r>
            <a:r>
              <a:rPr lang="en-US" dirty="0" smtClean="0"/>
              <a:t> or LGA are at high risk of:</a:t>
            </a:r>
          </a:p>
          <a:p>
            <a:pPr lvl="1" algn="l" rtl="0"/>
            <a:r>
              <a:rPr lang="en-US" dirty="0" smtClean="0"/>
              <a:t> birth trauma (brachial plexus injury) </a:t>
            </a:r>
          </a:p>
          <a:p>
            <a:pPr lvl="1" algn="l" rtl="0"/>
            <a:r>
              <a:rPr lang="en-US" dirty="0" smtClean="0"/>
              <a:t>birth asphyxia</a:t>
            </a:r>
          </a:p>
          <a:p>
            <a:pPr lvl="1" algn="l" rtl="0"/>
            <a:endParaRPr lang="en-US" dirty="0"/>
          </a:p>
          <a:p>
            <a:pPr lvl="1" algn="l" rtl="0"/>
            <a:r>
              <a:rPr lang="en-US" dirty="0" smtClean="0">
                <a:solidFill>
                  <a:srgbClr val="00B0F0"/>
                </a:solidFill>
              </a:rPr>
              <a:t>because of not only their large size but also their </a:t>
            </a:r>
            <a:r>
              <a:rPr lang="en-US" b="1" dirty="0" smtClean="0">
                <a:solidFill>
                  <a:srgbClr val="00B050"/>
                </a:solidFill>
              </a:rPr>
              <a:t>decreased</a:t>
            </a:r>
            <a:r>
              <a:rPr lang="en-US" dirty="0" smtClean="0">
                <a:solidFill>
                  <a:srgbClr val="00B0F0"/>
                </a:solidFill>
              </a:rPr>
              <a:t> ability to tolerate stress, especially </a:t>
            </a:r>
            <a:r>
              <a:rPr lang="en-US" dirty="0" smtClean="0">
                <a:solidFill>
                  <a:srgbClr val="00B050"/>
                </a:solidFill>
              </a:rPr>
              <a:t>if they have cardiomyopathy</a:t>
            </a:r>
            <a:r>
              <a:rPr lang="en-US" dirty="0" smtClean="0">
                <a:solidFill>
                  <a:srgbClr val="00B0F0"/>
                </a:solidFill>
              </a:rPr>
              <a:t> and other effects of fetal hyperinsulinemia</a:t>
            </a:r>
          </a:p>
          <a:p>
            <a:pPr lvl="1"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/>
            <a:r>
              <a:rPr lang="en-US" dirty="0" smtClean="0"/>
              <a:t>Diabetes (type 1, type 2, or gestational) in pregnancy increases the risk of complications and adverse outcomes in the mother and the baby.</a:t>
            </a:r>
          </a:p>
          <a:p>
            <a:pPr lvl="1" algn="l" rtl="0"/>
            <a:r>
              <a:rPr lang="en-US" dirty="0" smtClean="0"/>
              <a:t> Complications related to diabetes are milder in gestational vs </a:t>
            </a:r>
            <a:r>
              <a:rPr lang="en-US" dirty="0" err="1" smtClean="0"/>
              <a:t>pregestational</a:t>
            </a:r>
            <a:r>
              <a:rPr lang="en-US" dirty="0" smtClean="0"/>
              <a:t> (preexisting type 1 or type 2) diabetes.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7603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Hypoglycemia develops in :</a:t>
            </a:r>
          </a:p>
          <a:p>
            <a:pPr lvl="1" algn="l" rtl="0"/>
            <a:r>
              <a:rPr lang="en-US" dirty="0" smtClean="0"/>
              <a:t> 25–50% of infants of mothers with pregestational diabetes </a:t>
            </a:r>
          </a:p>
          <a:p>
            <a:pPr lvl="1" algn="l" rtl="0"/>
            <a:r>
              <a:rPr lang="en-US" dirty="0" smtClean="0"/>
              <a:t> 15–25% of infants of mothers with gestational diabetes</a:t>
            </a:r>
          </a:p>
          <a:p>
            <a:pPr lvl="1" algn="l" rtl="0"/>
            <a:endParaRPr lang="en-US" dirty="0"/>
          </a:p>
          <a:p>
            <a:pPr lvl="1" algn="l" rtl="0"/>
            <a:endParaRPr lang="en-US" dirty="0" smtClean="0"/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only a small percentage of these infants become symptomatic. </a:t>
            </a:r>
          </a:p>
          <a:p>
            <a:pPr algn="l" rtl="0"/>
            <a:endParaRPr lang="en-US" dirty="0"/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probability that hypoglycemia will develop in such infants increases with:</a:t>
            </a:r>
          </a:p>
          <a:p>
            <a:pPr lvl="1" algn="l" rtl="0"/>
            <a:r>
              <a:rPr lang="en-US" dirty="0" smtClean="0">
                <a:solidFill>
                  <a:srgbClr val="FF0000"/>
                </a:solidFill>
              </a:rPr>
              <a:t> higher cord or maternal fasting blood glucose levels. </a:t>
            </a:r>
          </a:p>
          <a:p>
            <a:pPr lvl="1" algn="l" rtl="0"/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nadir in an infant’s blood glucose concentration is usually reached between </a:t>
            </a:r>
            <a:r>
              <a:rPr lang="en-US" dirty="0" smtClean="0">
                <a:solidFill>
                  <a:srgbClr val="FF0000"/>
                </a:solidFill>
              </a:rPr>
              <a:t>1 and 3 </a:t>
            </a:r>
            <a:r>
              <a:rPr lang="en-US" dirty="0" err="1" smtClean="0">
                <a:solidFill>
                  <a:srgbClr val="FF0000"/>
                </a:solidFill>
              </a:rPr>
              <a:t>hr</a:t>
            </a:r>
            <a:r>
              <a:rPr lang="en-US" dirty="0" smtClean="0">
                <a:solidFill>
                  <a:srgbClr val="FF0000"/>
                </a:solidFill>
              </a:rPr>
              <a:t> of age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Hypoglycemia </a:t>
            </a:r>
            <a:r>
              <a:rPr lang="en-US" dirty="0" smtClean="0">
                <a:solidFill>
                  <a:srgbClr val="FF0000"/>
                </a:solidFill>
              </a:rPr>
              <a:t>can persist for 72 </a:t>
            </a:r>
            <a:r>
              <a:rPr lang="en-US" dirty="0" err="1" smtClean="0">
                <a:solidFill>
                  <a:srgbClr val="FF0000"/>
                </a:solidFill>
              </a:rPr>
              <a:t>hr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in </a:t>
            </a:r>
            <a:r>
              <a:rPr lang="en-US" dirty="0" smtClean="0">
                <a:solidFill>
                  <a:srgbClr val="FF0000"/>
                </a:solidFill>
              </a:rPr>
              <a:t>rare cases </a:t>
            </a:r>
            <a:r>
              <a:rPr lang="en-US" dirty="0" smtClean="0"/>
              <a:t>last up to </a:t>
            </a:r>
            <a:r>
              <a:rPr lang="en-US" dirty="0" smtClean="0">
                <a:solidFill>
                  <a:srgbClr val="FF0000"/>
                </a:solidFill>
              </a:rPr>
              <a:t>7 days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Frequent feedings can be used to treat the hypoglycemia, but some infants require intravenous (IV) dextrose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272" y="2604303"/>
            <a:ext cx="10116437" cy="3572659"/>
          </a:xfrm>
        </p:spPr>
        <p:txBody>
          <a:bodyPr>
            <a:normAutofit fontScale="92500" lnSpcReduction="10000"/>
          </a:bodyPr>
          <a:lstStyle/>
          <a:p>
            <a:pPr lvl="1" algn="l" rtl="0"/>
            <a:r>
              <a:rPr lang="en-US" dirty="0" smtClean="0"/>
              <a:t>The infants tend to be jittery, tremulous, and </a:t>
            </a:r>
            <a:r>
              <a:rPr lang="en-US" dirty="0" err="1" smtClean="0"/>
              <a:t>hyperexcitable</a:t>
            </a:r>
            <a:r>
              <a:rPr lang="en-US" dirty="0" smtClean="0"/>
              <a:t> during the </a:t>
            </a:r>
            <a:r>
              <a:rPr lang="en-US" b="1" dirty="0" smtClean="0"/>
              <a:t>1st</a:t>
            </a:r>
            <a:r>
              <a:rPr lang="en-US" dirty="0" smtClean="0"/>
              <a:t> </a:t>
            </a:r>
            <a:r>
              <a:rPr lang="en-US" b="1" dirty="0" smtClean="0"/>
              <a:t>3</a:t>
            </a:r>
            <a:r>
              <a:rPr lang="en-US" dirty="0" smtClean="0"/>
              <a:t> </a:t>
            </a:r>
            <a:r>
              <a:rPr lang="en-US" b="1" dirty="0" smtClean="0"/>
              <a:t>days</a:t>
            </a:r>
            <a:r>
              <a:rPr lang="en-US" dirty="0" smtClean="0"/>
              <a:t> after birth</a:t>
            </a:r>
            <a:endParaRPr lang="fa-IR" dirty="0" smtClean="0"/>
          </a:p>
          <a:p>
            <a:pPr lvl="1" algn="l" rtl="0"/>
            <a:r>
              <a:rPr lang="en-US" dirty="0" err="1" smtClean="0"/>
              <a:t>Hypotonia</a:t>
            </a:r>
            <a:endParaRPr lang="fa-IR" dirty="0"/>
          </a:p>
          <a:p>
            <a:pPr lvl="1" algn="l" rtl="0"/>
            <a:r>
              <a:rPr lang="en-US" dirty="0" smtClean="0"/>
              <a:t> Lethargy</a:t>
            </a:r>
            <a:endParaRPr lang="fa-IR" dirty="0" smtClean="0"/>
          </a:p>
          <a:p>
            <a:pPr lvl="1" algn="l" rtl="0"/>
            <a:r>
              <a:rPr lang="en-US" dirty="0"/>
              <a:t>P</a:t>
            </a:r>
            <a:r>
              <a:rPr lang="en-US" dirty="0" smtClean="0"/>
              <a:t>oor sucking may also occur</a:t>
            </a:r>
          </a:p>
          <a:p>
            <a:pPr algn="l" rtl="0"/>
            <a:endParaRPr lang="fa-IR" dirty="0" smtClean="0"/>
          </a:p>
          <a:p>
            <a:pPr algn="l" rtl="0"/>
            <a:r>
              <a:rPr lang="en-US" dirty="0" smtClean="0"/>
              <a:t>More likely to be related to </a:t>
            </a:r>
            <a:r>
              <a:rPr lang="en-US" dirty="0" smtClean="0">
                <a:solidFill>
                  <a:srgbClr val="FF0000"/>
                </a:solidFill>
              </a:rPr>
              <a:t>hypoglycemia</a:t>
            </a:r>
            <a:r>
              <a:rPr lang="en-US" dirty="0" smtClean="0"/>
              <a:t> but can also be caused by </a:t>
            </a:r>
            <a:r>
              <a:rPr lang="en-US" dirty="0" err="1" smtClean="0">
                <a:solidFill>
                  <a:srgbClr val="FF0000"/>
                </a:solidFill>
              </a:rPr>
              <a:t>hypocalcemia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hypomagnesemia</a:t>
            </a:r>
            <a:r>
              <a:rPr lang="en-US" dirty="0" smtClean="0"/>
              <a:t>, which also occur in the 1st 24-72 </a:t>
            </a:r>
            <a:r>
              <a:rPr lang="en-US" dirty="0" err="1" smtClean="0"/>
              <a:t>hr</a:t>
            </a:r>
            <a:r>
              <a:rPr lang="en-US" dirty="0" smtClean="0"/>
              <a:t> of life due to </a:t>
            </a:r>
            <a:r>
              <a:rPr lang="en-US" dirty="0" smtClean="0">
                <a:solidFill>
                  <a:srgbClr val="00B050"/>
                </a:solidFill>
              </a:rPr>
              <a:t>delayed response </a:t>
            </a:r>
            <a:r>
              <a:rPr lang="en-US" dirty="0" smtClean="0"/>
              <a:t>of the </a:t>
            </a:r>
            <a:r>
              <a:rPr lang="en-US" dirty="0" err="1" smtClean="0">
                <a:solidFill>
                  <a:srgbClr val="00B050"/>
                </a:solidFill>
              </a:rPr>
              <a:t>parathormone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system.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Perinatal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asphyxia</a:t>
            </a:r>
            <a:r>
              <a:rPr lang="en-US" dirty="0"/>
              <a:t> is associated with increased irritability and also increases the risk of hypoglycemia, </a:t>
            </a:r>
            <a:r>
              <a:rPr lang="en-US" dirty="0" err="1"/>
              <a:t>hypomagnesemia</a:t>
            </a:r>
            <a:r>
              <a:rPr lang="en-US" dirty="0"/>
              <a:t>, and </a:t>
            </a:r>
            <a:r>
              <a:rPr lang="en-US" dirty="0" err="1"/>
              <a:t>hypocalcemia</a:t>
            </a:r>
            <a:r>
              <a:rPr lang="en-US" dirty="0"/>
              <a:t>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32224" y="2810041"/>
            <a:ext cx="70576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Tachypnea develops in many IDMs during the 1st 2 days after birth and may be a manifestation </a:t>
            </a:r>
            <a:r>
              <a:rPr lang="en-US" dirty="0" smtClean="0"/>
              <a:t>of: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hypoglycemia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Hypothermia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Polycythemia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cardiac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failure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transient tachypnea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cerebral edema from birth trauma or asphyxia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IDMs have a higher incidence of respiratory distress syndrome (RDS) than do infants of nondiabetic mothers born at comparable gestational age.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dirty="0" smtClean="0"/>
              <a:t> An antagonistic effect of insulin on stimulation of surfactant synthesis by cortisol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dirty="0" smtClean="0"/>
              <a:t> leading to a delay in lung maturation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dirty="0" smtClean="0"/>
              <a:t>Polycythemia often occurs with RDS as they are both a result of fetal </a:t>
            </a:r>
            <a:r>
              <a:rPr lang="en-US" dirty="0" err="1" smtClean="0"/>
              <a:t>hyperinsulinism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089" y="2925220"/>
            <a:ext cx="5461878" cy="2630628"/>
          </a:xfrm>
        </p:spPr>
        <p:txBody>
          <a:bodyPr>
            <a:normAutofit fontScale="25000" lnSpcReduction="20000"/>
          </a:bodyPr>
          <a:lstStyle/>
          <a:p>
            <a:pPr algn="l" rtl="0"/>
            <a:r>
              <a:rPr lang="en-US" sz="8000" dirty="0" smtClean="0"/>
              <a:t>Cardiomegaly is common (30%), and heart failure occurs in 5-10% of IDMs. </a:t>
            </a:r>
            <a:r>
              <a:rPr lang="en-US" sz="8000" b="1" dirty="0" smtClean="0">
                <a:solidFill>
                  <a:srgbClr val="FF0000"/>
                </a:solidFill>
              </a:rPr>
              <a:t>Interventricular septal hypertrophy </a:t>
            </a:r>
            <a:r>
              <a:rPr lang="en-US" sz="8000" dirty="0" smtClean="0"/>
              <a:t>may occur and may manifest as transient idiopathic hypertrophic </a:t>
            </a:r>
            <a:r>
              <a:rPr lang="en-US" sz="8000" dirty="0" err="1" smtClean="0">
                <a:solidFill>
                  <a:srgbClr val="FF0000"/>
                </a:solidFill>
              </a:rPr>
              <a:t>subaortic</a:t>
            </a:r>
            <a:r>
              <a:rPr lang="en-US" sz="8000" dirty="0" smtClean="0">
                <a:solidFill>
                  <a:srgbClr val="FF0000"/>
                </a:solidFill>
              </a:rPr>
              <a:t> stenosis. </a:t>
            </a:r>
          </a:p>
          <a:p>
            <a:pPr algn="l" rtl="0"/>
            <a:endParaRPr lang="en-US" sz="8000" dirty="0"/>
          </a:p>
          <a:p>
            <a:pPr algn="l" rtl="0"/>
            <a:r>
              <a:rPr lang="en-US" sz="8000" dirty="0" smtClean="0"/>
              <a:t>ultimately </a:t>
            </a:r>
            <a:r>
              <a:rPr lang="en-US" sz="8000" dirty="0"/>
              <a:t>the condition </a:t>
            </a:r>
            <a:r>
              <a:rPr lang="en-US" sz="8000" dirty="0">
                <a:solidFill>
                  <a:srgbClr val="FF0000"/>
                </a:solidFill>
              </a:rPr>
              <a:t>resolves spontaneously </a:t>
            </a:r>
            <a:r>
              <a:rPr lang="en-US" sz="8000" dirty="0"/>
              <a:t>over time.</a:t>
            </a:r>
            <a:endParaRPr lang="en-US" sz="80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is thought to result from chronic hyperglycemia and chronic </a:t>
            </a:r>
            <a:r>
              <a:rPr lang="en-US" dirty="0" err="1" smtClean="0"/>
              <a:t>hyperinsulinism</a:t>
            </a:r>
            <a:r>
              <a:rPr lang="en-US" dirty="0" smtClean="0"/>
              <a:t> leading to glycogen loading in the heart. Inotropic agents worsen the obstruction and are contraindicated. β-Adrenergic blockers have been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550" y="2753204"/>
            <a:ext cx="3839848" cy="318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4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Acute neurologic abnormalities (</a:t>
            </a:r>
            <a:r>
              <a:rPr lang="en-US" dirty="0" smtClean="0">
                <a:solidFill>
                  <a:srgbClr val="FF0000"/>
                </a:solidFill>
              </a:rPr>
              <a:t>lethargy, irritability, poor feeding</a:t>
            </a:r>
            <a:r>
              <a:rPr lang="en-US" dirty="0" smtClean="0"/>
              <a:t>) can be seen </a:t>
            </a:r>
            <a:r>
              <a:rPr lang="en-US" dirty="0" smtClean="0">
                <a:solidFill>
                  <a:srgbClr val="FF0000"/>
                </a:solidFill>
              </a:rPr>
              <a:t>immediately</a:t>
            </a:r>
            <a:r>
              <a:rPr lang="en-US" dirty="0" smtClean="0"/>
              <a:t> after birth and the cause elucidated by the timing of symptoms, as previously discussed (hypoglycemia, hypocalcemia, hypomagnesemia, or birth asphyxia).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Neurologic </a:t>
            </a:r>
            <a:r>
              <a:rPr lang="en-US" dirty="0">
                <a:solidFill>
                  <a:srgbClr val="FF0000"/>
                </a:solidFill>
              </a:rPr>
              <a:t>development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ossification centers </a:t>
            </a:r>
            <a:r>
              <a:rPr lang="en-US" dirty="0"/>
              <a:t>tend to be </a:t>
            </a:r>
            <a:r>
              <a:rPr lang="en-US" dirty="0">
                <a:solidFill>
                  <a:srgbClr val="FF0000"/>
                </a:solidFill>
              </a:rPr>
              <a:t>immature </a:t>
            </a:r>
            <a:r>
              <a:rPr lang="en-US" dirty="0"/>
              <a:t>and to correlate with </a:t>
            </a:r>
            <a:r>
              <a:rPr lang="en-US" dirty="0">
                <a:solidFill>
                  <a:srgbClr val="00B0F0"/>
                </a:solidFill>
              </a:rPr>
              <a:t>brain size </a:t>
            </a:r>
            <a:r>
              <a:rPr lang="en-US" dirty="0"/>
              <a:t>(which is not increased) and gestational age rather than total body weight in infants of mothers with gestational and </a:t>
            </a:r>
            <a:r>
              <a:rPr lang="en-US" dirty="0" err="1"/>
              <a:t>pregestational</a:t>
            </a:r>
            <a:r>
              <a:rPr lang="en-US" dirty="0"/>
              <a:t> diabetes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 In addition, IDMs have an increased incidence of </a:t>
            </a:r>
            <a:r>
              <a:rPr lang="en-US" dirty="0" smtClean="0"/>
              <a:t>:</a:t>
            </a:r>
          </a:p>
          <a:p>
            <a:pPr lvl="1" algn="l" rtl="0"/>
            <a:r>
              <a:rPr lang="en-US" dirty="0" err="1" smtClean="0">
                <a:solidFill>
                  <a:srgbClr val="00B0F0"/>
                </a:solidFill>
              </a:rPr>
              <a:t>Hyperbilirubinemia</a:t>
            </a:r>
            <a:endParaRPr lang="en-US" dirty="0" smtClean="0">
              <a:solidFill>
                <a:srgbClr val="00B0F0"/>
              </a:solidFill>
            </a:endParaRPr>
          </a:p>
          <a:p>
            <a:pPr lvl="1" algn="l" rtl="0"/>
            <a:r>
              <a:rPr lang="en-US" dirty="0" smtClean="0">
                <a:solidFill>
                  <a:srgbClr val="00B0F0"/>
                </a:solidFill>
              </a:rPr>
              <a:t>Polycythemia</a:t>
            </a:r>
          </a:p>
          <a:p>
            <a:pPr lvl="1" algn="l" rtl="0"/>
            <a:r>
              <a:rPr lang="en-US" dirty="0" smtClean="0">
                <a:solidFill>
                  <a:srgbClr val="00B0F0"/>
                </a:solidFill>
              </a:rPr>
              <a:t>Iron deficiency</a:t>
            </a:r>
          </a:p>
          <a:p>
            <a:pPr lvl="1" algn="l" rtl="0"/>
            <a:r>
              <a:rPr lang="en-US" dirty="0" smtClean="0">
                <a:solidFill>
                  <a:srgbClr val="00B0F0"/>
                </a:solidFill>
              </a:rPr>
              <a:t>Renal </a:t>
            </a:r>
            <a:r>
              <a:rPr lang="en-US" dirty="0">
                <a:solidFill>
                  <a:srgbClr val="00B0F0"/>
                </a:solidFill>
              </a:rPr>
              <a:t>vein thrombosis. </a:t>
            </a:r>
            <a:endParaRPr lang="en-US" dirty="0" smtClean="0">
              <a:solidFill>
                <a:srgbClr val="00B0F0"/>
              </a:solidFill>
            </a:endParaRPr>
          </a:p>
          <a:p>
            <a:pPr lvl="2" algn="l" rtl="0"/>
            <a:r>
              <a:rPr lang="en-US" dirty="0" smtClean="0"/>
              <a:t>Renal </a:t>
            </a:r>
            <a:r>
              <a:rPr lang="en-US" dirty="0"/>
              <a:t>vein thrombosis should be suspected in the infant with a flank mass, hematuria, and thrombocytopenia.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Pregnancy outcomes are correlated with </a:t>
            </a:r>
            <a:r>
              <a:rPr lang="en-US" dirty="0" smtClean="0">
                <a:solidFill>
                  <a:srgbClr val="FF0000"/>
                </a:solidFill>
              </a:rPr>
              <a:t>onset,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duration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severity of maternal hyperglycemia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Prepregnancy</a:t>
            </a:r>
            <a:r>
              <a:rPr lang="en-US" dirty="0" smtClean="0"/>
              <a:t> planning and tight glycemic control (hemoglobin A1c [</a:t>
            </a:r>
            <a:r>
              <a:rPr lang="en-US" dirty="0" smtClean="0">
                <a:solidFill>
                  <a:srgbClr val="00B050"/>
                </a:solidFill>
              </a:rPr>
              <a:t>HbA1c] &lt;6.5%) </a:t>
            </a:r>
            <a:r>
              <a:rPr lang="en-US" dirty="0" smtClean="0"/>
              <a:t>is crucial in </a:t>
            </a:r>
            <a:r>
              <a:rPr lang="en-US" dirty="0" smtClean="0">
                <a:solidFill>
                  <a:srgbClr val="00B050"/>
                </a:solidFill>
              </a:rPr>
              <a:t>pregestational</a:t>
            </a:r>
            <a:r>
              <a:rPr lang="en-US" dirty="0" smtClean="0"/>
              <a:t> diabetes in order to achieve </a:t>
            </a:r>
            <a:r>
              <a:rPr lang="en-US" dirty="0" smtClean="0">
                <a:solidFill>
                  <a:srgbClr val="00B050"/>
                </a:solidFill>
              </a:rPr>
              <a:t>the best outcomes</a:t>
            </a:r>
            <a:r>
              <a:rPr lang="en-US" dirty="0" smtClean="0"/>
              <a:t> for the mother and the baby.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76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6853"/>
            <a:ext cx="10515600" cy="3580109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There is a </a:t>
            </a:r>
            <a:r>
              <a:rPr lang="en-US" dirty="0" smtClean="0">
                <a:solidFill>
                  <a:srgbClr val="00B0F0"/>
                </a:solidFill>
              </a:rPr>
              <a:t>4-fold</a:t>
            </a:r>
            <a:r>
              <a:rPr lang="en-US" dirty="0" smtClean="0"/>
              <a:t> increase in </a:t>
            </a:r>
            <a:r>
              <a:rPr lang="en-US" dirty="0" smtClean="0">
                <a:solidFill>
                  <a:srgbClr val="00B0F0"/>
                </a:solidFill>
              </a:rPr>
              <a:t>congenital anomalies </a:t>
            </a:r>
            <a:r>
              <a:rPr lang="en-US" dirty="0" smtClean="0"/>
              <a:t>in infants of mothers with </a:t>
            </a:r>
            <a:r>
              <a:rPr lang="en-US" dirty="0" smtClean="0">
                <a:solidFill>
                  <a:srgbClr val="00B0F0"/>
                </a:solidFill>
              </a:rPr>
              <a:t>pregestational</a:t>
            </a:r>
            <a:r>
              <a:rPr lang="en-US" dirty="0" smtClean="0"/>
              <a:t> diabetes, and the risk varies with </a:t>
            </a:r>
            <a:r>
              <a:rPr lang="en-US" dirty="0" smtClean="0">
                <a:solidFill>
                  <a:srgbClr val="FF0000"/>
                </a:solidFill>
              </a:rPr>
              <a:t>HbA1c during the first trimester</a:t>
            </a:r>
            <a:r>
              <a:rPr lang="en-US" dirty="0" smtClean="0"/>
              <a:t> when organogenesis occurs.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" t="5682" r="284" b="587"/>
          <a:stretch/>
        </p:blipFill>
        <p:spPr bwMode="auto">
          <a:xfrm>
            <a:off x="3264060" y="3430753"/>
            <a:ext cx="6102126" cy="247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213" y="1112702"/>
            <a:ext cx="10515600" cy="4699161"/>
          </a:xfrm>
        </p:spPr>
        <p:txBody>
          <a:bodyPr>
            <a:normAutofit/>
          </a:bodyPr>
          <a:lstStyle/>
          <a:p>
            <a:r>
              <a:rPr lang="en-US" dirty="0"/>
              <a:t>The recommended goal for </a:t>
            </a:r>
            <a:r>
              <a:rPr lang="en-US" dirty="0" err="1"/>
              <a:t>periconceptual</a:t>
            </a:r>
            <a:r>
              <a:rPr lang="en-US" dirty="0"/>
              <a:t> HbA1c is &lt;6.5%. </a:t>
            </a:r>
            <a:endParaRPr lang="en-US" dirty="0" smtClean="0"/>
          </a:p>
          <a:p>
            <a:r>
              <a:rPr lang="en-US" dirty="0" smtClean="0"/>
              <a:t>Congenital </a:t>
            </a:r>
            <a:r>
              <a:rPr lang="en-US" dirty="0"/>
              <a:t>anomalies of </a:t>
            </a:r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central nervous system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cardiovascular </a:t>
            </a:r>
            <a:r>
              <a:rPr lang="en-US" dirty="0"/>
              <a:t>system are most </a:t>
            </a:r>
            <a:r>
              <a:rPr lang="en-US" dirty="0" smtClean="0"/>
              <a:t>common</a:t>
            </a:r>
          </a:p>
          <a:p>
            <a:r>
              <a:rPr lang="en-US" dirty="0" smtClean="0"/>
              <a:t> including: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 Failure </a:t>
            </a:r>
            <a:r>
              <a:rPr lang="en-US" dirty="0"/>
              <a:t>of neural tube closure (</a:t>
            </a:r>
            <a:r>
              <a:rPr lang="en-US" dirty="0" err="1"/>
              <a:t>encephalocele</a:t>
            </a:r>
            <a:r>
              <a:rPr lang="en-US" dirty="0"/>
              <a:t>, </a:t>
            </a:r>
            <a:r>
              <a:rPr lang="en-US" dirty="0" err="1"/>
              <a:t>meningomyelocele</a:t>
            </a:r>
            <a:r>
              <a:rPr lang="en-US" dirty="0"/>
              <a:t>, </a:t>
            </a:r>
            <a:r>
              <a:rPr lang="en-US" dirty="0" smtClean="0"/>
              <a:t>and anencephaly)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 Transposition </a:t>
            </a:r>
            <a:r>
              <a:rPr lang="en-US" dirty="0"/>
              <a:t>of great </a:t>
            </a:r>
            <a:r>
              <a:rPr lang="en-US" dirty="0" smtClean="0"/>
              <a:t>vessels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 Ventricular </a:t>
            </a:r>
            <a:r>
              <a:rPr lang="en-US" dirty="0"/>
              <a:t>septal defect (VSD</a:t>
            </a:r>
            <a:r>
              <a:rPr lang="en-US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 Atrial </a:t>
            </a:r>
            <a:r>
              <a:rPr lang="en-US" dirty="0"/>
              <a:t>septal defect (ASD</a:t>
            </a:r>
            <a:r>
              <a:rPr lang="en-US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Hypoplastic</a:t>
            </a:r>
            <a:r>
              <a:rPr lang="en-US" dirty="0" smtClean="0"/>
              <a:t> </a:t>
            </a:r>
            <a:r>
              <a:rPr lang="en-US" dirty="0"/>
              <a:t>left </a:t>
            </a:r>
            <a:r>
              <a:rPr lang="en-US" dirty="0" smtClean="0"/>
              <a:t>heart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 Aortic stenosis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Coarctation</a:t>
            </a:r>
            <a:r>
              <a:rPr lang="en-US" dirty="0" smtClean="0"/>
              <a:t> </a:t>
            </a:r>
            <a:r>
              <a:rPr lang="en-US" dirty="0"/>
              <a:t>of the aorta. </a:t>
            </a:r>
          </a:p>
        </p:txBody>
      </p:sp>
    </p:spTree>
    <p:extLst>
      <p:ext uri="{BB962C8B-B14F-4D97-AF65-F5344CB8AC3E}">
        <p14:creationId xmlns:p14="http://schemas.microsoft.com/office/powerpoint/2010/main" val="40036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876"/>
            <a:ext cx="5485108" cy="3797083"/>
          </a:xfrm>
        </p:spPr>
        <p:txBody>
          <a:bodyPr>
            <a:normAutofit/>
          </a:bodyPr>
          <a:lstStyle/>
          <a:p>
            <a:r>
              <a:rPr lang="en-US" dirty="0" smtClean="0"/>
              <a:t>less </a:t>
            </a:r>
            <a:r>
              <a:rPr lang="en-US" dirty="0"/>
              <a:t>common anomalies </a:t>
            </a:r>
            <a:r>
              <a:rPr lang="en-US" dirty="0" smtClean="0"/>
              <a:t>include: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caudal regression </a:t>
            </a:r>
            <a:r>
              <a:rPr lang="en-US" dirty="0" smtClean="0">
                <a:solidFill>
                  <a:srgbClr val="FF0000"/>
                </a:solidFill>
              </a:rPr>
              <a:t>syndrome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intestinal </a:t>
            </a:r>
            <a:r>
              <a:rPr lang="en-US" dirty="0" smtClean="0"/>
              <a:t>atresia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renal </a:t>
            </a:r>
            <a:r>
              <a:rPr lang="en-US" dirty="0" smtClean="0"/>
              <a:t>agenesis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hydronephrosis</a:t>
            </a:r>
            <a:endParaRPr lang="en-US" dirty="0" smtClean="0"/>
          </a:p>
          <a:p>
            <a:pPr lvl="1"/>
            <a:r>
              <a:rPr lang="en-US" dirty="0" smtClean="0"/>
              <a:t>cystic </a:t>
            </a:r>
            <a:r>
              <a:rPr lang="en-US" dirty="0"/>
              <a:t>kidneys. </a:t>
            </a:r>
            <a:endParaRPr lang="en-US" dirty="0" smtClean="0"/>
          </a:p>
          <a:p>
            <a:pPr lvl="1"/>
            <a:r>
              <a:rPr lang="en-US" dirty="0" smtClean="0"/>
              <a:t>Small </a:t>
            </a:r>
            <a:r>
              <a:rPr lang="en-US" dirty="0"/>
              <a:t>left colon syndrome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048" y="479156"/>
            <a:ext cx="3658778" cy="241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048" y="3072539"/>
            <a:ext cx="3602977" cy="284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4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688" y="521035"/>
            <a:ext cx="10515600" cy="4351338"/>
          </a:xfrm>
        </p:spPr>
        <p:txBody>
          <a:bodyPr/>
          <a:lstStyle/>
          <a:p>
            <a:r>
              <a:rPr lang="en-US" dirty="0"/>
              <a:t>Small left colon syndrome </a:t>
            </a:r>
            <a:r>
              <a:rPr lang="en-US" dirty="0" smtClean="0"/>
              <a:t> is </a:t>
            </a:r>
            <a:r>
              <a:rPr lang="en-US" dirty="0"/>
              <a:t>a rare anomaly that develops in the second and third trimester because of </a:t>
            </a:r>
            <a:r>
              <a:rPr lang="en-US" dirty="0">
                <a:solidFill>
                  <a:srgbClr val="FF0000"/>
                </a:solidFill>
              </a:rPr>
              <a:t>rapid fluctuations in maternal and therefore fetal glucose</a:t>
            </a:r>
            <a:r>
              <a:rPr lang="en-US" dirty="0"/>
              <a:t>, leading to </a:t>
            </a:r>
            <a:r>
              <a:rPr lang="en-US" dirty="0">
                <a:solidFill>
                  <a:srgbClr val="FF0000"/>
                </a:solidFill>
              </a:rPr>
              <a:t>impaired intestinal motility </a:t>
            </a:r>
            <a:r>
              <a:rPr lang="en-US" dirty="0"/>
              <a:t>and subsequent </a:t>
            </a:r>
            <a:r>
              <a:rPr lang="en-US" dirty="0">
                <a:solidFill>
                  <a:srgbClr val="FF0000"/>
                </a:solidFill>
              </a:rPr>
              <a:t>intestinal growth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00" y="2696704"/>
            <a:ext cx="2615109" cy="337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43" y="2753007"/>
            <a:ext cx="2228850" cy="326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39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17761"/>
            <a:ext cx="10515600" cy="2959201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00B050"/>
                </a:solidFill>
              </a:rPr>
              <a:t>Preventive</a:t>
            </a:r>
            <a:r>
              <a:rPr lang="en-US" dirty="0" smtClean="0"/>
              <a:t> treatment of IDMs should be initiated before birth by means of </a:t>
            </a:r>
            <a:r>
              <a:rPr lang="en-US" dirty="0" smtClean="0">
                <a:solidFill>
                  <a:srgbClr val="00B050"/>
                </a:solidFill>
              </a:rPr>
              <a:t>preconception and frequent prenatal evaluations </a:t>
            </a:r>
            <a:r>
              <a:rPr lang="en-US" dirty="0" smtClean="0"/>
              <a:t>of all women with preexisting diabetes and pregnant women with gestational diabetes. </a:t>
            </a:r>
          </a:p>
        </p:txBody>
      </p:sp>
    </p:spTree>
    <p:extLst>
      <p:ext uri="{BB962C8B-B14F-4D97-AF65-F5344CB8AC3E}">
        <p14:creationId xmlns:p14="http://schemas.microsoft.com/office/powerpoint/2010/main" val="29580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Women with type 1 diabetes who have </a:t>
            </a:r>
            <a:r>
              <a:rPr lang="en-US" b="1" i="1" dirty="0">
                <a:solidFill>
                  <a:srgbClr val="FF0000"/>
                </a:solidFill>
              </a:rPr>
              <a:t>tight glucose control </a:t>
            </a:r>
            <a:r>
              <a:rPr lang="en-US" dirty="0"/>
              <a:t>during pregnancy (average daily </a:t>
            </a:r>
            <a:r>
              <a:rPr lang="en-US" b="1" i="1" dirty="0">
                <a:solidFill>
                  <a:srgbClr val="FF0000"/>
                </a:solidFill>
              </a:rPr>
              <a:t>glucose levels &lt;95 mg/</a:t>
            </a:r>
            <a:r>
              <a:rPr lang="en-US" b="1" i="1" dirty="0" err="1">
                <a:solidFill>
                  <a:srgbClr val="FF0000"/>
                </a:solidFill>
              </a:rPr>
              <a:t>dL</a:t>
            </a:r>
            <a:r>
              <a:rPr lang="en-US" dirty="0"/>
              <a:t>) deliver infants with birthweight and anthropomorphic features similar to those of infants of nondiabetic mothers.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980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949" y="2892868"/>
            <a:ext cx="7874021" cy="2142120"/>
          </a:xfrm>
        </p:spPr>
        <p:txBody>
          <a:bodyPr/>
          <a:lstStyle/>
          <a:p>
            <a:pPr algn="l" rtl="0"/>
            <a:r>
              <a:rPr lang="en-US" dirty="0"/>
              <a:t> Treatment of gestational diabetes (diet, glucose monitoring, metformin, and insulin therapy as needed) decreases the rate of serious </a:t>
            </a:r>
            <a:r>
              <a:rPr lang="en-US" b="1" i="1" dirty="0">
                <a:solidFill>
                  <a:srgbClr val="00B050"/>
                </a:solidFill>
              </a:rPr>
              <a:t>perinatal outcomes </a:t>
            </a:r>
            <a:r>
              <a:rPr lang="en-US" dirty="0"/>
              <a:t>(death, </a:t>
            </a:r>
            <a:r>
              <a:rPr lang="en-US" i="1" dirty="0">
                <a:solidFill>
                  <a:srgbClr val="00B050"/>
                </a:solidFill>
              </a:rPr>
              <a:t>shoulder dystocia</a:t>
            </a:r>
            <a:r>
              <a:rPr lang="en-US" dirty="0"/>
              <a:t>, bone fracture, or nerve palsy).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117289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50603"/>
            <a:ext cx="10515600" cy="3526360"/>
          </a:xfrm>
        </p:spPr>
        <p:txBody>
          <a:bodyPr/>
          <a:lstStyle/>
          <a:p>
            <a:pPr algn="l" rtl="0"/>
            <a:r>
              <a:rPr lang="en-US" dirty="0" smtClean="0"/>
              <a:t>Women with </a:t>
            </a:r>
            <a:r>
              <a:rPr lang="en-US" dirty="0" smtClean="0">
                <a:solidFill>
                  <a:srgbClr val="FF0000"/>
                </a:solidFill>
              </a:rPr>
              <a:t>gestational diabetes </a:t>
            </a:r>
            <a:r>
              <a:rPr lang="en-US" dirty="0" smtClean="0"/>
              <a:t>may also be treated successfully with </a:t>
            </a:r>
            <a:r>
              <a:rPr lang="en-US" dirty="0" smtClean="0">
                <a:solidFill>
                  <a:srgbClr val="FF0000"/>
                </a:solidFill>
              </a:rPr>
              <a:t>glyburide</a:t>
            </a:r>
            <a:r>
              <a:rPr lang="en-US" dirty="0" smtClean="0"/>
              <a:t>, which may </a:t>
            </a:r>
            <a:r>
              <a:rPr lang="en-US" dirty="0" smtClean="0">
                <a:solidFill>
                  <a:srgbClr val="FF0000"/>
                </a:solidFill>
              </a:rPr>
              <a:t>not cross the placenta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lvl="1" algn="l" rtl="0"/>
            <a:r>
              <a:rPr lang="en-US" dirty="0" smtClean="0"/>
              <a:t>In these mothers, the incidence of macrosomia and neonatal hypoglycemia is similar to that in mothers with insulin-treated gestational diabetes.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>
                <a:solidFill>
                  <a:srgbClr val="00B050"/>
                </a:solidFill>
              </a:rPr>
              <a:t>Women with diabetes can begin to express breast milk before the birth of the baby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 (</a:t>
            </a:r>
            <a:r>
              <a:rPr lang="en-US" b="1" dirty="0" smtClean="0">
                <a:solidFill>
                  <a:srgbClr val="FF0000"/>
                </a:solidFill>
              </a:rPr>
              <a:t>≥36 </a:t>
            </a:r>
            <a:r>
              <a:rPr lang="en-US" b="1" dirty="0" err="1" smtClean="0">
                <a:solidFill>
                  <a:srgbClr val="FF0000"/>
                </a:solidFill>
              </a:rPr>
              <a:t>wk</a:t>
            </a:r>
            <a:r>
              <a:rPr lang="en-US" b="1" dirty="0" smtClean="0">
                <a:solidFill>
                  <a:srgbClr val="FF0000"/>
                </a:solidFill>
              </a:rPr>
              <a:t> gestational age</a:t>
            </a:r>
            <a:r>
              <a:rPr lang="en-US" b="1" dirty="0" smtClean="0">
                <a:solidFill>
                  <a:srgbClr val="00B050"/>
                </a:solidFill>
              </a:rPr>
              <a:t>); this will provide an immediate supply of milk to prevent hypoglycemia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712" y="2743199"/>
            <a:ext cx="10515600" cy="2736339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Regardless of size, IDMs should initially receive </a:t>
            </a:r>
            <a:r>
              <a:rPr lang="en-US" dirty="0" smtClean="0">
                <a:solidFill>
                  <a:srgbClr val="FF0000"/>
                </a:solidFill>
              </a:rPr>
              <a:t>close observation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care</a:t>
            </a:r>
            <a:r>
              <a:rPr lang="en-US" dirty="0" smtClean="0"/>
              <a:t> 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en-US" dirty="0"/>
              <a:t>Infants should </a:t>
            </a:r>
            <a:r>
              <a:rPr lang="en-US" dirty="0">
                <a:solidFill>
                  <a:srgbClr val="00B050"/>
                </a:solidFill>
              </a:rPr>
              <a:t>initiate</a:t>
            </a:r>
            <a:r>
              <a:rPr lang="en-US" dirty="0"/>
              <a:t> feedings within </a:t>
            </a:r>
            <a:r>
              <a:rPr lang="en-US" dirty="0">
                <a:solidFill>
                  <a:srgbClr val="00B050"/>
                </a:solidFill>
              </a:rPr>
              <a:t>1 </a:t>
            </a:r>
            <a:r>
              <a:rPr lang="en-US" dirty="0" err="1">
                <a:solidFill>
                  <a:srgbClr val="00B050"/>
                </a:solidFill>
              </a:rPr>
              <a:t>hr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after </a:t>
            </a:r>
            <a:r>
              <a:rPr lang="en-US" dirty="0" smtClean="0"/>
              <a:t>birth.</a:t>
            </a: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en-US" dirty="0"/>
              <a:t>A screening glucose test should be performed within </a:t>
            </a:r>
            <a:r>
              <a:rPr lang="en-US" dirty="0">
                <a:solidFill>
                  <a:srgbClr val="00B050"/>
                </a:solidFill>
              </a:rPr>
              <a:t>30 min </a:t>
            </a:r>
            <a:r>
              <a:rPr lang="en-US" dirty="0"/>
              <a:t>of the first </a:t>
            </a:r>
            <a:r>
              <a:rPr lang="en-US" dirty="0" smtClean="0"/>
              <a:t>feed</a:t>
            </a: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target</a:t>
            </a:r>
            <a:r>
              <a:rPr lang="en-US" dirty="0"/>
              <a:t> plasma glucose concentration is </a:t>
            </a:r>
            <a:r>
              <a:rPr lang="en-US" dirty="0">
                <a:solidFill>
                  <a:srgbClr val="00B050"/>
                </a:solidFill>
              </a:rPr>
              <a:t>≥40 mg/</a:t>
            </a:r>
            <a:r>
              <a:rPr lang="en-US" dirty="0" err="1">
                <a:solidFill>
                  <a:srgbClr val="00B050"/>
                </a:solidFill>
              </a:rPr>
              <a:t>dL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before feeds in the 1st </a:t>
            </a:r>
            <a:r>
              <a:rPr lang="en-US" dirty="0">
                <a:solidFill>
                  <a:srgbClr val="00B050"/>
                </a:solidFill>
              </a:rPr>
              <a:t>48 </a:t>
            </a:r>
            <a:r>
              <a:rPr lang="en-US" dirty="0" err="1">
                <a:solidFill>
                  <a:srgbClr val="00B050"/>
                </a:solidFill>
              </a:rPr>
              <a:t>hr</a:t>
            </a:r>
            <a:r>
              <a:rPr lang="en-US" dirty="0">
                <a:solidFill>
                  <a:srgbClr val="00B050"/>
                </a:solidFill>
              </a:rPr>
              <a:t> of life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60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solidFill>
                  <a:srgbClr val="00B050"/>
                </a:solidFill>
              </a:rPr>
              <a:t>Transient </a:t>
            </a:r>
            <a:r>
              <a:rPr lang="en-US" dirty="0">
                <a:solidFill>
                  <a:srgbClr val="00B050"/>
                </a:solidFill>
              </a:rPr>
              <a:t>hypoglycemia </a:t>
            </a:r>
            <a:r>
              <a:rPr lang="en-US" dirty="0"/>
              <a:t>is common during the 1st </a:t>
            </a:r>
            <a:r>
              <a:rPr lang="en-US" dirty="0">
                <a:solidFill>
                  <a:srgbClr val="00B050"/>
                </a:solidFill>
              </a:rPr>
              <a:t>1-3 </a:t>
            </a:r>
            <a:r>
              <a:rPr lang="en-US" dirty="0" err="1">
                <a:solidFill>
                  <a:srgbClr val="00B050"/>
                </a:solidFill>
              </a:rPr>
              <a:t>hr</a:t>
            </a:r>
            <a:r>
              <a:rPr lang="en-US" dirty="0">
                <a:solidFill>
                  <a:srgbClr val="00B050"/>
                </a:solidFill>
              </a:rPr>
              <a:t> after </a:t>
            </a:r>
            <a:r>
              <a:rPr lang="en-US" dirty="0"/>
              <a:t>birth and may be part of normal adaptation to </a:t>
            </a:r>
            <a:r>
              <a:rPr lang="en-US" dirty="0" err="1"/>
              <a:t>extrauterine</a:t>
            </a:r>
            <a:r>
              <a:rPr lang="en-US" dirty="0"/>
              <a:t> life. </a:t>
            </a:r>
            <a:endParaRPr lang="en-US" dirty="0" smtClean="0"/>
          </a:p>
          <a:p>
            <a:pPr algn="l" rtl="0"/>
            <a:endParaRPr lang="en-US" dirty="0" smtClean="0"/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Treatment </a:t>
            </a:r>
            <a:r>
              <a:rPr lang="en-US" dirty="0">
                <a:solidFill>
                  <a:srgbClr val="FF0000"/>
                </a:solidFill>
              </a:rPr>
              <a:t>is indicated if the plasma glucose is &lt;47 mg/</a:t>
            </a:r>
            <a:r>
              <a:rPr lang="en-US" dirty="0" err="1">
                <a:solidFill>
                  <a:srgbClr val="FF0000"/>
                </a:solidFill>
              </a:rPr>
              <a:t>dL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en-US" dirty="0" smtClean="0">
              <a:solidFill>
                <a:srgbClr val="FF0000"/>
              </a:solidFill>
            </a:endParaRPr>
          </a:p>
          <a:p>
            <a:pPr lvl="1" algn="l" rtl="0">
              <a:buFont typeface="Wingdings" panose="05000000000000000000" pitchFamily="2" charset="2"/>
              <a:buChar char="ü"/>
            </a:pPr>
            <a:endParaRPr lang="en-US" dirty="0" smtClean="0">
              <a:solidFill>
                <a:srgbClr val="FF0000"/>
              </a:solidFill>
            </a:endParaRP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Feeding </a:t>
            </a:r>
            <a:r>
              <a:rPr lang="en-US" dirty="0">
                <a:solidFill>
                  <a:srgbClr val="FF0000"/>
                </a:solidFill>
              </a:rPr>
              <a:t>is the initial treatment for </a:t>
            </a:r>
            <a:r>
              <a:rPr lang="en-US" b="1" dirty="0"/>
              <a:t>a</a:t>
            </a:r>
            <a:r>
              <a:rPr lang="en-US" dirty="0"/>
              <a:t>symptomatic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hypoglycemia</a:t>
            </a:r>
          </a:p>
          <a:p>
            <a:pPr lvl="1" algn="l" rtl="0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Oral or gavage feeding with breast milk or formula can be given. </a:t>
            </a:r>
            <a:endParaRPr lang="en-US" dirty="0" smtClean="0">
              <a:solidFill>
                <a:srgbClr val="FF0000"/>
              </a:solidFill>
            </a:endParaRP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An alternative is prophylactic use of </a:t>
            </a:r>
            <a:r>
              <a:rPr lang="en-US" b="1" dirty="0">
                <a:solidFill>
                  <a:srgbClr val="00B050"/>
                </a:solidFill>
              </a:rPr>
              <a:t>dextrose gel</a:t>
            </a:r>
            <a:r>
              <a:rPr lang="en-US" dirty="0">
                <a:solidFill>
                  <a:srgbClr val="FF0000"/>
                </a:solidFill>
              </a:rPr>
              <a:t>, although early feedings may be equally effective. </a:t>
            </a:r>
          </a:p>
        </p:txBody>
      </p:sp>
    </p:spTree>
    <p:extLst>
      <p:ext uri="{BB962C8B-B14F-4D97-AF65-F5344CB8AC3E}">
        <p14:creationId xmlns:p14="http://schemas.microsoft.com/office/powerpoint/2010/main" val="271203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685800" lvl="1" algn="l" rtl="0"/>
            <a:r>
              <a:rPr lang="en-US" dirty="0" smtClean="0"/>
              <a:t>poor control (HbA1c &gt;7%) in the first trimester:</a:t>
            </a:r>
            <a:endParaRPr lang="en-US" dirty="0"/>
          </a:p>
          <a:p>
            <a:pPr lvl="2" indent="-285750" algn="l" rtl="0"/>
            <a:r>
              <a:rPr lang="en-US" dirty="0" smtClean="0">
                <a:solidFill>
                  <a:srgbClr val="00B050"/>
                </a:solidFill>
              </a:rPr>
              <a:t>The risk of diabetic </a:t>
            </a:r>
            <a:r>
              <a:rPr lang="en-US" dirty="0" err="1" smtClean="0">
                <a:solidFill>
                  <a:srgbClr val="00B050"/>
                </a:solidFill>
              </a:rPr>
              <a:t>embryopathy</a:t>
            </a:r>
            <a:r>
              <a:rPr lang="en-US" dirty="0" smtClean="0">
                <a:solidFill>
                  <a:srgbClr val="00B050"/>
                </a:solidFill>
              </a:rPr>
              <a:t> (neural tube defects, cardiac defects, caudal regression syndrome) </a:t>
            </a:r>
          </a:p>
          <a:p>
            <a:pPr lvl="2" indent="-285750" algn="l" rtl="0"/>
            <a:r>
              <a:rPr lang="en-US" dirty="0" smtClean="0">
                <a:solidFill>
                  <a:srgbClr val="00B050"/>
                </a:solidFill>
              </a:rPr>
              <a:t>spontaneous abortions</a:t>
            </a:r>
            <a:endParaRPr lang="en-US" dirty="0">
              <a:solidFill>
                <a:srgbClr val="00B050"/>
              </a:solidFill>
            </a:endParaRPr>
          </a:p>
          <a:p>
            <a:pPr marL="685800" lvl="1" algn="l" rtl="0"/>
            <a:r>
              <a:rPr lang="en-US" dirty="0" smtClean="0"/>
              <a:t>The risk of congenital malformations in </a:t>
            </a:r>
            <a:r>
              <a:rPr lang="en-US" dirty="0" smtClean="0">
                <a:solidFill>
                  <a:srgbClr val="FFC000"/>
                </a:solidFill>
              </a:rPr>
              <a:t>gestational diabetes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C000"/>
                </a:solidFill>
              </a:rPr>
              <a:t>only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slightly increased </a:t>
            </a:r>
            <a:r>
              <a:rPr lang="en-US" dirty="0" smtClean="0"/>
              <a:t>compared to the general population, since the </a:t>
            </a:r>
            <a:r>
              <a:rPr lang="en-US" dirty="0" smtClean="0">
                <a:solidFill>
                  <a:srgbClr val="FFC000"/>
                </a:solidFill>
              </a:rPr>
              <a:t>duration of diabetes is less </a:t>
            </a:r>
            <a:r>
              <a:rPr lang="en-US" dirty="0" smtClean="0"/>
              <a:t>and hyperglycemia occurs </a:t>
            </a:r>
            <a:r>
              <a:rPr lang="en-US" dirty="0" smtClean="0">
                <a:solidFill>
                  <a:srgbClr val="FFC000"/>
                </a:solidFill>
              </a:rPr>
              <a:t>later in gestation </a:t>
            </a:r>
            <a:r>
              <a:rPr lang="en-US" dirty="0" smtClean="0"/>
              <a:t>(typically &gt;25 </a:t>
            </a:r>
            <a:r>
              <a:rPr lang="en-US" dirty="0" err="1" smtClean="0"/>
              <a:t>wk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29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177316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615878"/>
            <a:ext cx="6604322" cy="3561085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</a:rPr>
              <a:t>Recurrent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hypoglycemia can be treated with </a:t>
            </a:r>
            <a:r>
              <a:rPr lang="en-US" sz="3200" dirty="0" smtClean="0">
                <a:solidFill>
                  <a:srgbClr val="FF0000"/>
                </a:solidFill>
              </a:rPr>
              <a:t>repeat </a:t>
            </a:r>
            <a:r>
              <a:rPr lang="en-US" sz="3200" b="1" dirty="0" smtClean="0">
                <a:solidFill>
                  <a:srgbClr val="FF0000"/>
                </a:solidFill>
              </a:rPr>
              <a:t>feedings</a:t>
            </a:r>
            <a:r>
              <a:rPr lang="en-US" sz="3200" dirty="0" smtClean="0">
                <a:solidFill>
                  <a:srgbClr val="FF0000"/>
                </a:solidFill>
              </a:rPr>
              <a:t> or </a:t>
            </a:r>
            <a:r>
              <a:rPr lang="en-US" sz="3200" b="1" dirty="0" smtClean="0">
                <a:solidFill>
                  <a:srgbClr val="FF0000"/>
                </a:solidFill>
              </a:rPr>
              <a:t>IV </a:t>
            </a:r>
            <a:r>
              <a:rPr lang="en-US" sz="3200" dirty="0" smtClean="0"/>
              <a:t>glucose as needed.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17" y="3205795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65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 Infants with </a:t>
            </a:r>
            <a:r>
              <a:rPr lang="en-US" b="1" dirty="0">
                <a:solidFill>
                  <a:srgbClr val="FF0000"/>
                </a:solidFill>
              </a:rPr>
              <a:t>persistent </a:t>
            </a:r>
            <a:r>
              <a:rPr lang="en-US" dirty="0"/>
              <a:t>(and </a:t>
            </a:r>
            <a:r>
              <a:rPr lang="en-US" dirty="0">
                <a:solidFill>
                  <a:srgbClr val="FF0000"/>
                </a:solidFill>
              </a:rPr>
              <a:t>unresponsive to oral therapy</a:t>
            </a:r>
            <a:r>
              <a:rPr lang="en-US" dirty="0"/>
              <a:t>) glucose levels </a:t>
            </a:r>
            <a:endParaRPr lang="en-US" dirty="0" smtClean="0"/>
          </a:p>
          <a:p>
            <a:pPr lvl="1" algn="l" rtl="0"/>
            <a:r>
              <a:rPr lang="en-US" dirty="0" smtClean="0"/>
              <a:t>&lt;</a:t>
            </a:r>
            <a:r>
              <a:rPr lang="en-US" dirty="0"/>
              <a:t>25 mg/</a:t>
            </a:r>
            <a:r>
              <a:rPr lang="en-US" dirty="0" err="1"/>
              <a:t>dL</a:t>
            </a:r>
            <a:r>
              <a:rPr lang="en-US" dirty="0"/>
              <a:t> during the 1st 4 </a:t>
            </a:r>
            <a:r>
              <a:rPr lang="en-US" dirty="0" err="1"/>
              <a:t>hr</a:t>
            </a:r>
            <a:r>
              <a:rPr lang="en-US" dirty="0"/>
              <a:t> after birth </a:t>
            </a:r>
            <a:endParaRPr lang="en-US" dirty="0" smtClean="0"/>
          </a:p>
          <a:p>
            <a:pPr lvl="1" algn="l" rtl="0"/>
            <a:r>
              <a:rPr lang="en-US" dirty="0" smtClean="0"/>
              <a:t> </a:t>
            </a:r>
            <a:r>
              <a:rPr lang="en-US" dirty="0"/>
              <a:t>&lt;35 mg/</a:t>
            </a:r>
            <a:r>
              <a:rPr lang="en-US" dirty="0" err="1"/>
              <a:t>dL</a:t>
            </a:r>
            <a:r>
              <a:rPr lang="en-US" dirty="0"/>
              <a:t> at 4-24 </a:t>
            </a:r>
            <a:r>
              <a:rPr lang="en-US" dirty="0" err="1"/>
              <a:t>hr</a:t>
            </a:r>
            <a:r>
              <a:rPr lang="en-US" dirty="0"/>
              <a:t> after </a:t>
            </a:r>
            <a:r>
              <a:rPr lang="en-US" dirty="0" smtClean="0"/>
              <a:t>birth</a:t>
            </a:r>
          </a:p>
          <a:p>
            <a:pPr lvl="1"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hould </a:t>
            </a:r>
            <a:r>
              <a:rPr lang="en-US" dirty="0">
                <a:solidFill>
                  <a:srgbClr val="FF0000"/>
                </a:solidFill>
              </a:rPr>
              <a:t>be treated with </a:t>
            </a:r>
            <a:r>
              <a:rPr lang="en-US" b="1" dirty="0"/>
              <a:t>IV</a:t>
            </a:r>
            <a:r>
              <a:rPr lang="en-US" dirty="0">
                <a:solidFill>
                  <a:srgbClr val="FF0000"/>
                </a:solidFill>
              </a:rPr>
              <a:t> glucose, especially if symptomatic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929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228" y="2479497"/>
            <a:ext cx="10022320" cy="331942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 </a:t>
            </a:r>
            <a:r>
              <a:rPr lang="en-US" dirty="0"/>
              <a:t>small bolus of </a:t>
            </a:r>
            <a:r>
              <a:rPr lang="en-US" dirty="0">
                <a:solidFill>
                  <a:srgbClr val="FF0000"/>
                </a:solidFill>
              </a:rPr>
              <a:t>200 mg/kg</a:t>
            </a:r>
            <a:r>
              <a:rPr lang="en-US" dirty="0"/>
              <a:t> of dextrose (</a:t>
            </a:r>
            <a:r>
              <a:rPr lang="en-US" dirty="0">
                <a:solidFill>
                  <a:srgbClr val="FF0000"/>
                </a:solidFill>
              </a:rPr>
              <a:t>2 mL/kg of 10% dextrose</a:t>
            </a:r>
            <a:r>
              <a:rPr lang="en-US" dirty="0"/>
              <a:t>) should be administered to infants with plasma glucose below these limits.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small bolus </a:t>
            </a:r>
            <a:r>
              <a:rPr lang="en-US" b="1" i="1" dirty="0">
                <a:solidFill>
                  <a:srgbClr val="00B0F0"/>
                </a:solidFill>
              </a:rPr>
              <a:t>should be followed by a continuous IV glucose </a:t>
            </a:r>
            <a:r>
              <a:rPr lang="en-US" dirty="0"/>
              <a:t>infusion to avoid hypoglycemia.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If question arises about an infant’s ability to tolerate oral feeding, a continuous peripheral IV infusion at a rate of </a:t>
            </a:r>
            <a:r>
              <a:rPr lang="en-US" dirty="0">
                <a:solidFill>
                  <a:srgbClr val="00B0F0"/>
                </a:solidFill>
              </a:rPr>
              <a:t>4-8 mg/kg/min </a:t>
            </a:r>
            <a:r>
              <a:rPr lang="en-US" dirty="0"/>
              <a:t>should be given.</a:t>
            </a:r>
          </a:p>
          <a:p>
            <a:pPr algn="l" rtl="0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71" y="3791396"/>
            <a:ext cx="6357746" cy="232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9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22018" cy="3416300"/>
          </a:xfrm>
        </p:spPr>
        <p:txBody>
          <a:bodyPr>
            <a:normAutofit/>
          </a:bodyPr>
          <a:lstStyle/>
          <a:p>
            <a:pPr algn="l" rtl="0"/>
            <a:endParaRPr lang="en-US" dirty="0"/>
          </a:p>
          <a:p>
            <a:pPr algn="l" rtl="0"/>
            <a:r>
              <a:rPr lang="en-US" dirty="0" smtClean="0"/>
              <a:t> </a:t>
            </a:r>
            <a:r>
              <a:rPr lang="en-US" b="1" dirty="0">
                <a:solidFill>
                  <a:srgbClr val="00B0F0"/>
                </a:solidFill>
              </a:rPr>
              <a:t>Neurologic</a:t>
            </a:r>
            <a:r>
              <a:rPr lang="en-US" dirty="0"/>
              <a:t> symptoms of hypoglycemia must be treated </a:t>
            </a:r>
            <a:r>
              <a:rPr lang="en-US" dirty="0">
                <a:solidFill>
                  <a:srgbClr val="00B0F0"/>
                </a:solidFill>
              </a:rPr>
              <a:t>with IV glucose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Bolus injections of hypertonic </a:t>
            </a:r>
            <a:r>
              <a:rPr lang="en-US" b="1" dirty="0">
                <a:solidFill>
                  <a:srgbClr val="00B0F0"/>
                </a:solidFill>
              </a:rPr>
              <a:t>(25%) glucose </a:t>
            </a:r>
            <a:r>
              <a:rPr lang="en-US" dirty="0"/>
              <a:t>should be </a:t>
            </a:r>
            <a:r>
              <a:rPr lang="en-US" b="1" dirty="0">
                <a:solidFill>
                  <a:srgbClr val="FF0000"/>
                </a:solidFill>
              </a:rPr>
              <a:t>avoided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because they may cause </a:t>
            </a:r>
            <a:r>
              <a:rPr lang="en-US" dirty="0">
                <a:solidFill>
                  <a:srgbClr val="00B0F0"/>
                </a:solidFill>
              </a:rPr>
              <a:t>further </a:t>
            </a:r>
            <a:r>
              <a:rPr lang="en-US" dirty="0" err="1">
                <a:solidFill>
                  <a:srgbClr val="00B0F0"/>
                </a:solidFill>
              </a:rPr>
              <a:t>hyperinsulinemia</a:t>
            </a:r>
            <a:r>
              <a:rPr lang="en-US" dirty="0"/>
              <a:t> and potentially produce </a:t>
            </a:r>
            <a:r>
              <a:rPr lang="en-US" dirty="0">
                <a:solidFill>
                  <a:srgbClr val="00B0F0"/>
                </a:solidFill>
              </a:rPr>
              <a:t>rebound </a:t>
            </a:r>
            <a:r>
              <a:rPr lang="en-US" dirty="0" smtClean="0">
                <a:solidFill>
                  <a:srgbClr val="00B0F0"/>
                </a:solidFill>
              </a:rPr>
              <a:t>hypoglycemia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8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203" y="318630"/>
            <a:ext cx="10515600" cy="1325563"/>
          </a:xfrm>
        </p:spPr>
        <p:txBody>
          <a:bodyPr/>
          <a:lstStyle/>
          <a:p>
            <a:r>
              <a:rPr lang="en-US" dirty="0"/>
              <a:t>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752" y="2506662"/>
            <a:ext cx="8848241" cy="3778391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Screening algorithm for </a:t>
            </a:r>
            <a:r>
              <a:rPr lang="en-US" dirty="0" smtClean="0">
                <a:solidFill>
                  <a:srgbClr val="00B0F0"/>
                </a:solidFill>
              </a:rPr>
              <a:t>asymptomatic</a:t>
            </a:r>
            <a:r>
              <a:rPr lang="en-US" dirty="0" smtClean="0"/>
              <a:t> hypoglycemia during </a:t>
            </a:r>
            <a:r>
              <a:rPr lang="en-US" dirty="0" smtClean="0">
                <a:solidFill>
                  <a:srgbClr val="00B0F0"/>
                </a:solidFill>
              </a:rPr>
              <a:t>first day of life </a:t>
            </a:r>
            <a:r>
              <a:rPr lang="en-US" dirty="0" smtClean="0"/>
              <a:t>among </a:t>
            </a:r>
            <a:r>
              <a:rPr lang="en-US" dirty="0" smtClean="0">
                <a:solidFill>
                  <a:srgbClr val="00B0F0"/>
                </a:solidFill>
              </a:rPr>
              <a:t>at-risk infants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Screening is indicated for:</a:t>
            </a:r>
            <a:endParaRPr lang="fa-IR" dirty="0" smtClean="0"/>
          </a:p>
          <a:p>
            <a:pPr algn="l" rtl="0"/>
            <a:endParaRPr lang="en-US" dirty="0" smtClean="0"/>
          </a:p>
          <a:p>
            <a:pPr marL="914400" lvl="1" indent="-457200" algn="l" rtl="0">
              <a:buFont typeface="+mj-lt"/>
              <a:buAutoNum type="arabicPeriod"/>
            </a:pPr>
            <a:r>
              <a:rPr lang="en-US" dirty="0" smtClean="0"/>
              <a:t>late preterm infants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mall for gestational age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dirty="0" smtClean="0"/>
              <a:t>Intrauterine growth restriction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dirty="0" smtClean="0"/>
              <a:t>Infants of obese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dirty="0" smtClean="0"/>
              <a:t>Infants </a:t>
            </a:r>
            <a:r>
              <a:rPr lang="en-US" dirty="0"/>
              <a:t>of </a:t>
            </a:r>
            <a:r>
              <a:rPr lang="en-US" dirty="0" smtClean="0"/>
              <a:t>diabetic mothers.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45" y="3184443"/>
            <a:ext cx="3895248" cy="266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78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77" y="2506662"/>
            <a:ext cx="10515600" cy="4351338"/>
          </a:xfrm>
        </p:spPr>
        <p:txBody>
          <a:bodyPr/>
          <a:lstStyle/>
          <a:p>
            <a:pPr algn="l" rtl="0"/>
            <a:r>
              <a:rPr lang="en-US" dirty="0" smtClean="0"/>
              <a:t>1)</a:t>
            </a:r>
            <a:r>
              <a:rPr lang="en-US" dirty="0" smtClean="0">
                <a:solidFill>
                  <a:srgbClr val="00B0F0"/>
                </a:solidFill>
              </a:rPr>
              <a:t>Continue</a:t>
            </a:r>
            <a:r>
              <a:rPr lang="en-US" dirty="0" smtClean="0"/>
              <a:t> </a:t>
            </a:r>
            <a:r>
              <a:rPr lang="en-US" dirty="0"/>
              <a:t>monitoring blood glucose concentrations </a:t>
            </a:r>
            <a:r>
              <a:rPr lang="en-US" dirty="0">
                <a:solidFill>
                  <a:srgbClr val="00B0F0"/>
                </a:solidFill>
              </a:rPr>
              <a:t>until 3 consecutive</a:t>
            </a:r>
            <a:r>
              <a:rPr lang="en-US" dirty="0"/>
              <a:t> blood glucose concentrations </a:t>
            </a:r>
            <a:r>
              <a:rPr lang="en-US" dirty="0">
                <a:solidFill>
                  <a:srgbClr val="00B0F0"/>
                </a:solidFill>
              </a:rPr>
              <a:t>have been ≥45-50 mg/</a:t>
            </a:r>
            <a:r>
              <a:rPr lang="en-US" dirty="0" err="1">
                <a:solidFill>
                  <a:srgbClr val="00B0F0"/>
                </a:solidFill>
              </a:rPr>
              <a:t>dL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 smtClean="0"/>
              <a:t>2)There </a:t>
            </a:r>
            <a:r>
              <a:rPr lang="en-US" b="1" i="1" dirty="0">
                <a:solidFill>
                  <a:srgbClr val="00B050"/>
                </a:solidFill>
              </a:rPr>
              <a:t>is no consensus </a:t>
            </a:r>
            <a:r>
              <a:rPr lang="en-US" dirty="0"/>
              <a:t>for a threshold definition for neonatal hypoglycemia in the first day of life. </a:t>
            </a:r>
            <a:endParaRPr lang="en-US" dirty="0" smtClean="0"/>
          </a:p>
          <a:p>
            <a:pPr lvl="1" algn="l" rtl="0"/>
            <a:r>
              <a:rPr lang="en-US" dirty="0" smtClean="0">
                <a:solidFill>
                  <a:srgbClr val="FF0000"/>
                </a:solidFill>
              </a:rPr>
              <a:t>Nonetheless</a:t>
            </a:r>
            <a:r>
              <a:rPr lang="en-US" dirty="0">
                <a:solidFill>
                  <a:srgbClr val="FF0000"/>
                </a:solidFill>
              </a:rPr>
              <a:t>, if the blood glucose is </a:t>
            </a:r>
            <a:r>
              <a:rPr lang="en-US" dirty="0">
                <a:solidFill>
                  <a:srgbClr val="00B050"/>
                </a:solidFill>
              </a:rPr>
              <a:t>less than </a:t>
            </a:r>
            <a:r>
              <a:rPr lang="en-US" dirty="0">
                <a:solidFill>
                  <a:srgbClr val="FF0000"/>
                </a:solidFill>
              </a:rPr>
              <a:t>45-50 mg/</a:t>
            </a:r>
            <a:r>
              <a:rPr lang="en-US" dirty="0" err="1">
                <a:solidFill>
                  <a:srgbClr val="FF0000"/>
                </a:solidFill>
              </a:rPr>
              <a:t>dL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AND symptoms</a:t>
            </a:r>
            <a:r>
              <a:rPr lang="en-US" dirty="0">
                <a:solidFill>
                  <a:srgbClr val="FF0000"/>
                </a:solidFill>
              </a:rPr>
              <a:t> compatible with hypoglycemia are present </a:t>
            </a:r>
            <a:r>
              <a:rPr lang="en-US" dirty="0" smtClean="0">
                <a:solidFill>
                  <a:srgbClr val="FF0000"/>
                </a:solidFill>
              </a:rPr>
              <a:t>treatment </a:t>
            </a:r>
            <a:r>
              <a:rPr lang="en-US" dirty="0">
                <a:solidFill>
                  <a:srgbClr val="FF0000"/>
                </a:solidFill>
              </a:rPr>
              <a:t>must be initiated with an </a:t>
            </a:r>
            <a:r>
              <a:rPr lang="en-US" dirty="0">
                <a:solidFill>
                  <a:srgbClr val="00B050"/>
                </a:solidFill>
              </a:rPr>
              <a:t>IV </a:t>
            </a:r>
            <a:r>
              <a:rPr lang="en-US" dirty="0" err="1">
                <a:solidFill>
                  <a:srgbClr val="00B050"/>
                </a:solidFill>
              </a:rPr>
              <a:t>minibolus</a:t>
            </a:r>
            <a:r>
              <a:rPr lang="en-US" dirty="0">
                <a:solidFill>
                  <a:srgbClr val="00B050"/>
                </a:solidFill>
              </a:rPr>
              <a:t> of 10% glucose at 200 mg/kg </a:t>
            </a:r>
            <a:r>
              <a:rPr lang="en-US" dirty="0">
                <a:solidFill>
                  <a:srgbClr val="FF0000"/>
                </a:solidFill>
              </a:rPr>
              <a:t>followed by a continuous IV infusion of glucose at a starting rate of </a:t>
            </a:r>
            <a:r>
              <a:rPr lang="en-US" dirty="0">
                <a:solidFill>
                  <a:srgbClr val="00B050"/>
                </a:solidFill>
              </a:rPr>
              <a:t>5-8 mg/kg/min.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096" y="629077"/>
            <a:ext cx="6107777" cy="622892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9606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" b="51487"/>
          <a:stretch/>
        </p:blipFill>
        <p:spPr bwMode="auto">
          <a:xfrm>
            <a:off x="1559836" y="1327150"/>
            <a:ext cx="9438468" cy="43705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8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332" y="5680031"/>
            <a:ext cx="5159644" cy="51144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Express breast milk=EBM</a:t>
            </a:r>
            <a:endParaRPr lang="en-US" sz="1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70" r="-420"/>
          <a:stretch/>
        </p:blipFill>
        <p:spPr bwMode="auto">
          <a:xfrm>
            <a:off x="2686504" y="1307736"/>
            <a:ext cx="7113722" cy="41098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7301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Mothers with pregestational and gestational diabetes have a high incidence of complications during the pregnancy: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dirty="0" smtClean="0"/>
              <a:t> Polyhydramnios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dirty="0" smtClean="0"/>
              <a:t> preeclampsia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dirty="0" smtClean="0"/>
              <a:t> preterm labor (induced and spontaneous)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dirty="0" smtClean="0"/>
              <a:t>chronic hypertension 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dirty="0" smtClean="0"/>
              <a:t>Accelerated fetal growth is also common, and </a:t>
            </a:r>
            <a:r>
              <a:rPr lang="en-US" dirty="0" smtClean="0">
                <a:solidFill>
                  <a:srgbClr val="FF0000"/>
                </a:solidFill>
              </a:rPr>
              <a:t>36–45% of infants of diabetic mothers (IDMs) are born large for gestational age (LGA).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Restricted fetal growth is seen in mothers with </a:t>
            </a:r>
            <a:r>
              <a:rPr lang="en-US" b="1" dirty="0" smtClean="0">
                <a:solidFill>
                  <a:srgbClr val="FF0000"/>
                </a:solidFill>
              </a:rPr>
              <a:t>pregestational</a:t>
            </a:r>
            <a:r>
              <a:rPr lang="en-US" dirty="0" smtClean="0">
                <a:solidFill>
                  <a:srgbClr val="002060"/>
                </a:solidFill>
              </a:rPr>
              <a:t> diabetes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vascular disease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/>
              <a:t>but it is </a:t>
            </a:r>
            <a:r>
              <a:rPr lang="en-US" dirty="0" smtClean="0">
                <a:solidFill>
                  <a:srgbClr val="FF0000"/>
                </a:solidFill>
              </a:rPr>
              <a:t>less common. </a:t>
            </a:r>
          </a:p>
          <a:p>
            <a:pPr marL="914400" lvl="1" indent="-457200" algn="l" rtl="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895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28395"/>
            <a:ext cx="10515600" cy="324856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subsequent </a:t>
            </a:r>
            <a:r>
              <a:rPr lang="en-US" dirty="0" smtClean="0">
                <a:solidFill>
                  <a:srgbClr val="00B050"/>
                </a:solidFill>
              </a:rPr>
              <a:t>incidence of diabetes mellitus in IDMs </a:t>
            </a:r>
            <a:r>
              <a:rPr lang="en-US" dirty="0" smtClean="0"/>
              <a:t>is higher than that in the general population because of genetic susceptibility in all types of diabetes. </a:t>
            </a:r>
          </a:p>
          <a:p>
            <a:pPr algn="l" rtl="0"/>
            <a:r>
              <a:rPr lang="en-US" dirty="0" smtClean="0"/>
              <a:t>Infants of mothers with either </a:t>
            </a:r>
            <a:r>
              <a:rPr lang="en-US" dirty="0" smtClean="0">
                <a:solidFill>
                  <a:srgbClr val="FF0000"/>
                </a:solidFill>
              </a:rPr>
              <a:t>pregestational diabetes </a:t>
            </a:r>
            <a:r>
              <a:rPr lang="en-US" dirty="0" smtClean="0"/>
              <a:t>or</a:t>
            </a:r>
            <a:r>
              <a:rPr lang="en-US" dirty="0" smtClean="0">
                <a:solidFill>
                  <a:srgbClr val="FF0000"/>
                </a:solidFill>
              </a:rPr>
              <a:t> gestational </a:t>
            </a:r>
            <a:r>
              <a:rPr lang="en-US" dirty="0" smtClean="0"/>
              <a:t>diabetes are at risk for </a:t>
            </a:r>
            <a:r>
              <a:rPr lang="en-US" dirty="0" smtClean="0">
                <a:solidFill>
                  <a:srgbClr val="00B050"/>
                </a:solidFill>
              </a:rPr>
              <a:t>obesity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impaired glucose </a:t>
            </a:r>
            <a:r>
              <a:rPr lang="en-US" dirty="0" smtClean="0"/>
              <a:t>metabolism in later life as a result of intrauterine exposure to hyperglycemia. </a:t>
            </a:r>
          </a:p>
          <a:p>
            <a:pPr algn="l" rtl="0"/>
            <a:endParaRPr lang="en-US" dirty="0"/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Disagreement persists about whether IDMs have a slightly increased risk of impaired intellectual development because of the many confounding factors (e.g., parental education, maternal age, neonatal complications</a:t>
            </a:r>
            <a:r>
              <a:rPr lang="en-US" dirty="0" smtClean="0"/>
              <a:t>).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In general, the outcomes have improved over the last several decades due to increased awareness, screening, and improved prenatal care for pregnant women with diabetes</a:t>
            </a:r>
          </a:p>
        </p:txBody>
      </p:sp>
    </p:spTree>
    <p:extLst>
      <p:ext uri="{BB962C8B-B14F-4D97-AF65-F5344CB8AC3E}">
        <p14:creationId xmlns:p14="http://schemas.microsoft.com/office/powerpoint/2010/main" val="38155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4340506"/>
            <a:ext cx="4319870" cy="167929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/>
              <a:t>Dr </a:t>
            </a:r>
            <a:r>
              <a:rPr lang="en-US" dirty="0" err="1"/>
              <a:t>Naeeme</a:t>
            </a:r>
            <a:r>
              <a:rPr lang="en-US" dirty="0"/>
              <a:t> </a:t>
            </a:r>
            <a:r>
              <a:rPr lang="en-US" dirty="0" err="1"/>
              <a:t>Taslimi</a:t>
            </a:r>
            <a:r>
              <a:rPr lang="en-US" dirty="0"/>
              <a:t> </a:t>
            </a:r>
            <a:r>
              <a:rPr lang="en-US" dirty="0" err="1"/>
              <a:t>Taleghani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Assistant Professor of Pediatrics </a:t>
            </a:r>
          </a:p>
          <a:p>
            <a:pPr marL="0" indent="0" algn="ctr">
              <a:buNone/>
            </a:pPr>
            <a:r>
              <a:rPr lang="en-US" dirty="0"/>
              <a:t>(</a:t>
            </a:r>
            <a:r>
              <a:rPr lang="en-US" dirty="0" smtClean="0"/>
              <a:t>Neonatologist)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Shahid</a:t>
            </a:r>
            <a:r>
              <a:rPr lang="en-US" dirty="0"/>
              <a:t> </a:t>
            </a:r>
            <a:r>
              <a:rPr lang="en-US" dirty="0" err="1"/>
              <a:t>Beheshti</a:t>
            </a:r>
            <a:r>
              <a:rPr lang="en-US" dirty="0"/>
              <a:t> University of Medical Sciences</a:t>
            </a:r>
          </a:p>
          <a:p>
            <a:pPr marL="0" indent="0" algn="ctr">
              <a:buNone/>
            </a:pPr>
            <a:r>
              <a:rPr lang="en-US" dirty="0" err="1"/>
              <a:t>Mahdie</a:t>
            </a:r>
            <a:r>
              <a:rPr lang="en-US" dirty="0"/>
              <a:t> Hospital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544" y="2455573"/>
            <a:ext cx="3960823" cy="356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6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Fetal mortality rate is greater in both pregestational and gestational diabetic mothers than in nondiabetic mothers, but the rates have dropped precipitously over the years.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Fetal loss throughout pregnancy is associated with poorly controlled maternal diabetes, especially diabetic ketoacidosis.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5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neonatal mortality rate of IDMs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&gt;5 times </a:t>
            </a:r>
            <a:r>
              <a:rPr lang="en-US" dirty="0" smtClean="0"/>
              <a:t>that of infants of nondiabetic mothers and is higher at all gestational ages and in every birthweight for gestational age category.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rate is higher in women with pregestational diabetes:</a:t>
            </a:r>
          </a:p>
          <a:p>
            <a:pPr marL="800100" lvl="1" indent="-342900" algn="l" rtl="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smoking</a:t>
            </a:r>
          </a:p>
          <a:p>
            <a:pPr marL="800100" lvl="1" indent="-342900" algn="l" rtl="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 obesity</a:t>
            </a:r>
          </a:p>
          <a:p>
            <a:pPr marL="800100" lvl="1" indent="-342900" algn="l" rtl="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Hypertension</a:t>
            </a:r>
          </a:p>
          <a:p>
            <a:pPr marL="800100" lvl="1" indent="-342900" algn="l" rtl="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poor prenatal care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7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maternal hyperglycemia causes fetal hyperglycemia</a:t>
            </a:r>
          </a:p>
          <a:p>
            <a:pPr algn="l" rtl="0"/>
            <a:r>
              <a:rPr lang="en-US" dirty="0" smtClean="0"/>
              <a:t>fetal pancreatic response leads to fetal hyperinsulinemia, or </a:t>
            </a:r>
            <a:r>
              <a:rPr lang="en-US" dirty="0" err="1" smtClean="0"/>
              <a:t>hyperinsulinism</a:t>
            </a:r>
            <a:r>
              <a:rPr lang="en-US" dirty="0" smtClean="0"/>
              <a:t>. 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 smtClean="0">
                <a:solidFill>
                  <a:srgbClr val="00B0F0"/>
                </a:solidFill>
              </a:rPr>
              <a:t>It is important to recognize that while </a:t>
            </a:r>
            <a:r>
              <a:rPr lang="en-US" b="1" i="1" dirty="0" smtClean="0">
                <a:solidFill>
                  <a:srgbClr val="00B0F0"/>
                </a:solidFill>
              </a:rPr>
              <a:t>maternal glucose </a:t>
            </a:r>
            <a:r>
              <a:rPr lang="en-US" b="1" dirty="0" smtClean="0"/>
              <a:t>crosses</a:t>
            </a:r>
            <a:r>
              <a:rPr lang="en-US" b="1" dirty="0" smtClean="0">
                <a:solidFill>
                  <a:srgbClr val="00B0F0"/>
                </a:solidFill>
              </a:rPr>
              <a:t> the </a:t>
            </a:r>
            <a:r>
              <a:rPr lang="en-US" b="1" i="1" dirty="0" smtClean="0">
                <a:solidFill>
                  <a:srgbClr val="00B0F0"/>
                </a:solidFill>
              </a:rPr>
              <a:t>placenta</a:t>
            </a:r>
            <a:r>
              <a:rPr lang="en-US" b="1" dirty="0" smtClean="0">
                <a:solidFill>
                  <a:srgbClr val="00B0F0"/>
                </a:solidFill>
              </a:rPr>
              <a:t>, maternal and exogenous </a:t>
            </a:r>
            <a:r>
              <a:rPr lang="en-US" b="1" i="1" dirty="0" smtClean="0">
                <a:solidFill>
                  <a:srgbClr val="00B0F0"/>
                </a:solidFill>
              </a:rPr>
              <a:t>insulin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/>
              <a:t>dose not</a:t>
            </a:r>
            <a:r>
              <a:rPr lang="en-US" b="1" dirty="0" smtClean="0">
                <a:solidFill>
                  <a:srgbClr val="00B0F0"/>
                </a:solidFill>
              </a:rPr>
              <a:t>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22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033" y="2827283"/>
            <a:ext cx="4175236" cy="3496826"/>
          </a:xfrm>
        </p:spPr>
        <p:txBody>
          <a:bodyPr/>
          <a:lstStyle/>
          <a:p>
            <a:pPr algn="l" rtl="0"/>
            <a:r>
              <a:rPr lang="en-US" sz="2000" dirty="0" smtClean="0"/>
              <a:t> Fetal hyperinsulinemia and hyperglycemia :</a:t>
            </a:r>
          </a:p>
          <a:p>
            <a:pPr marL="914400" lvl="1" indent="-457200" algn="l" rtl="0">
              <a:buFont typeface="+mj-lt"/>
              <a:buAutoNum type="alphaUcPeriod"/>
            </a:pPr>
            <a:r>
              <a:rPr lang="en-US" sz="2000" dirty="0" smtClean="0">
                <a:solidFill>
                  <a:srgbClr val="FF0000"/>
                </a:solidFill>
              </a:rPr>
              <a:t>increased hepatic glucose uptake </a:t>
            </a:r>
          </a:p>
          <a:p>
            <a:pPr marL="914400" lvl="1" indent="-457200" algn="l" rtl="0">
              <a:buFont typeface="+mj-lt"/>
              <a:buAutoNum type="alphaUcPeriod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glycogen synthesis</a:t>
            </a:r>
          </a:p>
          <a:p>
            <a:pPr marL="914400" lvl="1" indent="-457200" algn="l" rtl="0">
              <a:buFont typeface="+mj-lt"/>
              <a:buAutoNum type="alphaUcPeriod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accelerated lipogenesis</a:t>
            </a:r>
          </a:p>
          <a:p>
            <a:pPr marL="914400" lvl="1" indent="-457200" algn="l" rtl="0">
              <a:buFont typeface="+mj-lt"/>
              <a:buAutoNum type="alphaUcPeriod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augmented protein synthesis</a:t>
            </a:r>
          </a:p>
          <a:p>
            <a:pPr algn="l" rtl="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940" y="2619740"/>
            <a:ext cx="6173948" cy="370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07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209</TotalTime>
  <Words>2114</Words>
  <Application>Microsoft Office PowerPoint</Application>
  <PresentationFormat>Widescreen</PresentationFormat>
  <Paragraphs>327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Century Gothic</vt:lpstr>
      <vt:lpstr>Times New Roman</vt:lpstr>
      <vt:lpstr>Wingdings</vt:lpstr>
      <vt:lpstr>Wingdings 3</vt:lpstr>
      <vt:lpstr>Ion Boardroom</vt:lpstr>
      <vt:lpstr>Infants of Diabetic Mothers (IDM)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PATHOPHYSIOLOGY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gestational diabetes</vt:lpstr>
      <vt:lpstr>PowerPoint Presentation</vt:lpstr>
      <vt:lpstr>PowerPoint Presentation</vt:lpstr>
      <vt:lpstr>CLINICAL MANIFESTATIONS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Screening</vt:lpstr>
      <vt:lpstr>PowerPoint Presentation</vt:lpstr>
      <vt:lpstr>PowerPoint Presentation</vt:lpstr>
      <vt:lpstr>PowerPoint Presentation</vt:lpstr>
      <vt:lpstr>Express breast milk=EBM</vt:lpstr>
      <vt:lpstr>PROGNOSIS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Infants of Diabetic Mothers</dc:title>
  <dc:creator>NICU 2 پزشک بخش</dc:creator>
  <cp:lastModifiedBy>LEYLA AZAD</cp:lastModifiedBy>
  <cp:revision>44</cp:revision>
  <dcterms:created xsi:type="dcterms:W3CDTF">2019-05-08T10:58:23Z</dcterms:created>
  <dcterms:modified xsi:type="dcterms:W3CDTF">2020-04-28T02:21:22Z</dcterms:modified>
</cp:coreProperties>
</file>