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sldIdLst>
    <p:sldId id="436" r:id="rId2"/>
    <p:sldId id="258" r:id="rId3"/>
    <p:sldId id="432" r:id="rId4"/>
    <p:sldId id="260" r:id="rId5"/>
    <p:sldId id="433" r:id="rId6"/>
    <p:sldId id="431" r:id="rId7"/>
    <p:sldId id="434" r:id="rId8"/>
    <p:sldId id="439" r:id="rId9"/>
    <p:sldId id="444" r:id="rId10"/>
    <p:sldId id="435" r:id="rId11"/>
    <p:sldId id="437" r:id="rId12"/>
    <p:sldId id="446" r:id="rId13"/>
    <p:sldId id="438" r:id="rId14"/>
    <p:sldId id="263" r:id="rId15"/>
    <p:sldId id="264" r:id="rId16"/>
    <p:sldId id="265" r:id="rId17"/>
    <p:sldId id="268" r:id="rId18"/>
    <p:sldId id="269" r:id="rId19"/>
    <p:sldId id="273" r:id="rId20"/>
    <p:sldId id="275" r:id="rId21"/>
    <p:sldId id="276" r:id="rId22"/>
    <p:sldId id="277" r:id="rId23"/>
    <p:sldId id="448" r:id="rId24"/>
    <p:sldId id="440" r:id="rId25"/>
    <p:sldId id="442" r:id="rId26"/>
    <p:sldId id="441" r:id="rId27"/>
    <p:sldId id="449" r:id="rId28"/>
    <p:sldId id="279" r:id="rId29"/>
    <p:sldId id="281" r:id="rId30"/>
    <p:sldId id="284" r:id="rId31"/>
    <p:sldId id="285" r:id="rId32"/>
    <p:sldId id="443" r:id="rId33"/>
    <p:sldId id="282" r:id="rId34"/>
    <p:sldId id="286" r:id="rId35"/>
    <p:sldId id="288" r:id="rId36"/>
    <p:sldId id="289" r:id="rId37"/>
    <p:sldId id="291" r:id="rId38"/>
    <p:sldId id="44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8067A0C-1117-4EF3-96B0-DAAFFF5A7000}" type="datetimeFigureOut">
              <a:rPr lang="fa-IR" smtClean="0"/>
              <a:pPr/>
              <a:t>06/26/1436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5E8AB7D-C271-49D5-9741-061114140389}" type="slidenum">
              <a:rPr lang="fa-IR" smtClean="0"/>
              <a:pPr/>
              <a:t>‹#›</a:t>
            </a:fld>
            <a:endParaRPr lang="fa-IR"/>
          </a:p>
        </p:txBody>
      </p:sp>
    </p:spTree>
    <p:extLst>
      <p:ext uri="{BB962C8B-B14F-4D97-AF65-F5344CB8AC3E}">
        <p14:creationId xmlns:p14="http://schemas.microsoft.com/office/powerpoint/2010/main" val="10443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2E35E-52FC-478E-9BA6-ED261FF42A82}" type="slidenum">
              <a:rPr lang="en-US" altLang="zh-TW"/>
              <a:pPr/>
              <a:t>5</a:t>
            </a:fld>
            <a:endParaRPr lang="en-US" altLang="zh-TW"/>
          </a:p>
        </p:txBody>
      </p:sp>
      <p:sp>
        <p:nvSpPr>
          <p:cNvPr id="438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8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altLang="zh-TW" b="1"/>
              <a:t>1. Patient's name.</a:t>
            </a:r>
            <a:r>
              <a:rPr lang="en-US" altLang="zh-TW"/>
              <a:t> </a:t>
            </a:r>
          </a:p>
          <a:p>
            <a:pPr marL="228600" indent="-228600"/>
            <a:r>
              <a:rPr lang="en-US" altLang="zh-TW" b="1"/>
              <a:t>2. Date exam done (very important if comparing prior exams).</a:t>
            </a:r>
            <a:r>
              <a:rPr lang="en-US" altLang="zh-TW"/>
              <a:t> </a:t>
            </a:r>
          </a:p>
          <a:p>
            <a:pPr marL="228600" indent="-228600"/>
            <a:r>
              <a:rPr lang="en-US" altLang="zh-TW" b="1"/>
              <a:t>3. Check for position markers - right vs. left, upright</a:t>
            </a:r>
            <a:r>
              <a:rPr lang="en-US" altLang="zh-TW"/>
              <a:t> </a:t>
            </a:r>
          </a:p>
          <a:p>
            <a:pPr marL="228600" indent="-228600"/>
            <a:r>
              <a:rPr lang="en-US" altLang="zh-TW" b="1"/>
              <a:t>4. Type of film (although this is a chest program, practice noticing if it is a plain film, CT, angio, MRI, etc.)</a:t>
            </a:r>
            <a:r>
              <a:rPr lang="en-US" altLang="zh-TW"/>
              <a:t> </a:t>
            </a:r>
          </a:p>
          <a:p>
            <a:pPr marL="228600" indent="-228600"/>
            <a:r>
              <a:rPr lang="en-US" altLang="zh-TW" b="1"/>
              <a:t>5. Patients position </a:t>
            </a:r>
          </a:p>
          <a:p>
            <a:pPr marL="685800" lvl="1" indent="-228600"/>
            <a:r>
              <a:rPr lang="en-US" altLang="zh-TW" b="1"/>
              <a:t>supine, upright, lateral, decubitus.</a:t>
            </a:r>
            <a:r>
              <a:rPr lang="en-US" altLang="zh-TW"/>
              <a:t> </a:t>
            </a:r>
          </a:p>
          <a:p>
            <a:pPr marL="228600" indent="-228600"/>
            <a:r>
              <a:rPr lang="en-US" altLang="zh-TW" b="1"/>
              <a:t>6. Technical quality of exam</a:t>
            </a:r>
          </a:p>
          <a:p>
            <a:pPr marL="685800" lvl="1" indent="-228600"/>
            <a:r>
              <a:rPr lang="en-US" altLang="zh-TW" b="1"/>
              <a:t>learn what are the acceptable limits for the exam. You can't find a subtle pneumothorax if there is patient motion(</a:t>
            </a:r>
            <a:r>
              <a:rPr lang="zh-TW" altLang="en-US" b="1"/>
              <a:t>動作</a:t>
            </a:r>
            <a:r>
              <a:rPr lang="en-US" altLang="zh-TW" b="1"/>
              <a:t>,</a:t>
            </a:r>
            <a:r>
              <a:rPr lang="zh-TW" altLang="en-US" b="1"/>
              <a:t>姿態</a:t>
            </a:r>
            <a:r>
              <a:rPr lang="en-US" altLang="zh-TW" b="1"/>
              <a:t>;</a:t>
            </a:r>
            <a:r>
              <a:rPr lang="zh-TW" altLang="en-US" b="1"/>
              <a:t>手勢</a:t>
            </a:r>
            <a:r>
              <a:rPr lang="en-US" altLang="zh-TW" b="1"/>
              <a:t>,</a:t>
            </a:r>
            <a:r>
              <a:rPr lang="zh-TW" altLang="en-US" b="1"/>
              <a:t>眼色</a:t>
            </a:r>
            <a:r>
              <a:rPr lang="en-US" altLang="zh-TW" b="1"/>
              <a:t>) or the film is overexposed.</a:t>
            </a:r>
            <a:r>
              <a:rPr lang="en-US" altLang="zh-TW"/>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45B7B-3F7C-4CD0-82AB-CCC8B753E6F1}" type="slidenum">
              <a:rPr lang="en-US" altLang="zh-TW"/>
              <a:pPr/>
              <a:t>7</a:t>
            </a:fld>
            <a:endParaRPr lang="en-US" altLang="zh-TW"/>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r>
              <a:rPr lang="en-US" altLang="zh-TW"/>
              <a:t>Diaphragm: </a:t>
            </a:r>
            <a:r>
              <a:rPr lang="en-US" altLang="zh-TW" b="1"/>
              <a:t>1.5-2 </a:t>
            </a:r>
            <a:r>
              <a:rPr lang="en-US" altLang="zh-TW"/>
              <a:t>rib beadth(4 cm)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2A0A0-06F0-4488-A51C-EECBA663069E}" type="slidenum">
              <a:rPr lang="en-US" altLang="zh-TW"/>
              <a:pPr/>
              <a:t>9</a:t>
            </a:fld>
            <a:endParaRPr lang="en-US" altLang="zh-TW"/>
          </a:p>
        </p:txBody>
      </p:sp>
      <p:sp>
        <p:nvSpPr>
          <p:cNvPr id="5130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30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zh-TW"/>
              <a:t>Type of film (although this is a chest program, practice noticing if it is a </a:t>
            </a:r>
            <a:r>
              <a:rPr lang="en-US" altLang="zh-TW" b="1"/>
              <a:t>plain film</a:t>
            </a:r>
            <a:r>
              <a:rPr lang="en-US" altLang="zh-TW"/>
              <a:t>, </a:t>
            </a:r>
            <a:r>
              <a:rPr lang="en-US" altLang="zh-TW" b="1"/>
              <a:t>CT</a:t>
            </a:r>
            <a:r>
              <a:rPr lang="en-US" altLang="zh-TW"/>
              <a:t>, </a:t>
            </a:r>
            <a:r>
              <a:rPr lang="en-US" altLang="zh-TW" b="1"/>
              <a:t>angio</a:t>
            </a:r>
            <a:r>
              <a:rPr lang="en-US" altLang="zh-TW"/>
              <a:t>, </a:t>
            </a:r>
            <a:r>
              <a:rPr lang="en-US" altLang="zh-TW" b="1"/>
              <a:t>MRI</a:t>
            </a:r>
            <a:r>
              <a:rPr lang="en-US" altLang="zh-TW"/>
              <a:t>, etc.) </a:t>
            </a:r>
          </a:p>
          <a:p>
            <a:pPr marL="228600" indent="-228600"/>
            <a:r>
              <a:rPr lang="en-US" altLang="zh-TW"/>
              <a:t>Patients position - supine, upright, lateral, decubitus. </a:t>
            </a:r>
          </a:p>
          <a:p>
            <a:pPr marL="228600" indent="-228600"/>
            <a:r>
              <a:rPr lang="en-US" altLang="zh-TW"/>
              <a:t>Technical quality of exam - learn what are the acceptable limits for the exam. You can't find a subtle pneumothorax if there is patient motion or the film is overexposed.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0D268-E2D7-4FC4-9BD9-AEC20DA8AB89}" type="slidenum">
              <a:rPr lang="en-US" altLang="zh-TW"/>
              <a:pPr/>
              <a:t>32</a:t>
            </a:fld>
            <a:endParaRPr lang="en-US" altLang="zh-TW"/>
          </a:p>
        </p:txBody>
      </p:sp>
      <p:sp>
        <p:nvSpPr>
          <p:cNvPr id="4608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0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0" hangingPunct="0">
              <a:spcBef>
                <a:spcPct val="0"/>
              </a:spcBef>
            </a:pPr>
            <a:r>
              <a:rPr kumimoji="0" lang="en-US" altLang="zh-TW"/>
              <a:t>There is a </a:t>
            </a:r>
            <a:r>
              <a:rPr kumimoji="0" lang="en-US" altLang="zh-TW" b="1"/>
              <a:t>small pneumothorax </a:t>
            </a:r>
            <a:r>
              <a:rPr kumimoji="0" lang="en-US" altLang="zh-TW"/>
              <a:t>present on the radiograph to the left. It is located in the left pulmonary apex. If you compare the lucency of the lung fields in the first few intercostal spaces, you will notice that the left apex is slightly more lucent than the right. In the left third intercostal space, there is a thin white line (see magnified picture below) that represents the pleural surface of the lung. Increased lucency more peripheral to this line is the air trapped in the pleural</a:t>
            </a:r>
            <a:endParaRPr lang="en-US" altLang="zh-TW"/>
          </a:p>
          <a:p>
            <a:endParaRPr lang="en-US" altLang="zh-TW"/>
          </a:p>
          <a:p>
            <a:r>
              <a:rPr lang="en-US" altLang="zh-TW"/>
              <a:t>Def</a:t>
            </a:r>
          </a:p>
          <a:p>
            <a:r>
              <a:rPr lang="en-US" altLang="zh-TW"/>
              <a:t>A state characterized by the </a:t>
            </a:r>
            <a:r>
              <a:rPr lang="en-US" altLang="zh-TW" b="1" u="sng"/>
              <a:t>presence of gas </a:t>
            </a:r>
            <a:r>
              <a:rPr lang="en-US" altLang="zh-TW" u="sng"/>
              <a:t>within the pleural space</a:t>
            </a:r>
            <a:r>
              <a:rPr lang="en-US" altLang="zh-TW"/>
              <a:t>.</a:t>
            </a:r>
          </a:p>
          <a:p>
            <a:endParaRPr lang="en-US" altLang="zh-TW"/>
          </a:p>
          <a:p>
            <a:r>
              <a:rPr lang="en-US" altLang="zh-TW"/>
              <a:t>CxR</a:t>
            </a:r>
          </a:p>
          <a:p>
            <a:r>
              <a:rPr lang="en-US" altLang="zh-TW"/>
              <a:t>The </a:t>
            </a:r>
            <a:r>
              <a:rPr lang="en-US" altLang="zh-TW" b="1"/>
              <a:t>only direct sign </a:t>
            </a:r>
            <a:r>
              <a:rPr lang="en-US" altLang="zh-TW"/>
              <a:t>is identification of a </a:t>
            </a:r>
            <a:r>
              <a:rPr lang="en-US" altLang="zh-TW" u="sng"/>
              <a:t>visceral pleural line</a:t>
            </a:r>
            <a:r>
              <a:rPr lang="en-US" altLang="zh-TW"/>
              <a:t>. An </a:t>
            </a:r>
            <a:r>
              <a:rPr lang="en-US" altLang="zh-TW" b="1"/>
              <a:t>air-fluid level </a:t>
            </a:r>
            <a:r>
              <a:rPr lang="en-US" altLang="zh-TW"/>
              <a:t>in the hemithorax provides indirect evidence of a hydropneumothorax</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405578-670C-4C31-A4ED-A5AE681A3CDC}" type="slidenum">
              <a:rPr lang="en-US"/>
              <a:pPr/>
              <a:t>‹#›</a:t>
            </a:fld>
            <a:endParaRPr lang="en-US"/>
          </a:p>
        </p:txBody>
      </p:sp>
    </p:spTree>
    <p:extLst>
      <p:ext uri="{BB962C8B-B14F-4D97-AF65-F5344CB8AC3E}">
        <p14:creationId xmlns:p14="http://schemas.microsoft.com/office/powerpoint/2010/main" val="294925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4/15/2015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4/15/2015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4/15/2015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CHXR</a:t>
            </a:r>
            <a:endParaRPr lang="en-US" dirty="0"/>
          </a:p>
        </p:txBody>
      </p:sp>
      <p:sp>
        <p:nvSpPr>
          <p:cNvPr id="3" name="Subtitle 2"/>
          <p:cNvSpPr>
            <a:spLocks noGrp="1"/>
          </p:cNvSpPr>
          <p:nvPr>
            <p:ph type="subTitle" idx="1"/>
          </p:nvPr>
        </p:nvSpPr>
        <p:spPr/>
        <p:txBody>
          <a:bodyPr>
            <a:normAutofit fontScale="92500" lnSpcReduction="20000"/>
          </a:bodyPr>
          <a:lstStyle/>
          <a:p>
            <a:pPr algn="l"/>
            <a:endParaRPr lang="en-US" dirty="0" smtClean="0"/>
          </a:p>
          <a:p>
            <a:pPr algn="l"/>
            <a:endParaRPr lang="en-US" dirty="0" smtClean="0"/>
          </a:p>
          <a:p>
            <a:pPr algn="l"/>
            <a:r>
              <a:rPr lang="en-US" dirty="0" err="1" smtClean="0"/>
              <a:t>E.Keshavarz</a:t>
            </a:r>
            <a:r>
              <a:rPr lang="en-US" dirty="0" smtClean="0"/>
              <a:t> MD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838200"/>
            <a:ext cx="4267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16099" name="Text Box 3"/>
          <p:cNvSpPr txBox="1">
            <a:spLocks noChangeArrowheads="1"/>
          </p:cNvSpPr>
          <p:nvPr/>
        </p:nvSpPr>
        <p:spPr bwMode="auto">
          <a:xfrm>
            <a:off x="4114800" y="1447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8</a:t>
            </a:r>
          </a:p>
        </p:txBody>
      </p:sp>
      <p:sp>
        <p:nvSpPr>
          <p:cNvPr id="516100" name="Text Box 4"/>
          <p:cNvSpPr txBox="1">
            <a:spLocks noChangeArrowheads="1"/>
          </p:cNvSpPr>
          <p:nvPr/>
        </p:nvSpPr>
        <p:spPr bwMode="auto">
          <a:xfrm>
            <a:off x="3886200" y="51816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a:t>
            </a:r>
          </a:p>
        </p:txBody>
      </p:sp>
      <p:sp>
        <p:nvSpPr>
          <p:cNvPr id="516104" name="Text Box 8"/>
          <p:cNvSpPr txBox="1">
            <a:spLocks noChangeArrowheads="1"/>
          </p:cNvSpPr>
          <p:nvPr/>
        </p:nvSpPr>
        <p:spPr bwMode="auto">
          <a:xfrm>
            <a:off x="3810000" y="11430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5</a:t>
            </a:r>
          </a:p>
        </p:txBody>
      </p:sp>
      <p:sp>
        <p:nvSpPr>
          <p:cNvPr id="516105" name="Text Box 9"/>
          <p:cNvSpPr txBox="1">
            <a:spLocks noChangeArrowheads="1"/>
          </p:cNvSpPr>
          <p:nvPr/>
        </p:nvSpPr>
        <p:spPr bwMode="auto">
          <a:xfrm>
            <a:off x="2590800" y="2438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6</a:t>
            </a:r>
          </a:p>
        </p:txBody>
      </p:sp>
      <p:sp>
        <p:nvSpPr>
          <p:cNvPr id="516106" name="Text Box 10"/>
          <p:cNvSpPr txBox="1">
            <a:spLocks noChangeArrowheads="1"/>
          </p:cNvSpPr>
          <p:nvPr/>
        </p:nvSpPr>
        <p:spPr bwMode="auto">
          <a:xfrm>
            <a:off x="1905000" y="4114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7</a:t>
            </a:r>
          </a:p>
        </p:txBody>
      </p:sp>
      <p:sp>
        <p:nvSpPr>
          <p:cNvPr id="516107" name="Text Box 11"/>
          <p:cNvSpPr txBox="1">
            <a:spLocks noChangeArrowheads="1"/>
          </p:cNvSpPr>
          <p:nvPr/>
        </p:nvSpPr>
        <p:spPr bwMode="auto">
          <a:xfrm>
            <a:off x="4343400" y="2209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9</a:t>
            </a:r>
          </a:p>
        </p:txBody>
      </p:sp>
      <p:sp>
        <p:nvSpPr>
          <p:cNvPr id="516108" name="Text Box 12"/>
          <p:cNvSpPr txBox="1">
            <a:spLocks noChangeArrowheads="1"/>
          </p:cNvSpPr>
          <p:nvPr/>
        </p:nvSpPr>
        <p:spPr bwMode="auto">
          <a:xfrm>
            <a:off x="3810000" y="28956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11</a:t>
            </a:r>
          </a:p>
        </p:txBody>
      </p:sp>
      <p:sp>
        <p:nvSpPr>
          <p:cNvPr id="516110" name="Text Box 14"/>
          <p:cNvSpPr txBox="1">
            <a:spLocks noChangeArrowheads="1"/>
          </p:cNvSpPr>
          <p:nvPr/>
        </p:nvSpPr>
        <p:spPr bwMode="auto">
          <a:xfrm>
            <a:off x="3276600" y="20574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13</a:t>
            </a:r>
          </a:p>
        </p:txBody>
      </p:sp>
      <p:sp>
        <p:nvSpPr>
          <p:cNvPr id="516111" name="Text Box 15"/>
          <p:cNvSpPr txBox="1">
            <a:spLocks noChangeArrowheads="1"/>
          </p:cNvSpPr>
          <p:nvPr/>
        </p:nvSpPr>
        <p:spPr bwMode="auto">
          <a:xfrm>
            <a:off x="3124200" y="37338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12</a:t>
            </a:r>
          </a:p>
        </p:txBody>
      </p:sp>
      <p:sp>
        <p:nvSpPr>
          <p:cNvPr id="516112" name="Text Box 16"/>
          <p:cNvSpPr txBox="1">
            <a:spLocks noChangeArrowheads="1"/>
          </p:cNvSpPr>
          <p:nvPr/>
        </p:nvSpPr>
        <p:spPr bwMode="auto">
          <a:xfrm>
            <a:off x="4343400" y="47244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14</a:t>
            </a:r>
          </a:p>
        </p:txBody>
      </p:sp>
      <p:sp>
        <p:nvSpPr>
          <p:cNvPr id="516114" name="Text Box 18"/>
          <p:cNvSpPr txBox="1">
            <a:spLocks noChangeArrowheads="1"/>
          </p:cNvSpPr>
          <p:nvPr/>
        </p:nvSpPr>
        <p:spPr bwMode="auto">
          <a:xfrm>
            <a:off x="4800600" y="59436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16</a:t>
            </a:r>
          </a:p>
        </p:txBody>
      </p:sp>
      <p:graphicFrame>
        <p:nvGraphicFramePr>
          <p:cNvPr id="516115" name="Object 19"/>
          <p:cNvGraphicFramePr>
            <a:graphicFrameLocks noChangeAspect="1"/>
          </p:cNvGraphicFramePr>
          <p:nvPr/>
        </p:nvGraphicFramePr>
        <p:xfrm>
          <a:off x="0" y="762000"/>
          <a:ext cx="4419600" cy="4876800"/>
        </p:xfrm>
        <a:graphic>
          <a:graphicData uri="http://schemas.openxmlformats.org/presentationml/2006/ole">
            <mc:AlternateContent xmlns:mc="http://schemas.openxmlformats.org/markup-compatibility/2006">
              <mc:Choice xmlns:v="urn:schemas-microsoft-com:vml" Requires="v">
                <p:oleObj spid="_x0000_s6167" name="點陣圖影像" r:id="rId4" imgW="6354062" imgH="5649114" progId="PBrush">
                  <p:embed/>
                </p:oleObj>
              </mc:Choice>
              <mc:Fallback>
                <p:oleObj name="點陣圖影像" r:id="rId4" imgW="6354062" imgH="5649114"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441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6116" name="Line 20"/>
          <p:cNvSpPr>
            <a:spLocks noChangeShapeType="1"/>
          </p:cNvSpPr>
          <p:nvPr/>
        </p:nvSpPr>
        <p:spPr bwMode="auto">
          <a:xfrm>
            <a:off x="4572000" y="2438400"/>
            <a:ext cx="1524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6117" name="Text Box 21"/>
          <p:cNvSpPr txBox="1">
            <a:spLocks noChangeArrowheads="1"/>
          </p:cNvSpPr>
          <p:nvPr/>
        </p:nvSpPr>
        <p:spPr bwMode="auto">
          <a:xfrm>
            <a:off x="3962400" y="48006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0">
                <a:solidFill>
                  <a:schemeClr val="bg1"/>
                </a:solidFill>
              </a:rPr>
              <a:t>16</a:t>
            </a:r>
          </a:p>
        </p:txBody>
      </p:sp>
    </p:spTree>
    <p:extLst>
      <p:ext uri="{BB962C8B-B14F-4D97-AF65-F5344CB8AC3E}">
        <p14:creationId xmlns:p14="http://schemas.microsoft.com/office/powerpoint/2010/main" val="2074545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idx="1"/>
          </p:nvPr>
        </p:nvSpPr>
        <p:spPr/>
        <p:txBody>
          <a:bodyPr/>
          <a:lstStyle/>
          <a:p>
            <a:pPr algn="l" rtl="0"/>
            <a:r>
              <a:rPr lang="en-US" dirty="0"/>
              <a:t>Was film taken under full inspiration?</a:t>
            </a:r>
          </a:p>
          <a:p>
            <a:pPr algn="l" rtl="0">
              <a:buFontTx/>
              <a:buNone/>
            </a:pPr>
            <a:r>
              <a:rPr lang="en-US" dirty="0"/>
              <a:t>	</a:t>
            </a:r>
            <a:r>
              <a:rPr lang="en-US" dirty="0" smtClean="0"/>
              <a:t>-</a:t>
            </a:r>
            <a:r>
              <a:rPr lang="en-US" b="1" u="sng" dirty="0"/>
              <a:t>10 posterior ribs </a:t>
            </a:r>
            <a:r>
              <a:rPr lang="en-US" dirty="0"/>
              <a:t>should be visible.</a:t>
            </a:r>
          </a:p>
          <a:p>
            <a:pPr>
              <a:buFontTx/>
              <a:buNone/>
            </a:pPr>
            <a:endParaRPr lang="en-US" dirty="0"/>
          </a:p>
          <a:p>
            <a:pPr>
              <a:buFontTx/>
              <a:buNone/>
            </a:pPr>
            <a:endParaRPr lang="en-US" dirty="0"/>
          </a:p>
          <a:p>
            <a:pPr algn="l" rtl="0"/>
            <a:r>
              <a:rPr lang="en-US" dirty="0" smtClean="0"/>
              <a:t>A really good film will show anterior ribs too, there should be </a:t>
            </a:r>
            <a:r>
              <a:rPr lang="en-US" b="1" u="sng" dirty="0" smtClean="0"/>
              <a:t>6 </a:t>
            </a:r>
            <a:r>
              <a:rPr lang="en-US" dirty="0" smtClean="0"/>
              <a:t>to qualify as a good </a:t>
            </a:r>
            <a:r>
              <a:rPr lang="en-US" dirty="0" err="1" smtClean="0"/>
              <a:t>inspiratory</a:t>
            </a:r>
            <a:r>
              <a:rPr lang="en-US" dirty="0" smtClean="0"/>
              <a:t> film.</a:t>
            </a:r>
          </a:p>
          <a:p>
            <a:pPr>
              <a:buFontTx/>
              <a:buNone/>
            </a:pPr>
            <a:endParaRPr lang="en-US" dirty="0"/>
          </a:p>
        </p:txBody>
      </p:sp>
      <p:sp>
        <p:nvSpPr>
          <p:cNvPr id="31748" name="Rectangle 4"/>
          <p:cNvSpPr>
            <a:spLocks noGrp="1" noChangeArrowheads="1"/>
          </p:cNvSpPr>
          <p:nvPr>
            <p:ph type="title"/>
          </p:nvPr>
        </p:nvSpPr>
        <p:spPr/>
        <p:txBody>
          <a:bodyPr/>
          <a:lstStyle/>
          <a:p>
            <a:pPr algn="ctr"/>
            <a:r>
              <a:rPr lang="en-US" dirty="0"/>
              <a:t>Film </a:t>
            </a:r>
            <a:r>
              <a:rPr lang="en-US" dirty="0" smtClean="0"/>
              <a:t>Quality</a:t>
            </a:r>
            <a:endParaRPr lang="en-US" sz="3200" dirty="0"/>
          </a:p>
        </p:txBody>
      </p:sp>
    </p:spTree>
    <p:extLst>
      <p:ext uri="{BB962C8B-B14F-4D97-AF65-F5344CB8AC3E}">
        <p14:creationId xmlns:p14="http://schemas.microsoft.com/office/powerpoint/2010/main" val="325667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1027"/>
          <p:cNvSpPr>
            <a:spLocks noGrp="1" noChangeArrowheads="1"/>
          </p:cNvSpPr>
          <p:nvPr>
            <p:ph sz="half" idx="1"/>
          </p:nvPr>
        </p:nvSpPr>
        <p:spPr>
          <a:xfrm>
            <a:off x="685800" y="1981200"/>
            <a:ext cx="3811588" cy="4114800"/>
          </a:xfrm>
        </p:spPr>
        <p:txBody>
          <a:bodyPr/>
          <a:lstStyle/>
          <a:p>
            <a:endParaRPr lang="fa-IR"/>
          </a:p>
        </p:txBody>
      </p:sp>
      <p:sp>
        <p:nvSpPr>
          <p:cNvPr id="771076" name="Rectangle 1028"/>
          <p:cNvSpPr>
            <a:spLocks noGrp="1" noChangeArrowheads="1"/>
          </p:cNvSpPr>
          <p:nvPr>
            <p:ph sz="half" idx="2"/>
          </p:nvPr>
        </p:nvSpPr>
        <p:spPr>
          <a:xfrm>
            <a:off x="5219700" y="1676400"/>
            <a:ext cx="3455988" cy="4705350"/>
          </a:xfrm>
        </p:spPr>
        <p:txBody>
          <a:bodyPr/>
          <a:lstStyle/>
          <a:p>
            <a:pPr>
              <a:buFontTx/>
              <a:buNone/>
            </a:pPr>
            <a:r>
              <a:rPr lang="en-US" altLang="zh-TW"/>
              <a:t>1. Posterior Rib </a:t>
            </a:r>
          </a:p>
          <a:p>
            <a:pPr>
              <a:buFontTx/>
              <a:buNone/>
            </a:pPr>
            <a:r>
              <a:rPr lang="en-US" altLang="zh-TW"/>
              <a:t>2. Anterior Rib</a:t>
            </a:r>
          </a:p>
        </p:txBody>
      </p:sp>
      <p:sp>
        <p:nvSpPr>
          <p:cNvPr id="771079" name="Rectangle 1031"/>
          <p:cNvSpPr>
            <a:spLocks noGrp="1" noChangeArrowheads="1"/>
          </p:cNvSpPr>
          <p:nvPr>
            <p:ph type="title"/>
          </p:nvPr>
        </p:nvSpPr>
        <p:spPr>
          <a:noFill/>
          <a:ln/>
        </p:spPr>
        <p:txBody>
          <a:bodyPr/>
          <a:lstStyle/>
          <a:p>
            <a:pPr algn="ctr"/>
            <a:r>
              <a:rPr lang="en-US" altLang="zh-TW" i="1" dirty="0"/>
              <a:t>Ribs</a:t>
            </a:r>
            <a:r>
              <a:rPr lang="en-US" altLang="zh-TW" dirty="0"/>
              <a:t> </a:t>
            </a:r>
          </a:p>
        </p:txBody>
      </p:sp>
      <p:pic>
        <p:nvPicPr>
          <p:cNvPr id="771077"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4876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4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chest X-ray normal ad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0"/>
            <a:ext cx="587692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5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p:txBody>
          <a:bodyPr/>
          <a:lstStyle/>
          <a:p>
            <a:pPr algn="ctr" rtl="0"/>
            <a:r>
              <a:rPr lang="en-US" sz="2800" dirty="0"/>
              <a:t>Is the film over or under </a:t>
            </a:r>
            <a:r>
              <a:rPr lang="en-US" sz="2800" b="1" u="sng" dirty="0">
                <a:solidFill>
                  <a:srgbClr val="FF0000"/>
                </a:solidFill>
              </a:rPr>
              <a:t>penetrated</a:t>
            </a:r>
            <a:r>
              <a:rPr lang="en-US" sz="2800" dirty="0"/>
              <a:t> </a:t>
            </a:r>
            <a:r>
              <a:rPr lang="en-US" sz="2800" dirty="0" smtClean="0"/>
              <a:t>.</a:t>
            </a:r>
          </a:p>
          <a:p>
            <a:pPr marL="109728" indent="0" algn="ctr" rtl="0">
              <a:buNone/>
            </a:pPr>
            <a:endParaRPr lang="en-US" sz="2800" dirty="0" smtClean="0"/>
          </a:p>
          <a:p>
            <a:pPr algn="ctr" rtl="0"/>
            <a:r>
              <a:rPr lang="en-US" sz="2800" dirty="0" smtClean="0"/>
              <a:t>if </a:t>
            </a:r>
            <a:r>
              <a:rPr lang="en-US" sz="2800" dirty="0"/>
              <a:t>under penetrated you will not be able to see the thoracic vertebrae.</a:t>
            </a:r>
          </a:p>
        </p:txBody>
      </p:sp>
      <p:pic>
        <p:nvPicPr>
          <p:cNvPr id="37892" name="Picture 4" descr="chest X-ray normal adul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495800" y="914400"/>
            <a:ext cx="4191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endParaRPr lang="fa-IR"/>
          </a:p>
        </p:txBody>
      </p:sp>
    </p:spTree>
    <p:extLst>
      <p:ext uri="{BB962C8B-B14F-4D97-AF65-F5344CB8AC3E}">
        <p14:creationId xmlns:p14="http://schemas.microsoft.com/office/powerpoint/2010/main" val="212476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p:txBody>
          <a:bodyPr/>
          <a:lstStyle/>
          <a:p>
            <a:endParaRPr lang="en-US" dirty="0"/>
          </a:p>
        </p:txBody>
      </p:sp>
      <p:sp>
        <p:nvSpPr>
          <p:cNvPr id="40966" name="Rectangle 6"/>
          <p:cNvSpPr>
            <a:spLocks noGrp="1" noChangeArrowheads="1"/>
          </p:cNvSpPr>
          <p:nvPr>
            <p:ph type="body" sz="half" idx="1"/>
          </p:nvPr>
        </p:nvSpPr>
        <p:spPr/>
        <p:txBody>
          <a:bodyPr/>
          <a:lstStyle/>
          <a:p>
            <a:pPr algn="l" rtl="0"/>
            <a:r>
              <a:rPr lang="en-US" sz="2800" dirty="0"/>
              <a:t>Check for </a:t>
            </a:r>
            <a:r>
              <a:rPr lang="en-US" sz="2800" b="1" u="sng" dirty="0">
                <a:solidFill>
                  <a:srgbClr val="FF0000"/>
                </a:solidFill>
              </a:rPr>
              <a:t>rotation</a:t>
            </a:r>
          </a:p>
          <a:p>
            <a:pPr algn="l" rtl="0"/>
            <a:endParaRPr lang="en-US" sz="2800" dirty="0"/>
          </a:p>
          <a:p>
            <a:pPr lvl="1" algn="ctr" rtl="0"/>
            <a:r>
              <a:rPr lang="en-US" sz="2400" dirty="0"/>
              <a:t>Does the thoracic spine align in the center of the sternum and between the clavicles?</a:t>
            </a:r>
          </a:p>
          <a:p>
            <a:pPr lvl="1" algn="ctr" rtl="0"/>
            <a:r>
              <a:rPr lang="en-US" sz="2400" dirty="0"/>
              <a:t>Are the clavicles level?</a:t>
            </a:r>
          </a:p>
        </p:txBody>
      </p:sp>
      <p:pic>
        <p:nvPicPr>
          <p:cNvPr id="40967" name="Picture 7" descr="chest X-ray normal adul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066800"/>
            <a:ext cx="3986799" cy="5211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5803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990600" y="5410200"/>
            <a:ext cx="7620000" cy="762000"/>
          </a:xfrm>
          <a:solidFill>
            <a:schemeClr val="accent1"/>
          </a:solidFill>
        </p:spPr>
        <p:txBody>
          <a:bodyPr>
            <a:normAutofit fontScale="47500" lnSpcReduction="20000"/>
          </a:bodyPr>
          <a:lstStyle/>
          <a:p>
            <a:r>
              <a:rPr lang="en-US" sz="6600" dirty="0" smtClean="0"/>
              <a:t>Gastric bubble should be on the left</a:t>
            </a:r>
          </a:p>
          <a:p>
            <a:endParaRPr lang="en-US" dirty="0"/>
          </a:p>
        </p:txBody>
      </p:sp>
      <p:sp>
        <p:nvSpPr>
          <p:cNvPr id="44034" name="Rectangle 2"/>
          <p:cNvSpPr>
            <a:spLocks noGrp="1" noChangeArrowheads="1"/>
          </p:cNvSpPr>
          <p:nvPr>
            <p:ph type="title"/>
          </p:nvPr>
        </p:nvSpPr>
        <p:spPr/>
        <p:txBody>
          <a:bodyPr/>
          <a:lstStyle/>
          <a:p>
            <a:pPr algn="ctr"/>
            <a:r>
              <a:rPr lang="en-US" dirty="0"/>
              <a:t>Verify Right and Left sides</a:t>
            </a:r>
          </a:p>
        </p:txBody>
      </p:sp>
      <p:pic>
        <p:nvPicPr>
          <p:cNvPr id="4" name="Picture 4" descr="chest X-ray normal ad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43200" y="1143000"/>
            <a:ext cx="36576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ight Arrow 4"/>
          <p:cNvSpPr/>
          <p:nvPr/>
        </p:nvSpPr>
        <p:spPr>
          <a:xfrm>
            <a:off x="4191000" y="4648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318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half" idx="1"/>
          </p:nvPr>
        </p:nvSpPr>
        <p:spPr>
          <a:xfrm>
            <a:off x="533400" y="1143000"/>
            <a:ext cx="4038600" cy="4525963"/>
          </a:xfrm>
        </p:spPr>
        <p:txBody>
          <a:bodyPr>
            <a:normAutofit lnSpcReduction="10000"/>
          </a:bodyPr>
          <a:lstStyle/>
          <a:p>
            <a:pPr algn="ctr" rtl="0"/>
            <a:r>
              <a:rPr lang="en-US" sz="2800" dirty="0"/>
              <a:t>Look at the diaphram:</a:t>
            </a:r>
          </a:p>
          <a:p>
            <a:pPr algn="ctr" rtl="0">
              <a:buFontTx/>
              <a:buNone/>
            </a:pPr>
            <a:r>
              <a:rPr lang="en-US" sz="2800" dirty="0"/>
              <a:t>	for tenting</a:t>
            </a:r>
          </a:p>
          <a:p>
            <a:pPr algn="ctr" rtl="0">
              <a:buFontTx/>
              <a:buNone/>
            </a:pPr>
            <a:r>
              <a:rPr lang="en-US" sz="2800" dirty="0"/>
              <a:t>	free air</a:t>
            </a:r>
          </a:p>
          <a:p>
            <a:pPr algn="ctr" rtl="0">
              <a:buFontTx/>
              <a:buNone/>
            </a:pPr>
            <a:r>
              <a:rPr lang="en-US" sz="2800" dirty="0"/>
              <a:t>	abnormal elevation</a:t>
            </a:r>
          </a:p>
          <a:p>
            <a:pPr algn="ctr" rtl="0"/>
            <a:r>
              <a:rPr lang="en-US" sz="2800" dirty="0"/>
              <a:t>Margins should be sharp</a:t>
            </a:r>
          </a:p>
          <a:p>
            <a:pPr algn="ctr">
              <a:buFontTx/>
              <a:buNone/>
            </a:pPr>
            <a:r>
              <a:rPr lang="en-US" sz="2800" dirty="0"/>
              <a:t>	(</a:t>
            </a:r>
            <a:r>
              <a:rPr lang="en-US" sz="2000" dirty="0"/>
              <a:t>the </a:t>
            </a:r>
            <a:r>
              <a:rPr lang="en-US" sz="2000" b="1" u="sng" dirty="0">
                <a:solidFill>
                  <a:srgbClr val="FF0000"/>
                </a:solidFill>
              </a:rPr>
              <a:t>right </a:t>
            </a:r>
            <a:r>
              <a:rPr lang="en-US" sz="2000" dirty="0" err="1" smtClean="0"/>
              <a:t>hemidiaphragm</a:t>
            </a:r>
            <a:r>
              <a:rPr lang="en-US" sz="2000" dirty="0" smtClean="0"/>
              <a:t> </a:t>
            </a:r>
            <a:r>
              <a:rPr lang="en-US" sz="2000" dirty="0"/>
              <a:t>is usually </a:t>
            </a:r>
            <a:r>
              <a:rPr lang="en-US" sz="2000" b="1" u="sng" dirty="0">
                <a:solidFill>
                  <a:srgbClr val="FF0000"/>
                </a:solidFill>
              </a:rPr>
              <a:t>slightly higher </a:t>
            </a:r>
            <a:r>
              <a:rPr lang="en-US" sz="2000" dirty="0"/>
              <a:t>than</a:t>
            </a:r>
          </a:p>
          <a:p>
            <a:pPr algn="ctr">
              <a:buFontTx/>
              <a:buNone/>
            </a:pPr>
            <a:r>
              <a:rPr lang="en-US" sz="2000" dirty="0"/>
              <a:t>	the left</a:t>
            </a:r>
            <a:r>
              <a:rPr lang="en-US" sz="2800" dirty="0"/>
              <a:t>)</a:t>
            </a:r>
          </a:p>
        </p:txBody>
      </p:sp>
      <p:pic>
        <p:nvPicPr>
          <p:cNvPr id="45060" name="Picture 4" descr="chest X-ray normal adul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219200"/>
            <a:ext cx="3630199"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endParaRPr lang="fa-IR"/>
          </a:p>
        </p:txBody>
      </p:sp>
      <p:sp>
        <p:nvSpPr>
          <p:cNvPr id="5" name="Down Arrow 4"/>
          <p:cNvSpPr/>
          <p:nvPr/>
        </p:nvSpPr>
        <p:spPr>
          <a:xfrm>
            <a:off x="5562600" y="39624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Down Arrow 5"/>
          <p:cNvSpPr/>
          <p:nvPr/>
        </p:nvSpPr>
        <p:spPr>
          <a:xfrm>
            <a:off x="7467600" y="4114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21616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idx="1"/>
          </p:nvPr>
        </p:nvSpPr>
        <p:spPr>
          <a:xfrm>
            <a:off x="457200" y="1481328"/>
            <a:ext cx="4267200" cy="4525963"/>
          </a:xfrm>
          <a:solidFill>
            <a:schemeClr val="accent1"/>
          </a:solidFill>
        </p:spPr>
        <p:txBody>
          <a:bodyPr>
            <a:normAutofit lnSpcReduction="10000"/>
          </a:bodyPr>
          <a:lstStyle/>
          <a:p>
            <a:pPr algn="ctr"/>
            <a:r>
              <a:rPr lang="en-US" dirty="0"/>
              <a:t>Size</a:t>
            </a:r>
          </a:p>
          <a:p>
            <a:pPr algn="ctr"/>
            <a:r>
              <a:rPr lang="en-US" dirty="0"/>
              <a:t>Shape</a:t>
            </a:r>
          </a:p>
          <a:p>
            <a:pPr algn="ctr"/>
            <a:r>
              <a:rPr lang="en-US" dirty="0"/>
              <a:t>Silhouette-margins should be sharp</a:t>
            </a:r>
          </a:p>
          <a:p>
            <a:pPr algn="ctr"/>
            <a:r>
              <a:rPr lang="en-US" dirty="0"/>
              <a:t>Diameter (&gt;1/2 thoracic diameter is enlarged heart)</a:t>
            </a:r>
          </a:p>
          <a:p>
            <a:pPr algn="ctr"/>
            <a:endParaRPr lang="en-US" dirty="0"/>
          </a:p>
          <a:p>
            <a:pPr algn="ctr">
              <a:buFontTx/>
              <a:buNone/>
            </a:pPr>
            <a:r>
              <a:rPr lang="en-US" sz="2400" dirty="0"/>
              <a:t>Remember:  AP views make heart appear larger than it actually is</a:t>
            </a:r>
            <a:r>
              <a:rPr lang="en-US" dirty="0"/>
              <a:t>.</a:t>
            </a:r>
          </a:p>
          <a:p>
            <a:pPr algn="ctr">
              <a:buFontTx/>
              <a:buNone/>
            </a:pPr>
            <a:endParaRPr lang="en-US" dirty="0"/>
          </a:p>
          <a:p>
            <a:pPr>
              <a:buFontTx/>
              <a:buNone/>
            </a:pPr>
            <a:endParaRPr lang="en-US" dirty="0"/>
          </a:p>
        </p:txBody>
      </p:sp>
      <p:sp>
        <p:nvSpPr>
          <p:cNvPr id="50180" name="Rectangle 4"/>
          <p:cNvSpPr>
            <a:spLocks noGrp="1" noChangeArrowheads="1"/>
          </p:cNvSpPr>
          <p:nvPr>
            <p:ph type="title"/>
          </p:nvPr>
        </p:nvSpPr>
        <p:spPr/>
        <p:txBody>
          <a:bodyPr/>
          <a:lstStyle/>
          <a:p>
            <a:pPr algn="ctr"/>
            <a:r>
              <a:rPr lang="en-US" dirty="0"/>
              <a:t>Check the </a:t>
            </a:r>
            <a:r>
              <a:rPr lang="en-US" u="sng" dirty="0">
                <a:solidFill>
                  <a:srgbClr val="FF0000"/>
                </a:solidFill>
              </a:rPr>
              <a:t>Heart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2751" y="1676400"/>
            <a:ext cx="3279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75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chest X-ray normal adul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95800" y="1295400"/>
            <a:ext cx="3810000" cy="4830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0" name="Rectangle 2"/>
          <p:cNvSpPr>
            <a:spLocks noGrp="1" noChangeArrowheads="1"/>
          </p:cNvSpPr>
          <p:nvPr>
            <p:ph type="title"/>
          </p:nvPr>
        </p:nvSpPr>
        <p:spPr/>
        <p:txBody>
          <a:bodyPr/>
          <a:lstStyle/>
          <a:p>
            <a:r>
              <a:rPr lang="en-US"/>
              <a:t>Check the costophrenic angles</a:t>
            </a:r>
          </a:p>
        </p:txBody>
      </p:sp>
      <p:sp>
        <p:nvSpPr>
          <p:cNvPr id="58375" name="Text Box 7"/>
          <p:cNvSpPr txBox="1">
            <a:spLocks noChangeArrowheads="1"/>
          </p:cNvSpPr>
          <p:nvPr/>
        </p:nvSpPr>
        <p:spPr bwMode="auto">
          <a:xfrm>
            <a:off x="365125" y="232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a-IR"/>
          </a:p>
        </p:txBody>
      </p:sp>
      <p:sp>
        <p:nvSpPr>
          <p:cNvPr id="58376" name="Text Box 8"/>
          <p:cNvSpPr txBox="1">
            <a:spLocks noChangeArrowheads="1"/>
          </p:cNvSpPr>
          <p:nvPr/>
        </p:nvSpPr>
        <p:spPr bwMode="auto">
          <a:xfrm>
            <a:off x="1066800" y="2819400"/>
            <a:ext cx="2868093" cy="95410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a:t>Margins should</a:t>
            </a:r>
          </a:p>
          <a:p>
            <a:pPr algn="ctr"/>
            <a:r>
              <a:rPr lang="en-US" sz="2800" b="1" dirty="0"/>
              <a:t> be sharp</a:t>
            </a:r>
          </a:p>
        </p:txBody>
      </p:sp>
    </p:spTree>
    <p:extLst>
      <p:ext uri="{BB962C8B-B14F-4D97-AF65-F5344CB8AC3E}">
        <p14:creationId xmlns:p14="http://schemas.microsoft.com/office/powerpoint/2010/main" val="348141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685800" y="950913"/>
            <a:ext cx="8153400" cy="526297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Different tissues in our body absorb X-rays at different extents:</a:t>
            </a:r>
          </a:p>
          <a:p>
            <a:endParaRPr lang="en-US" sz="2400" dirty="0"/>
          </a:p>
          <a:p>
            <a:endParaRPr lang="en-US" sz="2400" dirty="0"/>
          </a:p>
          <a:p>
            <a:pPr>
              <a:buFontTx/>
              <a:buChar char="•"/>
            </a:pPr>
            <a:r>
              <a:rPr lang="en-US" sz="2400" dirty="0"/>
              <a:t>Bone- high absorption (white)</a:t>
            </a:r>
          </a:p>
          <a:p>
            <a:pPr>
              <a:buFontTx/>
              <a:buChar char="•"/>
            </a:pPr>
            <a:endParaRPr lang="en-US" sz="2400" dirty="0"/>
          </a:p>
          <a:p>
            <a:pPr>
              <a:buFontTx/>
              <a:buChar char="•"/>
            </a:pPr>
            <a:endParaRPr lang="en-US" sz="2400" dirty="0"/>
          </a:p>
          <a:p>
            <a:pPr>
              <a:buFontTx/>
              <a:buChar char="•"/>
            </a:pPr>
            <a:r>
              <a:rPr lang="en-US" sz="2400" dirty="0" smtClean="0"/>
              <a:t>Tissue (muscle)- </a:t>
            </a:r>
            <a:r>
              <a:rPr lang="en-US" sz="2400" dirty="0"/>
              <a:t>somewhere in the middle </a:t>
            </a:r>
            <a:r>
              <a:rPr lang="en-US" sz="2400" dirty="0" smtClean="0"/>
              <a:t> absorption </a:t>
            </a:r>
            <a:r>
              <a:rPr lang="en-US" sz="2400" dirty="0"/>
              <a:t>(grey)</a:t>
            </a:r>
          </a:p>
          <a:p>
            <a:pPr>
              <a:buFontTx/>
              <a:buChar char="•"/>
            </a:pPr>
            <a:endParaRPr lang="en-US" sz="2400" dirty="0"/>
          </a:p>
          <a:p>
            <a:pPr>
              <a:buFontTx/>
              <a:buChar char="•"/>
            </a:pPr>
            <a:endParaRPr lang="en-US" sz="2400" dirty="0"/>
          </a:p>
          <a:p>
            <a:pPr>
              <a:buFontTx/>
              <a:buChar char="•"/>
            </a:pPr>
            <a:r>
              <a:rPr lang="en-US" sz="2400" dirty="0"/>
              <a:t>Air- low absorption (black)</a:t>
            </a:r>
          </a:p>
          <a:p>
            <a:pPr>
              <a:buFontTx/>
              <a:buChar char="•"/>
            </a:pPr>
            <a:endParaRPr lang="en-US" sz="2400" dirty="0"/>
          </a:p>
          <a:p>
            <a:endParaRPr lang="en-US" sz="2400" dirty="0"/>
          </a:p>
        </p:txBody>
      </p:sp>
    </p:spTree>
    <p:extLst>
      <p:ext uri="{BB962C8B-B14F-4D97-AF65-F5344CB8AC3E}">
        <p14:creationId xmlns:p14="http://schemas.microsoft.com/office/powerpoint/2010/main" val="296830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dirty="0"/>
              <a:t>Check the </a:t>
            </a:r>
            <a:r>
              <a:rPr lang="en-US" u="sng" dirty="0">
                <a:solidFill>
                  <a:srgbClr val="FF0000"/>
                </a:solidFill>
              </a:rPr>
              <a:t>hilar region</a:t>
            </a:r>
          </a:p>
        </p:txBody>
      </p:sp>
      <p:sp>
        <p:nvSpPr>
          <p:cNvPr id="61443" name="Rectangle 3"/>
          <p:cNvSpPr>
            <a:spLocks noGrp="1" noChangeArrowheads="1"/>
          </p:cNvSpPr>
          <p:nvPr>
            <p:ph type="body" sz="half" idx="1"/>
          </p:nvPr>
        </p:nvSpPr>
        <p:spPr/>
        <p:txBody>
          <a:bodyPr/>
          <a:lstStyle/>
          <a:p>
            <a:pPr algn="ctr" rtl="0"/>
            <a:r>
              <a:rPr lang="en-US" sz="2800" dirty="0" smtClean="0"/>
              <a:t>Check </a:t>
            </a:r>
            <a:r>
              <a:rPr lang="en-US" sz="2800" dirty="0"/>
              <a:t>for size and shape of aorta, nodes,enlarged </a:t>
            </a:r>
            <a:r>
              <a:rPr lang="en-US" sz="2800" dirty="0" smtClean="0"/>
              <a:t>vessels.</a:t>
            </a:r>
          </a:p>
          <a:p>
            <a:pPr marL="109728" indent="0" algn="ctr" rtl="0">
              <a:buNone/>
            </a:pPr>
            <a:endParaRPr lang="en-US" sz="2800" dirty="0" smtClean="0"/>
          </a:p>
          <a:p>
            <a:pPr algn="ctr" rtl="0"/>
            <a:r>
              <a:rPr lang="en-US" sz="2800" dirty="0" smtClean="0"/>
              <a:t>Left hillum is slightly higher. </a:t>
            </a:r>
          </a:p>
          <a:p>
            <a:pPr algn="ctr" rtl="0"/>
            <a:endParaRPr lang="en-US" sz="2800" dirty="0"/>
          </a:p>
        </p:txBody>
      </p:sp>
      <p:pic>
        <p:nvPicPr>
          <p:cNvPr id="61444" name="Picture 4" descr="chest X-ray normal adul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524000"/>
            <a:ext cx="3630199"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Down Arrow 5"/>
          <p:cNvSpPr/>
          <p:nvPr/>
        </p:nvSpPr>
        <p:spPr>
          <a:xfrm>
            <a:off x="5814730" y="2684954"/>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Down Arrow 6"/>
          <p:cNvSpPr/>
          <p:nvPr/>
        </p:nvSpPr>
        <p:spPr>
          <a:xfrm>
            <a:off x="6781800" y="25146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991899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1000"/>
            <a:ext cx="8153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64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pPr algn="l" rtl="0"/>
            <a:r>
              <a:rPr lang="en-US" dirty="0"/>
              <a:t>Infiltrates</a:t>
            </a:r>
          </a:p>
          <a:p>
            <a:pPr algn="l" rtl="0"/>
            <a:r>
              <a:rPr lang="en-US" dirty="0"/>
              <a:t>Increased interstitial markings</a:t>
            </a:r>
          </a:p>
          <a:p>
            <a:pPr algn="l" rtl="0"/>
            <a:r>
              <a:rPr lang="en-US" dirty="0"/>
              <a:t>Masses</a:t>
            </a:r>
          </a:p>
          <a:p>
            <a:pPr algn="l" rtl="0"/>
            <a:r>
              <a:rPr lang="en-US" dirty="0"/>
              <a:t>Absence of normal margins</a:t>
            </a:r>
          </a:p>
          <a:p>
            <a:pPr algn="l" rtl="0"/>
            <a:r>
              <a:rPr lang="en-US" dirty="0"/>
              <a:t>Air bronchograms</a:t>
            </a:r>
          </a:p>
          <a:p>
            <a:pPr algn="l" rtl="0"/>
            <a:r>
              <a:rPr lang="en-US" dirty="0"/>
              <a:t>Increased vascularity</a:t>
            </a:r>
          </a:p>
          <a:p>
            <a:pPr>
              <a:buFontTx/>
              <a:buNone/>
            </a:pPr>
            <a:endParaRPr lang="en-US" dirty="0"/>
          </a:p>
        </p:txBody>
      </p:sp>
      <p:sp>
        <p:nvSpPr>
          <p:cNvPr id="63490" name="Rectangle 2"/>
          <p:cNvSpPr>
            <a:spLocks noGrp="1" noChangeArrowheads="1"/>
          </p:cNvSpPr>
          <p:nvPr>
            <p:ph type="title"/>
          </p:nvPr>
        </p:nvSpPr>
        <p:spPr/>
        <p:txBody>
          <a:bodyPr/>
          <a:lstStyle/>
          <a:p>
            <a:r>
              <a:rPr lang="en-US"/>
              <a:t>Finally, Check the Lung Fields</a:t>
            </a:r>
          </a:p>
        </p:txBody>
      </p:sp>
    </p:spTree>
    <p:extLst>
      <p:ext uri="{BB962C8B-B14F-4D97-AF65-F5344CB8AC3E}">
        <p14:creationId xmlns:p14="http://schemas.microsoft.com/office/powerpoint/2010/main" val="2694126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533400"/>
            <a:ext cx="6096000" cy="5715000"/>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219322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hest X-ray normal ad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4191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1828800" y="228600"/>
            <a:ext cx="55816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a:t>Cardiac Silhouette</a:t>
            </a:r>
          </a:p>
        </p:txBody>
      </p:sp>
      <p:pic>
        <p:nvPicPr>
          <p:cNvPr id="53252" name="Picture 4" descr="cxr heart structures numbe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143000"/>
            <a:ext cx="4114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p:cNvSpPr txBox="1">
            <a:spLocks noChangeArrowheads="1"/>
          </p:cNvSpPr>
          <p:nvPr/>
        </p:nvSpPr>
        <p:spPr bwMode="auto">
          <a:xfrm>
            <a:off x="365125" y="5751513"/>
            <a:ext cx="2419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algn="l" rtl="0" fontAlgn="base">
              <a:spcBef>
                <a:spcPct val="0"/>
              </a:spcBef>
              <a:spcAft>
                <a:spcPct val="0"/>
              </a:spcAft>
              <a:defRPr>
                <a:solidFill>
                  <a:schemeClr val="tx1"/>
                </a:solidFill>
                <a:latin typeface="Arial" charset="0"/>
              </a:defRPr>
            </a:lvl6pPr>
            <a:lvl7pPr marL="3086100" indent="-342900" algn="l" rtl="0" fontAlgn="base">
              <a:spcBef>
                <a:spcPct val="0"/>
              </a:spcBef>
              <a:spcAft>
                <a:spcPct val="0"/>
              </a:spcAft>
              <a:defRPr>
                <a:solidFill>
                  <a:schemeClr val="tx1"/>
                </a:solidFill>
                <a:latin typeface="Arial" charset="0"/>
              </a:defRPr>
            </a:lvl7pPr>
            <a:lvl8pPr marL="3543300" indent="-342900" algn="l" rtl="0" fontAlgn="base">
              <a:spcBef>
                <a:spcPct val="0"/>
              </a:spcBef>
              <a:spcAft>
                <a:spcPct val="0"/>
              </a:spcAft>
              <a:defRPr>
                <a:solidFill>
                  <a:schemeClr val="tx1"/>
                </a:solidFill>
                <a:latin typeface="Arial" charset="0"/>
              </a:defRPr>
            </a:lvl8pPr>
            <a:lvl9pPr marL="4000500" indent="-342900" algn="l" rtl="0" fontAlgn="base">
              <a:spcBef>
                <a:spcPct val="0"/>
              </a:spcBef>
              <a:spcAft>
                <a:spcPct val="0"/>
              </a:spcAft>
              <a:defRPr>
                <a:solidFill>
                  <a:schemeClr val="tx1"/>
                </a:solidFill>
                <a:latin typeface="Arial" charset="0"/>
              </a:defRPr>
            </a:lvl9pPr>
          </a:lstStyle>
          <a:p>
            <a:pPr>
              <a:buFontTx/>
              <a:buAutoNum type="arabicPeriod"/>
            </a:pPr>
            <a:r>
              <a:rPr lang="en-US"/>
              <a:t>R Atrium</a:t>
            </a:r>
          </a:p>
          <a:p>
            <a:pPr>
              <a:buFontTx/>
              <a:buAutoNum type="arabicPeriod" startAt="2"/>
            </a:pPr>
            <a:r>
              <a:rPr lang="en-US"/>
              <a:t>R Ventricle</a:t>
            </a:r>
          </a:p>
          <a:p>
            <a:r>
              <a:rPr lang="en-US"/>
              <a:t>3.  Apex of L Ventricle</a:t>
            </a:r>
          </a:p>
        </p:txBody>
      </p:sp>
      <p:sp>
        <p:nvSpPr>
          <p:cNvPr id="53254" name="Text Box 6"/>
          <p:cNvSpPr txBox="1">
            <a:spLocks noChangeArrowheads="1"/>
          </p:cNvSpPr>
          <p:nvPr/>
        </p:nvSpPr>
        <p:spPr bwMode="auto">
          <a:xfrm>
            <a:off x="3048000" y="57912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algn="l" rtl="0" fontAlgn="base">
              <a:spcBef>
                <a:spcPct val="0"/>
              </a:spcBef>
              <a:spcAft>
                <a:spcPct val="0"/>
              </a:spcAft>
              <a:defRPr>
                <a:solidFill>
                  <a:schemeClr val="tx1"/>
                </a:solidFill>
                <a:latin typeface="Arial" charset="0"/>
              </a:defRPr>
            </a:lvl6pPr>
            <a:lvl7pPr marL="3086100" indent="-342900" algn="l" rtl="0" fontAlgn="base">
              <a:spcBef>
                <a:spcPct val="0"/>
              </a:spcBef>
              <a:spcAft>
                <a:spcPct val="0"/>
              </a:spcAft>
              <a:defRPr>
                <a:solidFill>
                  <a:schemeClr val="tx1"/>
                </a:solidFill>
                <a:latin typeface="Arial" charset="0"/>
              </a:defRPr>
            </a:lvl7pPr>
            <a:lvl8pPr marL="3543300" indent="-342900" algn="l" rtl="0" fontAlgn="base">
              <a:spcBef>
                <a:spcPct val="0"/>
              </a:spcBef>
              <a:spcAft>
                <a:spcPct val="0"/>
              </a:spcAft>
              <a:defRPr>
                <a:solidFill>
                  <a:schemeClr val="tx1"/>
                </a:solidFill>
                <a:latin typeface="Arial" charset="0"/>
              </a:defRPr>
            </a:lvl8pPr>
            <a:lvl9pPr marL="4000500" indent="-342900" algn="l" rtl="0" fontAlgn="base">
              <a:spcBef>
                <a:spcPct val="0"/>
              </a:spcBef>
              <a:spcAft>
                <a:spcPct val="0"/>
              </a:spcAft>
              <a:defRPr>
                <a:solidFill>
                  <a:schemeClr val="tx1"/>
                </a:solidFill>
                <a:latin typeface="Arial" charset="0"/>
              </a:defRPr>
            </a:lvl9pPr>
          </a:lstStyle>
          <a:p>
            <a:pPr>
              <a:buFontTx/>
              <a:buAutoNum type="arabicPeriod" startAt="4"/>
            </a:pPr>
            <a:r>
              <a:rPr lang="en-US"/>
              <a:t>Superior Vena Cava</a:t>
            </a:r>
          </a:p>
          <a:p>
            <a:pPr>
              <a:buFontTx/>
              <a:buAutoNum type="arabicPeriod" startAt="5"/>
            </a:pPr>
            <a:r>
              <a:rPr lang="en-US"/>
              <a:t>Inferior Vena Cava</a:t>
            </a:r>
          </a:p>
          <a:p>
            <a:r>
              <a:rPr lang="en-US"/>
              <a:t>6.  Tricuspid Valve</a:t>
            </a:r>
          </a:p>
        </p:txBody>
      </p:sp>
      <p:sp>
        <p:nvSpPr>
          <p:cNvPr id="53255" name="Text Box 7"/>
          <p:cNvSpPr txBox="1">
            <a:spLocks noChangeArrowheads="1"/>
          </p:cNvSpPr>
          <p:nvPr/>
        </p:nvSpPr>
        <p:spPr bwMode="auto">
          <a:xfrm>
            <a:off x="6232525" y="5827713"/>
            <a:ext cx="2355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algn="l" rtl="0" fontAlgn="base">
              <a:spcBef>
                <a:spcPct val="0"/>
              </a:spcBef>
              <a:spcAft>
                <a:spcPct val="0"/>
              </a:spcAft>
              <a:defRPr>
                <a:solidFill>
                  <a:schemeClr val="tx1"/>
                </a:solidFill>
                <a:latin typeface="Arial" charset="0"/>
              </a:defRPr>
            </a:lvl6pPr>
            <a:lvl7pPr marL="3086100" indent="-342900" algn="l" rtl="0" fontAlgn="base">
              <a:spcBef>
                <a:spcPct val="0"/>
              </a:spcBef>
              <a:spcAft>
                <a:spcPct val="0"/>
              </a:spcAft>
              <a:defRPr>
                <a:solidFill>
                  <a:schemeClr val="tx1"/>
                </a:solidFill>
                <a:latin typeface="Arial" charset="0"/>
              </a:defRPr>
            </a:lvl7pPr>
            <a:lvl8pPr marL="3543300" indent="-342900" algn="l" rtl="0" fontAlgn="base">
              <a:spcBef>
                <a:spcPct val="0"/>
              </a:spcBef>
              <a:spcAft>
                <a:spcPct val="0"/>
              </a:spcAft>
              <a:defRPr>
                <a:solidFill>
                  <a:schemeClr val="tx1"/>
                </a:solidFill>
                <a:latin typeface="Arial" charset="0"/>
              </a:defRPr>
            </a:lvl8pPr>
            <a:lvl9pPr marL="4000500" indent="-342900" algn="l" rtl="0" fontAlgn="base">
              <a:spcBef>
                <a:spcPct val="0"/>
              </a:spcBef>
              <a:spcAft>
                <a:spcPct val="0"/>
              </a:spcAft>
              <a:defRPr>
                <a:solidFill>
                  <a:schemeClr val="tx1"/>
                </a:solidFill>
                <a:latin typeface="Arial" charset="0"/>
              </a:defRPr>
            </a:lvl9pPr>
          </a:lstStyle>
          <a:p>
            <a:pPr>
              <a:buFontTx/>
              <a:buAutoNum type="arabicPeriod" startAt="7"/>
            </a:pPr>
            <a:r>
              <a:rPr lang="en-US"/>
              <a:t>Pulmonary Valve</a:t>
            </a:r>
          </a:p>
          <a:p>
            <a:pPr>
              <a:buFontTx/>
              <a:buAutoNum type="arabicPeriod" startAt="8"/>
            </a:pPr>
            <a:r>
              <a:rPr lang="en-US"/>
              <a:t>Pulmonary Trunk</a:t>
            </a:r>
          </a:p>
          <a:p>
            <a:r>
              <a:rPr lang="en-US"/>
              <a:t>9.   R PA    10.  L  PA</a:t>
            </a:r>
          </a:p>
        </p:txBody>
      </p:sp>
    </p:spTree>
    <p:extLst>
      <p:ext uri="{BB962C8B-B14F-4D97-AF65-F5344CB8AC3E}">
        <p14:creationId xmlns:p14="http://schemas.microsoft.com/office/powerpoint/2010/main" val="3613890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XR%20li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04800"/>
            <a:ext cx="687228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31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62000"/>
            <a:ext cx="8001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2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685800"/>
            <a:ext cx="4800600" cy="5257799"/>
          </a:xfrm>
        </p:spPr>
      </p:pic>
    </p:spTree>
    <p:extLst>
      <p:ext uri="{BB962C8B-B14F-4D97-AF65-F5344CB8AC3E}">
        <p14:creationId xmlns:p14="http://schemas.microsoft.com/office/powerpoint/2010/main" val="709203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32" y="685800"/>
            <a:ext cx="7620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45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153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53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hest X-ray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143000"/>
            <a:ext cx="54546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1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XR Kid pneumo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28600"/>
            <a:ext cx="6096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692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hest X-Ray T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042638"/>
            <a:ext cx="617220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91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1066800"/>
            <a:ext cx="40513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79" name="Picture 10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066800"/>
            <a:ext cx="42338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780" name="Line 1028"/>
          <p:cNvSpPr>
            <a:spLocks noChangeShapeType="1"/>
          </p:cNvSpPr>
          <p:nvPr/>
        </p:nvSpPr>
        <p:spPr bwMode="auto">
          <a:xfrm flipH="1">
            <a:off x="3352800" y="1600200"/>
            <a:ext cx="228600" cy="4572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59781" name="Line 1029"/>
          <p:cNvSpPr>
            <a:spLocks noChangeShapeType="1"/>
          </p:cNvSpPr>
          <p:nvPr/>
        </p:nvSpPr>
        <p:spPr bwMode="auto">
          <a:xfrm flipH="1">
            <a:off x="7086600" y="2209800"/>
            <a:ext cx="533400" cy="990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4203533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
            <a:ext cx="7772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53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EDIA01-14-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0" y="355600"/>
            <a:ext cx="6032500" cy="6146800"/>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62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EDIA01-14-008A"/>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555750" y="558800"/>
            <a:ext cx="6032500" cy="5740400"/>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84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PEDIA01-14-008B"/>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1555750" y="641350"/>
            <a:ext cx="6032500" cy="5575300"/>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4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hest X-Ray Adult Tension Pneumo"/>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1828800" y="273050"/>
            <a:ext cx="5486400" cy="631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78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057400"/>
            <a:ext cx="8229600" cy="4525963"/>
          </a:xfrm>
        </p:spPr>
        <p:txBody>
          <a:bodyPr>
            <a:normAutofit/>
          </a:bodyPr>
          <a:lstStyle/>
          <a:p>
            <a:pPr marL="109728" indent="0" algn="ctr" rtl="0">
              <a:buNone/>
            </a:pPr>
            <a:r>
              <a:rPr lang="en-US" sz="8800" dirty="0" smtClean="0"/>
              <a:t>Thank you</a:t>
            </a:r>
            <a:endParaRPr lang="fa-IR" sz="8800" dirty="0"/>
          </a:p>
        </p:txBody>
      </p:sp>
    </p:spTree>
    <p:extLst>
      <p:ext uri="{BB962C8B-B14F-4D97-AF65-F5344CB8AC3E}">
        <p14:creationId xmlns:p14="http://schemas.microsoft.com/office/powerpoint/2010/main" val="234853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idx="1"/>
          </p:nvPr>
        </p:nvSpPr>
        <p:spPr>
          <a:xfrm>
            <a:off x="533400" y="1981200"/>
            <a:ext cx="8229600" cy="4525963"/>
          </a:xfrm>
          <a:solidFill>
            <a:schemeClr val="accent1"/>
          </a:solidFill>
        </p:spPr>
        <p:txBody>
          <a:bodyPr/>
          <a:lstStyle/>
          <a:p>
            <a:r>
              <a:rPr lang="en-US"/>
              <a:t>First determine is the film a PA or AP view.</a:t>
            </a:r>
          </a:p>
          <a:p>
            <a:pPr>
              <a:buFontTx/>
              <a:buNone/>
            </a:pPr>
            <a:endParaRPr lang="en-US"/>
          </a:p>
          <a:p>
            <a:pPr>
              <a:buFontTx/>
              <a:buNone/>
            </a:pPr>
            <a:r>
              <a:rPr lang="en-US"/>
              <a:t>	</a:t>
            </a:r>
            <a:r>
              <a:rPr lang="en-US" sz="2800"/>
              <a:t>PA</a:t>
            </a:r>
            <a:r>
              <a:rPr lang="en-US"/>
              <a:t>- </a:t>
            </a:r>
            <a:r>
              <a:rPr lang="en-US" sz="2400"/>
              <a:t>the x-rays penetrate through the back of the patient on to the film</a:t>
            </a:r>
          </a:p>
          <a:p>
            <a:pPr>
              <a:buFontTx/>
              <a:buNone/>
            </a:pPr>
            <a:endParaRPr lang="en-US" sz="2400"/>
          </a:p>
          <a:p>
            <a:pPr>
              <a:buFontTx/>
              <a:buNone/>
            </a:pPr>
            <a:r>
              <a:rPr lang="en-US"/>
              <a:t>	</a:t>
            </a:r>
            <a:r>
              <a:rPr lang="en-US" sz="2800"/>
              <a:t>AP</a:t>
            </a:r>
            <a:r>
              <a:rPr lang="en-US"/>
              <a:t>-</a:t>
            </a:r>
            <a:r>
              <a:rPr lang="en-US" sz="2400"/>
              <a:t>the x-rays penetrate through the front of the patient on to the film.</a:t>
            </a:r>
          </a:p>
          <a:p>
            <a:pPr>
              <a:buFontTx/>
              <a:buNone/>
            </a:pPr>
            <a:endParaRPr lang="en-US" sz="2400"/>
          </a:p>
          <a:p>
            <a:pPr>
              <a:buFontTx/>
              <a:buNone/>
            </a:pPr>
            <a:r>
              <a:rPr lang="en-US" sz="2400" b="1"/>
              <a:t>	</a:t>
            </a:r>
            <a:r>
              <a:rPr lang="en-US" sz="2400" b="1" u="sng"/>
              <a:t>All x-rays in the PICU are portable and are AP view</a:t>
            </a:r>
            <a:endParaRPr lang="en-US" b="1" u="sng"/>
          </a:p>
        </p:txBody>
      </p:sp>
      <p:sp>
        <p:nvSpPr>
          <p:cNvPr id="29700" name="Rectangle 4"/>
          <p:cNvSpPr>
            <a:spLocks noGrp="1" noChangeArrowheads="1"/>
          </p:cNvSpPr>
          <p:nvPr>
            <p:ph type="title"/>
          </p:nvPr>
        </p:nvSpPr>
        <p:spPr>
          <a:xfrm>
            <a:off x="0" y="304800"/>
            <a:ext cx="6324600" cy="1143000"/>
          </a:xfrm>
        </p:spPr>
        <p:txBody>
          <a:bodyPr/>
          <a:lstStyle/>
          <a:p>
            <a:pPr algn="ctr"/>
            <a:r>
              <a:rPr lang="en-US" dirty="0"/>
              <a:t>Film Quality</a:t>
            </a:r>
          </a:p>
        </p:txBody>
      </p:sp>
      <p:pic>
        <p:nvPicPr>
          <p:cNvPr id="29702" name="Picture 6" descr="cxr cartoon 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1595"/>
            <a:ext cx="2362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8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1" name="Rectangle 1027"/>
          <p:cNvSpPr>
            <a:spLocks noGrp="1" noChangeArrowheads="1"/>
          </p:cNvSpPr>
          <p:nvPr>
            <p:ph sz="half" idx="1"/>
          </p:nvPr>
        </p:nvSpPr>
        <p:spPr>
          <a:xfrm>
            <a:off x="990600" y="1600200"/>
            <a:ext cx="7315200" cy="4648200"/>
          </a:xfrm>
        </p:spPr>
        <p:txBody>
          <a:bodyPr/>
          <a:lstStyle/>
          <a:p>
            <a:pPr marL="533400" indent="-533400" algn="l" rtl="0">
              <a:lnSpc>
                <a:spcPct val="90000"/>
              </a:lnSpc>
              <a:buFontTx/>
              <a:buAutoNum type="arabicPeriod"/>
            </a:pPr>
            <a:r>
              <a:rPr lang="en-US" altLang="zh-TW" b="1" dirty="0"/>
              <a:t>Name</a:t>
            </a:r>
            <a:r>
              <a:rPr lang="en-US" altLang="zh-TW" dirty="0"/>
              <a:t> </a:t>
            </a:r>
          </a:p>
          <a:p>
            <a:pPr marL="533400" indent="-533400" algn="l" rtl="0">
              <a:lnSpc>
                <a:spcPct val="90000"/>
              </a:lnSpc>
              <a:buFontTx/>
              <a:buAutoNum type="arabicPeriod"/>
            </a:pPr>
            <a:r>
              <a:rPr lang="en-US" altLang="zh-TW" b="1" dirty="0"/>
              <a:t>Date </a:t>
            </a:r>
            <a:br>
              <a:rPr lang="en-US" altLang="zh-TW" b="1" dirty="0"/>
            </a:br>
            <a:r>
              <a:rPr lang="en-US" altLang="zh-TW" b="1" dirty="0"/>
              <a:t>- </a:t>
            </a:r>
            <a:r>
              <a:rPr lang="en-US" altLang="zh-TW" sz="2400" b="1" dirty="0"/>
              <a:t>important for </a:t>
            </a:r>
            <a:r>
              <a:rPr lang="en-US" altLang="zh-TW" sz="2400" b="1" dirty="0">
                <a:solidFill>
                  <a:schemeClr val="accent2"/>
                </a:solidFill>
              </a:rPr>
              <a:t>comparing </a:t>
            </a:r>
            <a:r>
              <a:rPr lang="en-US" altLang="zh-TW" sz="2400" b="1" u="sng" dirty="0"/>
              <a:t>prior </a:t>
            </a:r>
            <a:r>
              <a:rPr lang="en-US" altLang="zh-TW" sz="2400" b="1" dirty="0"/>
              <a:t>exams</a:t>
            </a:r>
            <a:br>
              <a:rPr lang="en-US" altLang="zh-TW" sz="2400" b="1" dirty="0"/>
            </a:br>
            <a:r>
              <a:rPr lang="en-US" altLang="zh-TW" sz="2400" b="1" dirty="0"/>
              <a:t>- Serial </a:t>
            </a:r>
            <a:r>
              <a:rPr lang="en-US" altLang="zh-TW" sz="2400" dirty="0"/>
              <a:t>image</a:t>
            </a:r>
            <a:endParaRPr lang="en-US" altLang="zh-TW" dirty="0"/>
          </a:p>
          <a:p>
            <a:pPr marL="533400" indent="-533400" algn="l" rtl="0">
              <a:lnSpc>
                <a:spcPct val="90000"/>
              </a:lnSpc>
              <a:buFontTx/>
              <a:buAutoNum type="arabicPeriod"/>
            </a:pPr>
            <a:r>
              <a:rPr lang="en-US" altLang="zh-TW" b="1" dirty="0"/>
              <a:t>Position markers </a:t>
            </a:r>
            <a:br>
              <a:rPr lang="en-US" altLang="zh-TW" b="1" dirty="0"/>
            </a:br>
            <a:r>
              <a:rPr lang="en-US" altLang="zh-TW" b="1" dirty="0"/>
              <a:t>- </a:t>
            </a:r>
            <a:r>
              <a:rPr lang="en-US" altLang="zh-TW" sz="2000" b="1" dirty="0"/>
              <a:t>right(</a:t>
            </a:r>
            <a:r>
              <a:rPr lang="en-US" altLang="zh-TW" sz="2000" b="1" dirty="0">
                <a:solidFill>
                  <a:schemeClr val="accent2"/>
                </a:solidFill>
              </a:rPr>
              <a:t>R</a:t>
            </a:r>
            <a:r>
              <a:rPr lang="en-US" altLang="zh-TW" sz="2000" b="1" dirty="0"/>
              <a:t>) vs. left(</a:t>
            </a:r>
            <a:r>
              <a:rPr lang="en-US" altLang="zh-TW" sz="2000" b="1" dirty="0">
                <a:solidFill>
                  <a:schemeClr val="accent2"/>
                </a:solidFill>
              </a:rPr>
              <a:t>L</a:t>
            </a:r>
            <a:r>
              <a:rPr lang="en-US" altLang="zh-TW" sz="2000" b="1" dirty="0" smtClean="0"/>
              <a:t>)</a:t>
            </a:r>
            <a:endParaRPr lang="en-US" altLang="zh-TW" b="1" dirty="0" smtClean="0"/>
          </a:p>
          <a:p>
            <a:pPr marL="533400" indent="-533400" algn="l" rtl="0">
              <a:lnSpc>
                <a:spcPct val="90000"/>
              </a:lnSpc>
              <a:buFontTx/>
              <a:buAutoNum type="arabicPeriod"/>
            </a:pPr>
            <a:r>
              <a:rPr lang="en-US" altLang="zh-TW" b="1" dirty="0" smtClean="0"/>
              <a:t>Type of film </a:t>
            </a:r>
            <a:endParaRPr lang="en-US" altLang="zh-TW" b="1" dirty="0"/>
          </a:p>
          <a:p>
            <a:pPr marL="533400" indent="-533400" algn="l" rtl="0">
              <a:lnSpc>
                <a:spcPct val="90000"/>
              </a:lnSpc>
              <a:buFontTx/>
              <a:buAutoNum type="arabicPeriod"/>
            </a:pPr>
            <a:r>
              <a:rPr lang="en-US" altLang="zh-TW" b="1" dirty="0" smtClean="0"/>
              <a:t>Patients </a:t>
            </a:r>
            <a:r>
              <a:rPr lang="en-US" altLang="zh-TW" b="1" dirty="0"/>
              <a:t>position </a:t>
            </a:r>
          </a:p>
          <a:p>
            <a:pPr marL="914400" lvl="1" indent="-457200" algn="l" rtl="0">
              <a:lnSpc>
                <a:spcPct val="90000"/>
              </a:lnSpc>
            </a:pPr>
            <a:r>
              <a:rPr lang="en-US" altLang="zh-TW" b="1" dirty="0"/>
              <a:t>supine, upright, lateral, etc.</a:t>
            </a:r>
            <a:r>
              <a:rPr lang="en-US" altLang="zh-TW" dirty="0"/>
              <a:t> </a:t>
            </a:r>
          </a:p>
          <a:p>
            <a:pPr marL="533400" indent="-533400">
              <a:lnSpc>
                <a:spcPct val="90000"/>
              </a:lnSpc>
              <a:buFontTx/>
              <a:buAutoNum type="arabicPeriod"/>
            </a:pPr>
            <a:endParaRPr lang="en-US" altLang="zh-TW" sz="2000" dirty="0"/>
          </a:p>
        </p:txBody>
      </p:sp>
      <p:sp>
        <p:nvSpPr>
          <p:cNvPr id="437250" name="Rectangle 1026"/>
          <p:cNvSpPr>
            <a:spLocks noGrp="1" noChangeArrowheads="1"/>
          </p:cNvSpPr>
          <p:nvPr>
            <p:ph type="title"/>
          </p:nvPr>
        </p:nvSpPr>
        <p:spPr/>
        <p:txBody>
          <a:bodyPr/>
          <a:lstStyle/>
          <a:p>
            <a:r>
              <a:rPr lang="en-US" altLang="zh-TW"/>
              <a:t>1. Data base</a:t>
            </a:r>
          </a:p>
        </p:txBody>
      </p:sp>
    </p:spTree>
    <p:extLst>
      <p:ext uri="{BB962C8B-B14F-4D97-AF65-F5344CB8AC3E}">
        <p14:creationId xmlns:p14="http://schemas.microsoft.com/office/powerpoint/2010/main" val="189644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8001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98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Line 3"/>
          <p:cNvSpPr>
            <a:spLocks noChangeShapeType="1"/>
          </p:cNvSpPr>
          <p:nvPr/>
        </p:nvSpPr>
        <p:spPr bwMode="auto">
          <a:xfrm flipH="1" flipV="1">
            <a:off x="2971800" y="457200"/>
            <a:ext cx="304800" cy="76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pic>
        <p:nvPicPr>
          <p:cNvPr id="4915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838200"/>
            <a:ext cx="63246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25" name="Line 5"/>
          <p:cNvSpPr>
            <a:spLocks noChangeShapeType="1"/>
          </p:cNvSpPr>
          <p:nvPr/>
        </p:nvSpPr>
        <p:spPr bwMode="auto">
          <a:xfrm>
            <a:off x="4038600" y="4419600"/>
            <a:ext cx="3581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91531" name="Line 11"/>
          <p:cNvSpPr>
            <a:spLocks noChangeShapeType="1"/>
          </p:cNvSpPr>
          <p:nvPr/>
        </p:nvSpPr>
        <p:spPr bwMode="auto">
          <a:xfrm flipH="1" flipV="1">
            <a:off x="3048000" y="4800600"/>
            <a:ext cx="457200" cy="228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91532" name="Line 12"/>
          <p:cNvSpPr>
            <a:spLocks noChangeShapeType="1"/>
          </p:cNvSpPr>
          <p:nvPr/>
        </p:nvSpPr>
        <p:spPr bwMode="auto">
          <a:xfrm flipV="1">
            <a:off x="8458200" y="4876800"/>
            <a:ext cx="228600" cy="76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91533" name="Line 13"/>
          <p:cNvSpPr>
            <a:spLocks noChangeShapeType="1"/>
          </p:cNvSpPr>
          <p:nvPr/>
        </p:nvSpPr>
        <p:spPr bwMode="auto">
          <a:xfrm>
            <a:off x="4953000" y="4038600"/>
            <a:ext cx="228600" cy="228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491534" name="Line 14"/>
          <p:cNvSpPr>
            <a:spLocks noChangeShapeType="1"/>
          </p:cNvSpPr>
          <p:nvPr/>
        </p:nvSpPr>
        <p:spPr bwMode="auto">
          <a:xfrm flipH="1">
            <a:off x="7696200" y="4267200"/>
            <a:ext cx="228600" cy="76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304917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4582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9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4500563" cy="4219575"/>
          </a:xfrm>
          <a:prstGeom prst="rect">
            <a:avLst/>
          </a:prstGeom>
          <a:noFill/>
          <a:extLst>
            <a:ext uri="{909E8E84-426E-40DD-AFC4-6F175D3DCCD1}">
              <a14:hiddenFill xmlns:a14="http://schemas.microsoft.com/office/drawing/2010/main">
                <a:solidFill>
                  <a:srgbClr val="FFFFFF"/>
                </a:solidFill>
              </a14:hiddenFill>
            </a:ext>
          </a:extLst>
        </p:spPr>
      </p:pic>
      <p:pic>
        <p:nvPicPr>
          <p:cNvPr id="512003" name="Picture 10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990600"/>
            <a:ext cx="4500562" cy="4219575"/>
          </a:xfrm>
          <a:prstGeom prst="rect">
            <a:avLst/>
          </a:prstGeom>
          <a:noFill/>
          <a:extLst>
            <a:ext uri="{909E8E84-426E-40DD-AFC4-6F175D3DCCD1}">
              <a14:hiddenFill xmlns:a14="http://schemas.microsoft.com/office/drawing/2010/main">
                <a:solidFill>
                  <a:srgbClr val="FFFFFF"/>
                </a:solidFill>
              </a14:hiddenFill>
            </a:ext>
          </a:extLst>
        </p:spPr>
      </p:pic>
      <p:sp>
        <p:nvSpPr>
          <p:cNvPr id="512004" name="Line 1028"/>
          <p:cNvSpPr>
            <a:spLocks noChangeShapeType="1"/>
          </p:cNvSpPr>
          <p:nvPr/>
        </p:nvSpPr>
        <p:spPr bwMode="auto">
          <a:xfrm flipV="1">
            <a:off x="533400" y="327660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05" name="Line 1029"/>
          <p:cNvSpPr>
            <a:spLocks noChangeShapeType="1"/>
          </p:cNvSpPr>
          <p:nvPr/>
        </p:nvSpPr>
        <p:spPr bwMode="auto">
          <a:xfrm>
            <a:off x="685800" y="32004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06" name="Line 1030"/>
          <p:cNvSpPr>
            <a:spLocks noChangeShapeType="1"/>
          </p:cNvSpPr>
          <p:nvPr/>
        </p:nvSpPr>
        <p:spPr bwMode="auto">
          <a:xfrm flipV="1">
            <a:off x="914400" y="32004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07" name="Line 1031"/>
          <p:cNvSpPr>
            <a:spLocks noChangeShapeType="1"/>
          </p:cNvSpPr>
          <p:nvPr/>
        </p:nvSpPr>
        <p:spPr bwMode="auto">
          <a:xfrm>
            <a:off x="1143000" y="3200400"/>
            <a:ext cx="228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08" name="Line 1032"/>
          <p:cNvSpPr>
            <a:spLocks noChangeShapeType="1"/>
          </p:cNvSpPr>
          <p:nvPr/>
        </p:nvSpPr>
        <p:spPr bwMode="auto">
          <a:xfrm>
            <a:off x="1447800" y="3200400"/>
            <a:ext cx="228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09" name="Line 1033"/>
          <p:cNvSpPr>
            <a:spLocks noChangeShapeType="1"/>
          </p:cNvSpPr>
          <p:nvPr/>
        </p:nvSpPr>
        <p:spPr bwMode="auto">
          <a:xfrm flipH="1">
            <a:off x="7620000" y="23622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0" name="Line 1034"/>
          <p:cNvSpPr>
            <a:spLocks noChangeShapeType="1"/>
          </p:cNvSpPr>
          <p:nvPr/>
        </p:nvSpPr>
        <p:spPr bwMode="auto">
          <a:xfrm flipH="1">
            <a:off x="7391400" y="25908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1" name="Line 1035"/>
          <p:cNvSpPr>
            <a:spLocks noChangeShapeType="1"/>
          </p:cNvSpPr>
          <p:nvPr/>
        </p:nvSpPr>
        <p:spPr bwMode="auto">
          <a:xfrm flipH="1">
            <a:off x="7162800" y="28194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2" name="Line 1036"/>
          <p:cNvSpPr>
            <a:spLocks noChangeShapeType="1"/>
          </p:cNvSpPr>
          <p:nvPr/>
        </p:nvSpPr>
        <p:spPr bwMode="auto">
          <a:xfrm flipH="1">
            <a:off x="6934200" y="30480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3" name="Line 1037"/>
          <p:cNvSpPr>
            <a:spLocks noChangeShapeType="1"/>
          </p:cNvSpPr>
          <p:nvPr/>
        </p:nvSpPr>
        <p:spPr bwMode="auto">
          <a:xfrm flipH="1">
            <a:off x="6705600" y="32766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4" name="Line 1038"/>
          <p:cNvSpPr>
            <a:spLocks noChangeShapeType="1"/>
          </p:cNvSpPr>
          <p:nvPr/>
        </p:nvSpPr>
        <p:spPr bwMode="auto">
          <a:xfrm flipH="1">
            <a:off x="6477000" y="35052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5" name="Line 1039"/>
          <p:cNvSpPr>
            <a:spLocks noChangeShapeType="1"/>
          </p:cNvSpPr>
          <p:nvPr/>
        </p:nvSpPr>
        <p:spPr bwMode="auto">
          <a:xfrm flipH="1">
            <a:off x="6248400" y="3733800"/>
            <a:ext cx="1524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6" name="Line 1040"/>
          <p:cNvSpPr>
            <a:spLocks noChangeShapeType="1"/>
          </p:cNvSpPr>
          <p:nvPr/>
        </p:nvSpPr>
        <p:spPr bwMode="auto">
          <a:xfrm flipH="1">
            <a:off x="7467600" y="1905000"/>
            <a:ext cx="762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7" name="Line 1041"/>
          <p:cNvSpPr>
            <a:spLocks noChangeShapeType="1"/>
          </p:cNvSpPr>
          <p:nvPr/>
        </p:nvSpPr>
        <p:spPr bwMode="auto">
          <a:xfrm flipH="1">
            <a:off x="7239000" y="2209800"/>
            <a:ext cx="152400" cy="228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8" name="Line 1042"/>
          <p:cNvSpPr>
            <a:spLocks noChangeShapeType="1"/>
          </p:cNvSpPr>
          <p:nvPr/>
        </p:nvSpPr>
        <p:spPr bwMode="auto">
          <a:xfrm flipH="1">
            <a:off x="7010400" y="2590800"/>
            <a:ext cx="152400" cy="228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19" name="Line 1043"/>
          <p:cNvSpPr>
            <a:spLocks noChangeShapeType="1"/>
          </p:cNvSpPr>
          <p:nvPr/>
        </p:nvSpPr>
        <p:spPr bwMode="auto">
          <a:xfrm flipH="1">
            <a:off x="6858000" y="2971800"/>
            <a:ext cx="76200" cy="228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0" name="Line 1044"/>
          <p:cNvSpPr>
            <a:spLocks noChangeShapeType="1"/>
          </p:cNvSpPr>
          <p:nvPr/>
        </p:nvSpPr>
        <p:spPr bwMode="auto">
          <a:xfrm flipH="1">
            <a:off x="6705600" y="3429000"/>
            <a:ext cx="76200" cy="228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1" name="Line 1045"/>
          <p:cNvSpPr>
            <a:spLocks noChangeShapeType="1"/>
          </p:cNvSpPr>
          <p:nvPr/>
        </p:nvSpPr>
        <p:spPr bwMode="auto">
          <a:xfrm flipH="1">
            <a:off x="6553200" y="3733800"/>
            <a:ext cx="152400" cy="304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3" name="Line 1047"/>
          <p:cNvSpPr>
            <a:spLocks noChangeShapeType="1"/>
          </p:cNvSpPr>
          <p:nvPr/>
        </p:nvSpPr>
        <p:spPr bwMode="auto">
          <a:xfrm flipH="1">
            <a:off x="6096000" y="396240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4" name="Line 1048"/>
          <p:cNvSpPr>
            <a:spLocks noChangeShapeType="1"/>
          </p:cNvSpPr>
          <p:nvPr/>
        </p:nvSpPr>
        <p:spPr bwMode="auto">
          <a:xfrm flipV="1">
            <a:off x="5638800" y="3200400"/>
            <a:ext cx="228600" cy="152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5" name="Line 1049"/>
          <p:cNvSpPr>
            <a:spLocks noChangeShapeType="1"/>
          </p:cNvSpPr>
          <p:nvPr/>
        </p:nvSpPr>
        <p:spPr bwMode="auto">
          <a:xfrm flipV="1">
            <a:off x="5943600" y="3048000"/>
            <a:ext cx="2286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6" name="Line 1050"/>
          <p:cNvSpPr>
            <a:spLocks noChangeShapeType="1"/>
          </p:cNvSpPr>
          <p:nvPr/>
        </p:nvSpPr>
        <p:spPr bwMode="auto">
          <a:xfrm>
            <a:off x="6248400" y="3048000"/>
            <a:ext cx="304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2027" name="Line 1051"/>
          <p:cNvSpPr>
            <a:spLocks noChangeShapeType="1"/>
          </p:cNvSpPr>
          <p:nvPr/>
        </p:nvSpPr>
        <p:spPr bwMode="auto">
          <a:xfrm>
            <a:off x="6629400" y="30480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1072441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464</TotalTime>
  <Words>601</Words>
  <Application>Microsoft Office PowerPoint</Application>
  <PresentationFormat>On-screen Show (4:3)</PresentationFormat>
  <Paragraphs>121</Paragraphs>
  <Slides>38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Concourse</vt:lpstr>
      <vt:lpstr>點陣圖影像</vt:lpstr>
      <vt:lpstr>CHXR</vt:lpstr>
      <vt:lpstr>PowerPoint Presentation</vt:lpstr>
      <vt:lpstr>PowerPoint Presentation</vt:lpstr>
      <vt:lpstr>Film Quality</vt:lpstr>
      <vt:lpstr>1. Data base</vt:lpstr>
      <vt:lpstr>PowerPoint Presentation</vt:lpstr>
      <vt:lpstr>PowerPoint Presentation</vt:lpstr>
      <vt:lpstr>PowerPoint Presentation</vt:lpstr>
      <vt:lpstr>PowerPoint Presentation</vt:lpstr>
      <vt:lpstr>PowerPoint Presentation</vt:lpstr>
      <vt:lpstr>Film Quality</vt:lpstr>
      <vt:lpstr>Ribs </vt:lpstr>
      <vt:lpstr>PowerPoint Presentation</vt:lpstr>
      <vt:lpstr>PowerPoint Presentation</vt:lpstr>
      <vt:lpstr>PowerPoint Presentation</vt:lpstr>
      <vt:lpstr>Verify Right and Left sides</vt:lpstr>
      <vt:lpstr>PowerPoint Presentation</vt:lpstr>
      <vt:lpstr>Check the Heart</vt:lpstr>
      <vt:lpstr>Check the costophrenic angles</vt:lpstr>
      <vt:lpstr>Check the hilar region</vt:lpstr>
      <vt:lpstr>PowerPoint Presentation</vt:lpstr>
      <vt:lpstr>Finally, Check the Lung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پزشک رادیولوژی</dc:creator>
  <cp:lastModifiedBy>پزشک رادیولوژی</cp:lastModifiedBy>
  <cp:revision>26</cp:revision>
  <dcterms:created xsi:type="dcterms:W3CDTF">2006-08-16T00:00:00Z</dcterms:created>
  <dcterms:modified xsi:type="dcterms:W3CDTF">2015-04-15T09:20:47Z</dcterms:modified>
</cp:coreProperties>
</file>