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7"/>
  </p:notesMasterIdLst>
  <p:sldIdLst>
    <p:sldId id="546" r:id="rId2"/>
    <p:sldId id="699" r:id="rId3"/>
    <p:sldId id="690" r:id="rId4"/>
    <p:sldId id="695" r:id="rId5"/>
    <p:sldId id="697" r:id="rId6"/>
    <p:sldId id="698" r:id="rId7"/>
    <p:sldId id="691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8" r:id="rId16"/>
    <p:sldId id="709" r:id="rId17"/>
    <p:sldId id="707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692" r:id="rId26"/>
    <p:sldId id="717" r:id="rId27"/>
    <p:sldId id="718" r:id="rId28"/>
    <p:sldId id="693" r:id="rId29"/>
    <p:sldId id="720" r:id="rId30"/>
    <p:sldId id="719" r:id="rId31"/>
    <p:sldId id="721" r:id="rId32"/>
    <p:sldId id="722" r:id="rId33"/>
    <p:sldId id="723" r:id="rId34"/>
    <p:sldId id="724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32" r:id="rId43"/>
    <p:sldId id="733" r:id="rId44"/>
    <p:sldId id="734" r:id="rId45"/>
    <p:sldId id="735" r:id="rId46"/>
    <p:sldId id="736" r:id="rId47"/>
    <p:sldId id="737" r:id="rId48"/>
    <p:sldId id="738" r:id="rId49"/>
    <p:sldId id="739" r:id="rId50"/>
    <p:sldId id="694" r:id="rId51"/>
    <p:sldId id="740" r:id="rId52"/>
    <p:sldId id="741" r:id="rId53"/>
    <p:sldId id="742" r:id="rId54"/>
    <p:sldId id="743" r:id="rId55"/>
    <p:sldId id="744" r:id="rId56"/>
    <p:sldId id="745" r:id="rId57"/>
    <p:sldId id="746" r:id="rId58"/>
    <p:sldId id="747" r:id="rId59"/>
    <p:sldId id="748" r:id="rId60"/>
    <p:sldId id="749" r:id="rId61"/>
    <p:sldId id="750" r:id="rId62"/>
    <p:sldId id="751" r:id="rId63"/>
    <p:sldId id="752" r:id="rId64"/>
    <p:sldId id="753" r:id="rId65"/>
    <p:sldId id="754" r:id="rId66"/>
  </p:sldIdLst>
  <p:sldSz cx="9144000" cy="6858000" type="screen4x3"/>
  <p:notesSz cx="6797675" cy="9928225"/>
  <p:custDataLst>
    <p:tags r:id="rId6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E9E9"/>
    <a:srgbClr val="F9DBDB"/>
    <a:srgbClr val="E7F5FF"/>
    <a:srgbClr val="0070C0"/>
    <a:srgbClr val="9BD4FF"/>
    <a:srgbClr val="F2BDBD"/>
    <a:srgbClr val="FFFF00"/>
    <a:srgbClr val="A7FF9B"/>
    <a:srgbClr val="7D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98551" autoAdjust="0"/>
  </p:normalViewPr>
  <p:slideViewPr>
    <p:cSldViewPr showGuides="1">
      <p:cViewPr varScale="1">
        <p:scale>
          <a:sx n="77" d="100"/>
          <a:sy n="7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BCD5DD-318E-4F8E-A9E6-E894B90A3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3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8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33" y="188640"/>
            <a:ext cx="591911" cy="60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495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8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1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476672"/>
            <a:ext cx="4680520" cy="10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800" dirty="0" smtClean="0">
                <a:solidFill>
                  <a:srgbClr val="FFFF00"/>
                </a:solidFill>
                <a:latin typeface="Antigoni Med" panose="020B0703020204030204" pitchFamily="34" charset="0"/>
                <a:ea typeface="맑은 고딕" panose="020B0503020000020004" pitchFamily="34" charset="-127"/>
                <a:cs typeface="+mj-cs"/>
              </a:rPr>
              <a:t>Hysteroscopy</a:t>
            </a:r>
            <a:endParaRPr lang="fa-IR" altLang="ko-KR" sz="48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82476" y="5805264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noProof="0" dirty="0" err="1" smtClean="0">
                <a:solidFill>
                  <a:srgbClr val="FFFF00"/>
                </a:solidFill>
                <a:ea typeface="맑은 고딕" panose="020B0503020000020004" pitchFamily="34" charset="-127"/>
                <a:cs typeface="B Titr" panose="00000700000000000000" pitchFamily="2" charset="-78"/>
              </a:rPr>
              <a:t>Berek</a:t>
            </a:r>
            <a:r>
              <a:rPr lang="en-US" altLang="ko-KR" sz="2800" b="1" noProof="0" dirty="0" smtClean="0">
                <a:solidFill>
                  <a:srgbClr val="FFFF00"/>
                </a:solidFill>
                <a:ea typeface="맑은 고딕" panose="020B0503020000020004" pitchFamily="34" charset="-127"/>
                <a:cs typeface="B Titr" panose="00000700000000000000" pitchFamily="2" charset="-78"/>
              </a:rPr>
              <a:t> &amp; Novak</a:t>
            </a:r>
            <a:endParaRPr lang="en-US" altLang="ko-KR" sz="2800" b="1" noProof="0" dirty="0" smtClean="0">
              <a:solidFill>
                <a:srgbClr val="FFFF00"/>
              </a:solidFill>
              <a:latin typeface="Antigoni Med"/>
              <a:ea typeface="맑은 고딕" panose="020B0503020000020004" pitchFamily="34" charset="-127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goni Med"/>
                <a:ea typeface="맑은 고딕" panose="020B0503020000020004" pitchFamily="34" charset="-127"/>
                <a:cs typeface="B Titr" panose="00000700000000000000" pitchFamily="2" charset="-78"/>
              </a:rPr>
              <a:t>Sixteen</a:t>
            </a:r>
            <a:r>
              <a:rPr kumimoji="0" lang="en-US" altLang="ko-KR" sz="28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tigoni Med"/>
                <a:ea typeface="맑은 고딕" panose="020B0503020000020004" pitchFamily="34" charset="-127"/>
                <a:cs typeface="B Titr" panose="00000700000000000000" pitchFamily="2" charset="-78"/>
              </a:rPr>
              <a:t> ed</a:t>
            </a:r>
            <a:r>
              <a:rPr kumimoji="0" lang="en-US" altLang="ko-KR" sz="28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맑은 고딕" panose="020B0503020000020004" pitchFamily="34" charset="-127"/>
                <a:cs typeface="B Titr" panose="00000700000000000000" pitchFamily="2" charset="-78"/>
              </a:rPr>
              <a:t>ition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맑은 고딕" panose="020B0503020000020004" pitchFamily="34" charset="-127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6"/>
            <a:ext cx="286549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31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9036495" cy="5661247"/>
          </a:xfrm>
        </p:spPr>
      </p:pic>
    </p:spTree>
    <p:extLst>
      <p:ext uri="{BB962C8B-B14F-4D97-AF65-F5344CB8AC3E}">
        <p14:creationId xmlns:p14="http://schemas.microsoft.com/office/powerpoint/2010/main" val="26590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Endometrial Polyps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 smtClean="0"/>
              <a:t>associated </a:t>
            </a:r>
            <a:r>
              <a:rPr lang="en-US" sz="1800" dirty="0"/>
              <a:t>with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AUB</a:t>
            </a:r>
            <a:r>
              <a:rPr lang="en-US" sz="1800" dirty="0"/>
              <a:t> and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infertility</a:t>
            </a:r>
          </a:p>
          <a:p>
            <a:r>
              <a:rPr lang="en-US" sz="1800" dirty="0" smtClean="0"/>
              <a:t>-with </a:t>
            </a:r>
            <a:r>
              <a:rPr lang="en-US" sz="1800" dirty="0"/>
              <a:t>blind curettage, many are </a:t>
            </a:r>
            <a:r>
              <a:rPr lang="en-US" sz="1800" dirty="0" smtClean="0"/>
              <a:t>missed</a:t>
            </a:r>
            <a:r>
              <a:rPr lang="en-US" sz="1800" dirty="0"/>
              <a:t> </a:t>
            </a:r>
            <a:r>
              <a:rPr lang="en-US" sz="1800" dirty="0" smtClean="0"/>
              <a:t>Therefore</a:t>
            </a:r>
            <a:r>
              <a:rPr lang="en-US" sz="1800" dirty="0"/>
              <a:t>, known or suspected endometrial polyps are more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successfully</a:t>
            </a:r>
            <a:r>
              <a:rPr lang="en-US" sz="1800" dirty="0"/>
              <a:t> treated </a:t>
            </a:r>
            <a:r>
              <a:rPr lang="en-US" sz="1800" dirty="0" smtClean="0"/>
              <a:t>with </a:t>
            </a:r>
            <a:r>
              <a:rPr lang="en-US" sz="1800" dirty="0" err="1" smtClean="0"/>
              <a:t>hysteroscopic</a:t>
            </a:r>
            <a:r>
              <a:rPr lang="en-US" sz="1800" dirty="0" smtClean="0"/>
              <a:t> </a:t>
            </a:r>
            <a:r>
              <a:rPr lang="en-US" sz="1800" dirty="0"/>
              <a:t>guidance</a:t>
            </a:r>
            <a:endParaRPr lang="en-US" sz="1800" dirty="0" smtClean="0"/>
          </a:p>
          <a:p>
            <a:r>
              <a:rPr lang="en-US" sz="1800" dirty="0" smtClean="0"/>
              <a:t>-</a:t>
            </a:r>
            <a:r>
              <a:rPr lang="en-US" sz="1800" dirty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patients </a:t>
            </a:r>
            <a:r>
              <a:rPr lang="en-US" sz="1800" dirty="0" smtClean="0"/>
              <a:t>with infertility </a:t>
            </a:r>
            <a:r>
              <a:rPr lang="en-US" sz="1800" dirty="0"/>
              <a:t>and endometrial polyps, it is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clear </a:t>
            </a:r>
            <a:r>
              <a:rPr lang="en-US" sz="1800" dirty="0" smtClean="0"/>
              <a:t>whether </a:t>
            </a:r>
            <a:r>
              <a:rPr lang="en-US" sz="1800" dirty="0"/>
              <a:t>or not polyp number and </a:t>
            </a:r>
            <a:r>
              <a:rPr lang="en-US" sz="1800" dirty="0" smtClean="0"/>
              <a:t>size are </a:t>
            </a:r>
            <a:r>
              <a:rPr lang="en-US" sz="1800" dirty="0"/>
              <a:t>related to outcome </a:t>
            </a:r>
            <a:r>
              <a:rPr lang="en-US" sz="1800" dirty="0" smtClean="0"/>
              <a:t>Consequently</a:t>
            </a:r>
            <a:r>
              <a:rPr lang="en-US" sz="1800" dirty="0"/>
              <a:t>, removal of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accessible polyps</a:t>
            </a:r>
            <a:r>
              <a:rPr lang="en-US" sz="1800" dirty="0"/>
              <a:t> should be</a:t>
            </a:r>
          </a:p>
          <a:p>
            <a:r>
              <a:rPr lang="en-US" sz="1800" dirty="0"/>
              <a:t>attempted if the process can be completed with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minimal trauma.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19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42443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Leiomyomas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-HMB</a:t>
            </a:r>
            <a:r>
              <a:rPr lang="en-US" dirty="0"/>
              <a:t>, infertility, or recurrent first trimester spontaneous pregnancy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-</a:t>
            </a:r>
            <a:r>
              <a:rPr lang="en-US" dirty="0"/>
              <a:t> Preoperative administration of gonadotropin-releasing hormone 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GnRH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/>
              <a:t>agonists may help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shrink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submucous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myomas</a:t>
            </a:r>
            <a:r>
              <a:rPr lang="en-US" dirty="0"/>
              <a:t>, facilitating their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removal</a:t>
            </a:r>
            <a:r>
              <a:rPr lang="en-US" dirty="0"/>
              <a:t>, and</a:t>
            </a:r>
          </a:p>
          <a:p>
            <a:r>
              <a:rPr lang="en-US" dirty="0"/>
              <a:t>may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</a:t>
            </a:r>
            <a:r>
              <a:rPr lang="en-US" dirty="0"/>
              <a:t> operating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dirty="0"/>
              <a:t>and systemic absorption of distension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media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/>
              <a:t>3 cm or less in diameter and entirely </a:t>
            </a:r>
            <a:r>
              <a:rPr lang="en-US" dirty="0" err="1"/>
              <a:t>intracavitary</a:t>
            </a:r>
            <a:r>
              <a:rPr lang="en-US" dirty="0"/>
              <a:t> (type 0), excision is</a:t>
            </a:r>
          </a:p>
          <a:p>
            <a:r>
              <a:rPr lang="en-US" dirty="0"/>
              <a:t>relatively easily accomplished, with minimal endometrial trauma. </a:t>
            </a:r>
            <a:endParaRPr lang="fa-IR" dirty="0" smtClean="0"/>
          </a:p>
          <a:p>
            <a:r>
              <a:rPr lang="fa-IR" dirty="0" smtClean="0"/>
              <a:t>-</a:t>
            </a:r>
            <a:r>
              <a:rPr lang="en-US" dirty="0" smtClean="0"/>
              <a:t>larger</a:t>
            </a:r>
            <a:r>
              <a:rPr lang="fa-IR" dirty="0" smtClean="0"/>
              <a:t> </a:t>
            </a:r>
            <a:r>
              <a:rPr lang="en-US" dirty="0" smtClean="0"/>
              <a:t>type </a:t>
            </a:r>
            <a:r>
              <a:rPr lang="en-US" dirty="0"/>
              <a:t>0 lesions, or for type 1 </a:t>
            </a:r>
            <a:r>
              <a:rPr lang="en-US" dirty="0" err="1"/>
              <a:t>leiomyomas</a:t>
            </a:r>
            <a:r>
              <a:rPr lang="en-US" dirty="0"/>
              <a:t>, some combination of dissection of the tumor</a:t>
            </a:r>
          </a:p>
          <a:p>
            <a:r>
              <a:rPr lang="en-US" dirty="0"/>
              <a:t>from the myometrium and either electrosurgical or mechanical </a:t>
            </a:r>
            <a:r>
              <a:rPr lang="en-US" dirty="0" err="1"/>
              <a:t>morcellation</a:t>
            </a:r>
            <a:r>
              <a:rPr lang="en-US" dirty="0"/>
              <a:t> </a:t>
            </a:r>
            <a:endParaRPr lang="fa-IR" dirty="0" smtClean="0"/>
          </a:p>
          <a:p>
            <a:r>
              <a:rPr lang="fa-IR" dirty="0" smtClean="0"/>
              <a:t>-</a:t>
            </a:r>
            <a:r>
              <a:rPr lang="en-US" dirty="0"/>
              <a:t>selected type 2 </a:t>
            </a:r>
            <a:r>
              <a:rPr lang="en-US" dirty="0" err="1"/>
              <a:t>myomas</a:t>
            </a:r>
            <a:r>
              <a:rPr lang="en-US" dirty="0"/>
              <a:t>, careful dissection into</a:t>
            </a:r>
          </a:p>
          <a:p>
            <a:r>
              <a:rPr lang="en-US" dirty="0"/>
              <a:t>the avascular plane interposed between the tumor and the </a:t>
            </a:r>
            <a:r>
              <a:rPr lang="en-US" dirty="0" err="1"/>
              <a:t>myometrial</a:t>
            </a:r>
            <a:r>
              <a:rPr lang="en-US" dirty="0"/>
              <a:t> </a:t>
            </a:r>
            <a:r>
              <a:rPr lang="en-US" dirty="0" err="1"/>
              <a:t>pseudocapsule</a:t>
            </a:r>
            <a:endParaRPr lang="en-US" dirty="0"/>
          </a:p>
          <a:p>
            <a:r>
              <a:rPr lang="en-US" dirty="0"/>
              <a:t>may be attempted, provided that satisfactory ultrasonography or MRI has demonstrated</a:t>
            </a:r>
          </a:p>
          <a:p>
            <a:r>
              <a:rPr lang="en-US" dirty="0"/>
              <a:t>an adequate margin of myometrium between the deepest aspect of the lesion and the</a:t>
            </a:r>
          </a:p>
          <a:p>
            <a:r>
              <a:rPr lang="en-US" dirty="0"/>
              <a:t>uterine serosa</a:t>
            </a:r>
          </a:p>
        </p:txBody>
      </p:sp>
    </p:spTree>
    <p:extLst>
      <p:ext uri="{BB962C8B-B14F-4D97-AF65-F5344CB8AC3E}">
        <p14:creationId xmlns:p14="http://schemas.microsoft.com/office/powerpoint/2010/main" val="1273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a-IR" dirty="0" smtClean="0"/>
              <a:t>-</a:t>
            </a:r>
            <a:r>
              <a:rPr lang="en-US" dirty="0"/>
              <a:t>In some instances, it may be preferable to undertake such procedures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laparoscopic monitoring </a:t>
            </a:r>
            <a:r>
              <a:rPr lang="en-US" dirty="0"/>
              <a:t>to ensure that the bowel is not adjacent to the zone of</a:t>
            </a:r>
          </a:p>
          <a:p>
            <a:r>
              <a:rPr lang="en-US" dirty="0"/>
              <a:t>dissection. Increasingly, this type of guidance can be provided using </a:t>
            </a:r>
            <a:r>
              <a:rPr lang="en-US" dirty="0" err="1"/>
              <a:t>transabdominal</a:t>
            </a: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Ultrasonography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dirty="0" smtClean="0"/>
              <a:t>-</a:t>
            </a:r>
            <a:r>
              <a:rPr lang="en-US" dirty="0"/>
              <a:t>Patients should be counseled that for some type 1 and many type 2 </a:t>
            </a:r>
            <a:r>
              <a:rPr lang="en-US" dirty="0" err="1"/>
              <a:t>myomas</a:t>
            </a:r>
            <a:r>
              <a:rPr lang="en-US" dirty="0"/>
              <a:t>, it</a:t>
            </a:r>
          </a:p>
          <a:p>
            <a:r>
              <a:rPr lang="en-US" dirty="0"/>
              <a:t>may take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than one procedure </a:t>
            </a:r>
            <a:r>
              <a:rPr lang="en-US" dirty="0"/>
              <a:t>to complete excision </a:t>
            </a:r>
            <a:endParaRPr lang="fa-IR" dirty="0" smtClean="0"/>
          </a:p>
          <a:p>
            <a:r>
              <a:rPr lang="fa-IR" dirty="0" smtClean="0"/>
              <a:t>-</a:t>
            </a:r>
            <a:r>
              <a:rPr lang="en-US" dirty="0" err="1"/>
              <a:t>Hysteroscopic</a:t>
            </a:r>
            <a:endParaRPr lang="en-US" dirty="0"/>
          </a:p>
          <a:p>
            <a:r>
              <a:rPr lang="en-US" dirty="0"/>
              <a:t>myomectomy of type 1 and 2 tumors should be performed using an accurate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fluid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system</a:t>
            </a:r>
            <a:r>
              <a:rPr lang="en-US" dirty="0"/>
              <a:t>, to minimize the risk of fluid </a:t>
            </a:r>
            <a:r>
              <a:rPr lang="en-US" dirty="0" smtClean="0"/>
              <a:t>overload</a:t>
            </a:r>
            <a:endParaRPr lang="fa-IR" dirty="0" smtClean="0"/>
          </a:p>
          <a:p>
            <a:r>
              <a:rPr lang="fa-IR" dirty="0" smtClean="0"/>
              <a:t>-</a:t>
            </a:r>
            <a:r>
              <a:rPr lang="en-US" dirty="0"/>
              <a:t>intrauterine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prostaglandin F2α </a:t>
            </a:r>
            <a:r>
              <a:rPr lang="en-US" dirty="0"/>
              <a:t>has been described to facilitate extrusion of type 2 </a:t>
            </a:r>
            <a:r>
              <a:rPr lang="en-US" dirty="0" err="1"/>
              <a:t>myomas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3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474"/>
            <a:ext cx="9144000" cy="4581525"/>
          </a:xfrm>
        </p:spPr>
      </p:pic>
    </p:spTree>
    <p:extLst>
      <p:ext uri="{BB962C8B-B14F-4D97-AF65-F5344CB8AC3E}">
        <p14:creationId xmlns:p14="http://schemas.microsoft.com/office/powerpoint/2010/main" val="37812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9073007" cy="5661247"/>
          </a:xfrm>
        </p:spPr>
      </p:pic>
    </p:spTree>
    <p:extLst>
      <p:ext uri="{BB962C8B-B14F-4D97-AF65-F5344CB8AC3E}">
        <p14:creationId xmlns:p14="http://schemas.microsoft.com/office/powerpoint/2010/main" val="6570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Endometrial Ablation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a-IR" sz="1800" dirty="0" smtClean="0"/>
              <a:t>-</a:t>
            </a:r>
            <a:r>
              <a:rPr lang="en-US" sz="1800" dirty="0" smtClean="0"/>
              <a:t>The </a:t>
            </a:r>
            <a:r>
              <a:rPr lang="en-US" sz="1800" dirty="0"/>
              <a:t>symptom of HMB caused by primary endometrial dysfunction (AUB-E) or</a:t>
            </a:r>
          </a:p>
          <a:p>
            <a:r>
              <a:rPr lang="en-US" sz="1800" dirty="0"/>
              <a:t>ovulatory disorders (AUB-O</a:t>
            </a:r>
            <a:r>
              <a:rPr lang="en-US" sz="1800" dirty="0" smtClean="0"/>
              <a:t>)) </a:t>
            </a:r>
            <a:r>
              <a:rPr lang="en-US" sz="1800" dirty="0"/>
              <a:t>that does not respond to oral medical therapy may</a:t>
            </a:r>
          </a:p>
          <a:p>
            <a:r>
              <a:rPr lang="en-US" sz="1800" dirty="0"/>
              <a:t>be managed by </a:t>
            </a:r>
            <a:r>
              <a:rPr lang="en-US" sz="1800" dirty="0" smtClean="0"/>
              <a:t>EA, </a:t>
            </a:r>
            <a:r>
              <a:rPr lang="en-US" sz="1800" dirty="0"/>
              <a:t>provided the patient is</a:t>
            </a:r>
          </a:p>
          <a:p>
            <a:r>
              <a:rPr lang="en-US" sz="1800" dirty="0"/>
              <a:t>willing to forego future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fertility</a:t>
            </a:r>
            <a:endParaRPr lang="fa-I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sz="1800" dirty="0" smtClean="0"/>
              <a:t>-</a:t>
            </a:r>
            <a:r>
              <a:rPr lang="en-US" sz="1800" dirty="0" smtClean="0"/>
              <a:t>If </a:t>
            </a:r>
            <a:r>
              <a:rPr lang="en-US" sz="1800" dirty="0"/>
              <a:t>future fertility is desired, a </a:t>
            </a:r>
            <a:r>
              <a:rPr lang="en-US" sz="1800" dirty="0" err="1"/>
              <a:t>levonorgestrelreleasing</a:t>
            </a:r>
            <a:endParaRPr lang="en-US" sz="1800" dirty="0"/>
          </a:p>
          <a:p>
            <a:r>
              <a:rPr lang="en-US" sz="1800" dirty="0"/>
              <a:t>IUD can provide virtually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equal clinical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outcomes</a:t>
            </a:r>
            <a:endParaRPr lang="fa-I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a-I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43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using a uterine </a:t>
            </a:r>
            <a:r>
              <a:rPr lang="en-US" sz="1800" b="1" dirty="0" err="1" smtClean="0">
                <a:solidFill>
                  <a:srgbClr val="C00000"/>
                </a:solidFill>
              </a:rPr>
              <a:t>resectoscope</a:t>
            </a:r>
            <a:r>
              <a:rPr lang="fa-IR" sz="1800" dirty="0" smtClean="0">
                <a:solidFill>
                  <a:srgbClr val="C00000"/>
                </a:solidFill>
              </a:rPr>
              <a:t>: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fa-IR" sz="1800" dirty="0" smtClean="0">
              <a:solidFill>
                <a:srgbClr val="C00000"/>
              </a:solidFill>
            </a:endParaRPr>
          </a:p>
          <a:p>
            <a:r>
              <a:rPr lang="en-US" sz="1800" dirty="0"/>
              <a:t>RF electrosurgical desiccation, resection,</a:t>
            </a:r>
          </a:p>
          <a:p>
            <a:r>
              <a:rPr lang="en-US" sz="1800" dirty="0"/>
              <a:t>or </a:t>
            </a:r>
            <a:r>
              <a:rPr lang="en-US" sz="1800" dirty="0" smtClean="0"/>
              <a:t>vaporization</a:t>
            </a:r>
            <a:r>
              <a:rPr lang="fa-IR" sz="1800" dirty="0" smtClean="0"/>
              <a:t>  </a:t>
            </a:r>
            <a:r>
              <a:rPr lang="en-US" sz="1800" dirty="0" smtClean="0"/>
              <a:t> </a:t>
            </a:r>
            <a:r>
              <a:rPr lang="en-US" sz="1800" dirty="0" err="1" smtClean="0"/>
              <a:t>cuagulation</a:t>
            </a:r>
            <a:r>
              <a:rPr lang="fa-IR" sz="1800" dirty="0" smtClean="0"/>
              <a:t> </a:t>
            </a:r>
          </a:p>
          <a:p>
            <a:r>
              <a:rPr lang="en-US" sz="1800" b="1" dirty="0" err="1">
                <a:solidFill>
                  <a:srgbClr val="C00000"/>
                </a:solidFill>
              </a:rPr>
              <a:t>nonresectoscopic</a:t>
            </a:r>
            <a:r>
              <a:rPr lang="en-US" sz="1800" b="1" dirty="0">
                <a:solidFill>
                  <a:srgbClr val="C00000"/>
                </a:solidFill>
              </a:rPr>
              <a:t> techniques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fa-IR" sz="1800" b="1" dirty="0" smtClean="0">
                <a:solidFill>
                  <a:srgbClr val="C00000"/>
                </a:solidFill>
              </a:rPr>
              <a:t>: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en-US" sz="1800" b="1" dirty="0" smtClean="0">
                <a:solidFill>
                  <a:srgbClr val="C00000"/>
                </a:solidFill>
              </a:rPr>
              <a:t>-</a:t>
            </a:r>
            <a:r>
              <a:rPr lang="en-US" sz="1800" dirty="0"/>
              <a:t>thermal balloons,</a:t>
            </a:r>
          </a:p>
          <a:p>
            <a:r>
              <a:rPr lang="en-US" sz="1800" dirty="0" err="1"/>
              <a:t>cryotherapy</a:t>
            </a:r>
            <a:r>
              <a:rPr lang="en-US" sz="1800" dirty="0"/>
              <a:t>, heated free fluid or vapor, or RF electrical energy delivered by a bipolar</a:t>
            </a:r>
          </a:p>
          <a:p>
            <a:r>
              <a:rPr lang="en-US" sz="1800" dirty="0" smtClean="0"/>
              <a:t>probe</a:t>
            </a:r>
            <a:endParaRPr lang="fa-IR" sz="1800" b="1" dirty="0" smtClean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Complications of these procedures </a:t>
            </a:r>
            <a:r>
              <a:rPr lang="en-US" sz="1800" b="1" dirty="0" smtClean="0">
                <a:solidFill>
                  <a:srgbClr val="C00000"/>
                </a:solidFill>
              </a:rPr>
              <a:t>include: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fluid overload, electrolyte imbalances (if </a:t>
            </a:r>
            <a:r>
              <a:rPr lang="en-US" sz="1800" dirty="0" err="1"/>
              <a:t>nonelectrolytic</a:t>
            </a:r>
            <a:r>
              <a:rPr lang="en-US" sz="1800" dirty="0"/>
              <a:t> or even isosmotic media are</a:t>
            </a:r>
          </a:p>
          <a:p>
            <a:r>
              <a:rPr lang="en-US" sz="1800" dirty="0"/>
              <a:t>used), uterine perforation, bleeding, and intestinal and urinary tract injury </a:t>
            </a:r>
          </a:p>
        </p:txBody>
      </p:sp>
    </p:spTree>
    <p:extLst>
      <p:ext uri="{BB962C8B-B14F-4D97-AF65-F5344CB8AC3E}">
        <p14:creationId xmlns:p14="http://schemas.microsoft.com/office/powerpoint/2010/main" val="88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3999" cy="5805264"/>
          </a:xfrm>
        </p:spPr>
      </p:pic>
    </p:spTree>
    <p:extLst>
      <p:ext uri="{BB962C8B-B14F-4D97-AF65-F5344CB8AC3E}">
        <p14:creationId xmlns:p14="http://schemas.microsoft.com/office/powerpoint/2010/main" val="13983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-The </a:t>
            </a:r>
            <a:r>
              <a:rPr lang="en-US" sz="1800" dirty="0"/>
              <a:t>risk of uterine perforation may be reduced by using a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combination of resection or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vaporization and electrosurgical ablation</a:t>
            </a:r>
            <a:r>
              <a:rPr lang="en-US" sz="1800" dirty="0"/>
              <a:t>; the latter is most suitable for the thinner areas</a:t>
            </a:r>
          </a:p>
          <a:p>
            <a:r>
              <a:rPr lang="en-US" sz="1800" dirty="0"/>
              <a:t>of the myometrium in the </a:t>
            </a:r>
            <a:r>
              <a:rPr lang="en-US" sz="1800" dirty="0" err="1"/>
              <a:t>cornu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-The </a:t>
            </a:r>
            <a:r>
              <a:rPr lang="en-US" sz="1800" dirty="0"/>
              <a:t>preoperative use of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GnRH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analogs or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danazol</a:t>
            </a:r>
            <a:r>
              <a:rPr lang="en-US" sz="1800" dirty="0"/>
              <a:t> may</a:t>
            </a:r>
          </a:p>
          <a:p>
            <a:r>
              <a:rPr lang="en-US" sz="1800" dirty="0"/>
              <a:t>reduce operating </a:t>
            </a:r>
            <a:r>
              <a:rPr lang="en-US" sz="1800" dirty="0" smtClean="0"/>
              <a:t>time</a:t>
            </a:r>
          </a:p>
          <a:p>
            <a:r>
              <a:rPr lang="en-US" sz="1800" dirty="0" smtClean="0"/>
              <a:t>-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GnRH</a:t>
            </a:r>
            <a:r>
              <a:rPr lang="en-US" sz="1800" dirty="0" smtClean="0"/>
              <a:t> </a:t>
            </a:r>
            <a:r>
              <a:rPr lang="en-US" sz="1800" dirty="0"/>
              <a:t>agonists may reduce bleeding and the amount of fluid</a:t>
            </a:r>
          </a:p>
          <a:p>
            <a:r>
              <a:rPr lang="en-US" sz="1800" dirty="0"/>
              <a:t>absorbed into the systemic circulation</a:t>
            </a:r>
          </a:p>
        </p:txBody>
      </p:sp>
    </p:spTree>
    <p:extLst>
      <p:ext uri="{BB962C8B-B14F-4D97-AF65-F5344CB8AC3E}">
        <p14:creationId xmlns:p14="http://schemas.microsoft.com/office/powerpoint/2010/main" val="29823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- </a:t>
            </a:r>
            <a:r>
              <a:rPr lang="en-US" sz="1800" dirty="0"/>
              <a:t>Reports </a:t>
            </a:r>
            <a:r>
              <a:rPr lang="en-US" sz="1800" dirty="0" smtClean="0"/>
              <a:t>of amenorrhea </a:t>
            </a:r>
            <a:r>
              <a:rPr lang="en-US" sz="1800" dirty="0"/>
              <a:t>rates range from approximately 30% to 90%.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Forty to 50% </a:t>
            </a:r>
            <a:r>
              <a:rPr lang="en-US" sz="1800" dirty="0"/>
              <a:t>(depending </a:t>
            </a:r>
            <a:r>
              <a:rPr lang="en-US" sz="1800" dirty="0" smtClean="0"/>
              <a:t>in part </a:t>
            </a:r>
            <a:r>
              <a:rPr lang="en-US" sz="1800" dirty="0"/>
              <a:t>upon the technique) is a useful number to quote to patients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considering</a:t>
            </a:r>
            <a:r>
              <a:rPr lang="en-US" sz="1800" dirty="0"/>
              <a:t> the</a:t>
            </a:r>
          </a:p>
          <a:p>
            <a:r>
              <a:rPr lang="en-US" sz="1800" dirty="0"/>
              <a:t>likelihood of </a:t>
            </a:r>
            <a:r>
              <a:rPr lang="en-US" sz="1800" dirty="0" err="1"/>
              <a:t>postprocedure</a:t>
            </a:r>
            <a:r>
              <a:rPr lang="en-US" sz="1800" dirty="0"/>
              <a:t> </a:t>
            </a:r>
            <a:r>
              <a:rPr lang="en-US" sz="1800" dirty="0" smtClean="0"/>
              <a:t>amenorrhea</a:t>
            </a:r>
          </a:p>
          <a:p>
            <a:r>
              <a:rPr lang="en-US" sz="1800" dirty="0" smtClean="0"/>
              <a:t>-</a:t>
            </a:r>
            <a:r>
              <a:rPr lang="en-US" sz="1800" dirty="0"/>
              <a:t>The </a:t>
            </a:r>
            <a:r>
              <a:rPr lang="en-US" sz="1800" dirty="0" err="1"/>
              <a:t>nonresectoscopic</a:t>
            </a:r>
            <a:r>
              <a:rPr lang="en-US" sz="1800" dirty="0"/>
              <a:t> techniques have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</a:p>
          <a:p>
            <a:r>
              <a:rPr lang="en-US" sz="1800" dirty="0"/>
              <a:t>clinical outcomes (288), thus reducing the need for </a:t>
            </a:r>
            <a:r>
              <a:rPr lang="en-US" sz="1800" dirty="0" err="1"/>
              <a:t>resectoscopic</a:t>
            </a:r>
            <a:r>
              <a:rPr lang="en-US" sz="1800" dirty="0"/>
              <a:t> ablation. The</a:t>
            </a:r>
          </a:p>
          <a:p>
            <a:r>
              <a:rPr lang="en-US" sz="1800" dirty="0" err="1"/>
              <a:t>nonresectoscopic</a:t>
            </a:r>
            <a:r>
              <a:rPr lang="en-US" sz="1800" dirty="0"/>
              <a:t> approaches all have limitations defined by the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size or configuration of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endometrial cavity</a:t>
            </a:r>
            <a:r>
              <a:rPr lang="en-US" sz="1800" dirty="0"/>
              <a:t>. For those women with HMB who are not suitable for</a:t>
            </a:r>
          </a:p>
          <a:p>
            <a:r>
              <a:rPr lang="en-US" sz="1800" dirty="0" err="1"/>
              <a:t>nonresectoscopic</a:t>
            </a:r>
            <a:r>
              <a:rPr lang="en-US" sz="1800" dirty="0"/>
              <a:t> techniques because of large uteri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(&gt;12 cm sounded length</a:t>
            </a:r>
            <a:r>
              <a:rPr lang="en-US" sz="1800" dirty="0"/>
              <a:t>),</a:t>
            </a:r>
          </a:p>
          <a:p>
            <a:r>
              <a:rPr lang="en-US" sz="1800" dirty="0" err="1"/>
              <a:t>resectoscopic</a:t>
            </a:r>
            <a:r>
              <a:rPr lang="en-US" sz="1800" dirty="0"/>
              <a:t> EA remains a viable option </a:t>
            </a:r>
          </a:p>
        </p:txBody>
      </p:sp>
    </p:spTree>
    <p:extLst>
      <p:ext uri="{BB962C8B-B14F-4D97-AF65-F5344CB8AC3E}">
        <p14:creationId xmlns:p14="http://schemas.microsoft.com/office/powerpoint/2010/main" val="18943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Sterilization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b="1" dirty="0" err="1" smtClean="0"/>
              <a:t>Essure</a:t>
            </a:r>
            <a:endParaRPr lang="en-US" sz="1800" b="1" dirty="0"/>
          </a:p>
          <a:p>
            <a:r>
              <a:rPr lang="en-US" sz="1800" dirty="0" smtClean="0"/>
              <a:t>a </a:t>
            </a:r>
            <a:r>
              <a:rPr lang="en-US" sz="1800" dirty="0"/>
              <a:t>system </a:t>
            </a:r>
            <a:r>
              <a:rPr lang="en-US" sz="1800" dirty="0" err="1" smtClean="0"/>
              <a:t>thatcomprises</a:t>
            </a:r>
            <a:r>
              <a:rPr lang="en-US" sz="1800" dirty="0" smtClean="0"/>
              <a:t> </a:t>
            </a:r>
            <a:r>
              <a:rPr lang="en-US" sz="1800" dirty="0"/>
              <a:t>a nickel-titanium coil with a Dacron filament that could be inserted relatively</a:t>
            </a:r>
          </a:p>
          <a:p>
            <a:r>
              <a:rPr lang="en-US" sz="1800" dirty="0"/>
              <a:t>quickly in an office or procedure room setting </a:t>
            </a:r>
            <a:r>
              <a:rPr lang="fa-IR" sz="1800" dirty="0"/>
              <a:t> </a:t>
            </a:r>
            <a:r>
              <a:rPr lang="fa-IR" sz="1800" dirty="0" smtClean="0"/>
              <a:t>.</a:t>
            </a:r>
            <a:r>
              <a:rPr lang="en-US" sz="1800" dirty="0" smtClean="0"/>
              <a:t>Tubal </a:t>
            </a:r>
            <a:r>
              <a:rPr lang="en-US" sz="1800" dirty="0"/>
              <a:t>occlusion</a:t>
            </a:r>
          </a:p>
          <a:p>
            <a:r>
              <a:rPr lang="en-US" sz="1800" dirty="0"/>
              <a:t>resulted from ingrowth of fibrous tissue across the coils, a process that takes</a:t>
            </a:r>
          </a:p>
          <a:p>
            <a:r>
              <a:rPr lang="en-US" sz="1800" dirty="0"/>
              <a:t>approximately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months </a:t>
            </a:r>
            <a:r>
              <a:rPr lang="en-US" sz="1800" dirty="0"/>
              <a:t>to complete</a:t>
            </a:r>
          </a:p>
        </p:txBody>
      </p:sp>
    </p:spTree>
    <p:extLst>
      <p:ext uri="{BB962C8B-B14F-4D97-AF65-F5344CB8AC3E}">
        <p14:creationId xmlns:p14="http://schemas.microsoft.com/office/powerpoint/2010/main" val="19724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Synechiae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 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Asherman</a:t>
            </a:r>
            <a:r>
              <a:rPr lang="en-US" sz="1600" dirty="0" smtClean="0"/>
              <a:t> </a:t>
            </a:r>
            <a:r>
              <a:rPr lang="en-US" sz="1600" dirty="0"/>
              <a:t>syndrome is the presence of adhesions in the endometrial cavity (IUAs)</a:t>
            </a:r>
          </a:p>
          <a:p>
            <a:r>
              <a:rPr lang="en-US" sz="1600" dirty="0"/>
              <a:t>resulting in infertility or recurrent spontaneous abortion with or without </a:t>
            </a:r>
            <a:r>
              <a:rPr lang="en-US" sz="1600" dirty="0" smtClean="0"/>
              <a:t>amenorrhea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IUA do not occlude the upper cervical canal or lower uterine segment, these </a:t>
            </a:r>
            <a:r>
              <a:rPr lang="en-US" sz="1600" dirty="0" err="1"/>
              <a:t>synechiae</a:t>
            </a:r>
            <a:endParaRPr lang="en-US" sz="1600" dirty="0"/>
          </a:p>
          <a:p>
            <a:r>
              <a:rPr lang="en-US" sz="1600" dirty="0"/>
              <a:t>may be detected on a </a:t>
            </a:r>
            <a:r>
              <a:rPr lang="en-US" sz="1600" dirty="0" err="1"/>
              <a:t>hysterogram</a:t>
            </a:r>
            <a:r>
              <a:rPr lang="en-US" sz="1600" dirty="0"/>
              <a:t> or contrast </a:t>
            </a:r>
            <a:r>
              <a:rPr lang="en-US" sz="1600" dirty="0" err="1"/>
              <a:t>sonohysterogram</a:t>
            </a:r>
            <a:r>
              <a:rPr lang="en-US" sz="1600" dirty="0"/>
              <a:t> but are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best shown </a:t>
            </a:r>
            <a:r>
              <a:rPr lang="en-US" sz="1600" dirty="0" smtClean="0"/>
              <a:t>with diagnostic hysteroscopy</a:t>
            </a:r>
          </a:p>
          <a:p>
            <a:r>
              <a:rPr lang="en-US" sz="1600" dirty="0" smtClean="0"/>
              <a:t>-that </a:t>
            </a:r>
            <a:r>
              <a:rPr lang="en-US" sz="1600" dirty="0"/>
              <a:t>is amenable to performance in the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office</a:t>
            </a:r>
            <a:r>
              <a:rPr lang="en-US" sz="1600" dirty="0"/>
              <a:t>, in selected cases, but the surgeon must </a:t>
            </a:r>
            <a:r>
              <a:rPr lang="en-US" sz="1600" dirty="0" smtClean="0"/>
              <a:t>be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careful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maintain orientation</a:t>
            </a:r>
            <a:r>
              <a:rPr lang="en-US" sz="1600" dirty="0"/>
              <a:t> within the endometrial cavity. </a:t>
            </a:r>
            <a:r>
              <a:rPr lang="en-US" sz="1600" dirty="0" smtClean="0"/>
              <a:t>intraoperative </a:t>
            </a:r>
            <a:r>
              <a:rPr lang="en-US" sz="1600" dirty="0"/>
              <a:t>imaging with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transabdominal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ultrasound</a:t>
            </a:r>
            <a:r>
              <a:rPr lang="en-US" sz="1600" dirty="0"/>
              <a:t>, or, in some institutions,</a:t>
            </a:r>
          </a:p>
          <a:p>
            <a:r>
              <a:rPr lang="en-US" sz="1600" dirty="0"/>
              <a:t>intraoperative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fluoroscopy</a:t>
            </a:r>
            <a:r>
              <a:rPr lang="en-US" sz="1600" dirty="0"/>
              <a:t>, is desirable and often necessary in moderate and </a:t>
            </a:r>
            <a:r>
              <a:rPr lang="en-US" sz="1600" dirty="0" smtClean="0"/>
              <a:t>severe cases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30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5770325"/>
          </a:xfrm>
        </p:spPr>
      </p:pic>
    </p:spTree>
    <p:extLst>
      <p:ext uri="{BB962C8B-B14F-4D97-AF65-F5344CB8AC3E}">
        <p14:creationId xmlns:p14="http://schemas.microsoft.com/office/powerpoint/2010/main" val="4413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747464"/>
            <a:ext cx="8229600" cy="2808313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Patient Preparation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90%</a:t>
            </a:r>
            <a:r>
              <a:rPr lang="en-US" dirty="0"/>
              <a:t> of the</a:t>
            </a:r>
          </a:p>
          <a:p>
            <a:r>
              <a:rPr lang="en-US" dirty="0"/>
              <a:t>operative </a:t>
            </a:r>
            <a:r>
              <a:rPr lang="en-US" dirty="0" err="1"/>
              <a:t>hysteroscopies</a:t>
            </a:r>
            <a:r>
              <a:rPr lang="en-US" dirty="0"/>
              <a:t> are performed in an office procedure room setting using local</a:t>
            </a:r>
          </a:p>
          <a:p>
            <a:r>
              <a:rPr lang="en-US" dirty="0"/>
              <a:t>anesthesia assisted by ensuring that the environment is comfortable, even including the</a:t>
            </a:r>
          </a:p>
          <a:p>
            <a:r>
              <a:rPr lang="en-US" dirty="0"/>
              <a:t>use of music (297). The patient should understand the rationale for the planned</a:t>
            </a:r>
          </a:p>
          <a:p>
            <a:r>
              <a:rPr lang="en-US" dirty="0"/>
              <a:t>procedure, the anticipated discomfort, potential risks, and the expectant, medical, and</a:t>
            </a:r>
          </a:p>
          <a:p>
            <a:r>
              <a:rPr lang="en-US" dirty="0"/>
              <a:t>surgical alternatives. The nature of the procedure and the chance of therapeutic success</a:t>
            </a:r>
          </a:p>
          <a:p>
            <a:r>
              <a:rPr lang="en-US" dirty="0"/>
              <a:t>should be explained, and she should be given a realistic estimate of success based on</a:t>
            </a:r>
          </a:p>
          <a:p>
            <a:r>
              <a:rPr lang="en-US" dirty="0"/>
              <a:t>the operator’s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Diagnostic Hysteroscopy: Risks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/>
              <a:t>The risks of diagnostic hysteroscopy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few</a:t>
            </a:r>
            <a:r>
              <a:rPr lang="en-US" dirty="0"/>
              <a:t>, and those complications that occur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rarely</a:t>
            </a:r>
          </a:p>
          <a:p>
            <a:r>
              <a:rPr lang="en-US" dirty="0"/>
              <a:t>have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severe</a:t>
            </a:r>
            <a:r>
              <a:rPr lang="en-US" dirty="0"/>
              <a:t> consequences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perforation, bleeding, and those related to anesthesia</a:t>
            </a:r>
          </a:p>
          <a:p>
            <a:r>
              <a:rPr lang="en-US" dirty="0"/>
              <a:t>and the distention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-</a:t>
            </a:r>
            <a:r>
              <a:rPr lang="en-US" dirty="0"/>
              <a:t>most patients have slight</a:t>
            </a:r>
          </a:p>
          <a:p>
            <a:r>
              <a:rPr lang="en-US" dirty="0"/>
              <a:t>vaginal bleeding, and occasionally, lower abdominal cramps. Severe cramps, dyspnea,</a:t>
            </a:r>
          </a:p>
          <a:p>
            <a:r>
              <a:rPr lang="en-US" dirty="0"/>
              <a:t>and upper abdominal and right shoulder pain can develop when CO2 is used as the</a:t>
            </a:r>
          </a:p>
          <a:p>
            <a:r>
              <a:rPr lang="en-US" dirty="0"/>
              <a:t>distension media as it passes through the fallopian tubes into the peritoneal cavity. Even</a:t>
            </a:r>
          </a:p>
          <a:p>
            <a:r>
              <a:rPr lang="en-US" dirty="0"/>
              <a:t>in an office environment, the patient should be encouraged to have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friend or relative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escort her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Operative Hysteroscopy: Risks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-the </a:t>
            </a:r>
            <a:r>
              <a:rPr lang="en-US" dirty="0"/>
              <a:t>risks of operative hysteroscopy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</a:t>
            </a:r>
            <a:r>
              <a:rPr lang="en-US" dirty="0"/>
              <a:t> than those of diagnostic</a:t>
            </a:r>
          </a:p>
          <a:p>
            <a:r>
              <a:rPr lang="en-US" dirty="0" smtClean="0"/>
              <a:t>Hysteroscopy</a:t>
            </a:r>
          </a:p>
          <a:p>
            <a:r>
              <a:rPr lang="en-US" dirty="0" smtClean="0"/>
              <a:t>-.</a:t>
            </a:r>
            <a:r>
              <a:rPr lang="en-US" dirty="0"/>
              <a:t> These risks include those associated with</a:t>
            </a:r>
          </a:p>
          <a:p>
            <a:r>
              <a:rPr lang="en-US" dirty="0"/>
              <a:t>anesthesia, intrinsic to all </a:t>
            </a:r>
            <a:r>
              <a:rPr lang="en-US" dirty="0" err="1"/>
              <a:t>hysteroscopic</a:t>
            </a:r>
            <a:r>
              <a:rPr lang="en-US" dirty="0"/>
              <a:t> procedures, and related to the specific surgical</a:t>
            </a:r>
          </a:p>
          <a:p>
            <a:r>
              <a:rPr lang="en-US" dirty="0"/>
              <a:t>procedure </a:t>
            </a:r>
            <a:r>
              <a:rPr lang="en-US" dirty="0" smtClean="0"/>
              <a:t>to </a:t>
            </a:r>
            <a:r>
              <a:rPr lang="en-US" dirty="0"/>
              <a:t>be performed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Hypotonic distension media may not be tolerated in some patients if there is</a:t>
            </a:r>
          </a:p>
          <a:p>
            <a:r>
              <a:rPr lang="en-US" dirty="0"/>
              <a:t>significant intravascular absorption, especially in patients with underlying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cardiovascular disease</a:t>
            </a:r>
            <a:r>
              <a:rPr lang="en-US" dirty="0"/>
              <a:t>. The patient must be aware of the risks associated with uterine</a:t>
            </a:r>
          </a:p>
          <a:p>
            <a:r>
              <a:rPr lang="en-US" dirty="0"/>
              <a:t>perforation, which range from failure to complete the procedure to hemorrhage or</a:t>
            </a:r>
          </a:p>
          <a:p>
            <a:r>
              <a:rPr lang="en-US" dirty="0"/>
              <a:t>damage to the intestines or to the urinary tract. If such complications occur,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laparotomy</a:t>
            </a:r>
          </a:p>
          <a:p>
            <a:r>
              <a:rPr lang="en-US" dirty="0"/>
              <a:t>may be necessary to repair the injury.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315415"/>
            <a:ext cx="8229600" cy="2016224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Equipment and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1. Patient positioning and cervical exposure</a:t>
            </a:r>
          </a:p>
          <a:p>
            <a:r>
              <a:rPr lang="en-US" sz="1800" dirty="0"/>
              <a:t>2. Anesthesia</a:t>
            </a:r>
          </a:p>
          <a:p>
            <a:r>
              <a:rPr lang="en-US" sz="1800" dirty="0"/>
              <a:t>3. Cervical dilation</a:t>
            </a:r>
          </a:p>
          <a:p>
            <a:r>
              <a:rPr lang="en-US" sz="1800" dirty="0"/>
              <a:t>4. Uterine distention</a:t>
            </a:r>
          </a:p>
          <a:p>
            <a:r>
              <a:rPr lang="en-US" sz="1800" dirty="0"/>
              <a:t>5. Visualization and imaging</a:t>
            </a:r>
          </a:p>
          <a:p>
            <a:r>
              <a:rPr lang="en-US" sz="1800" dirty="0"/>
              <a:t>6. Intrauterine cutting and hemostasis</a:t>
            </a:r>
          </a:p>
          <a:p>
            <a:r>
              <a:rPr lang="en-US" sz="1800" dirty="0"/>
              <a:t>7. Other instrumentation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22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457200" y="1340768"/>
            <a:ext cx="8229600" cy="25943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9036495" cy="5832648"/>
          </a:xfrm>
        </p:spPr>
      </p:pic>
    </p:spTree>
    <p:extLst>
      <p:ext uri="{BB962C8B-B14F-4D97-AF65-F5344CB8AC3E}">
        <p14:creationId xmlns:p14="http://schemas.microsoft.com/office/powerpoint/2010/main" val="483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99391"/>
            <a:ext cx="8229600" cy="1512168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Diagnostic Hysteroscopy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320480"/>
          </a:xfrm>
        </p:spPr>
        <p:txBody>
          <a:bodyPr/>
          <a:lstStyle/>
          <a:p>
            <a:r>
              <a:rPr lang="en-US" sz="1800" dirty="0" smtClean="0"/>
              <a:t>2Goals:</a:t>
            </a:r>
          </a:p>
          <a:p>
            <a:r>
              <a:rPr lang="en-US" sz="1800" b="1" dirty="0" smtClean="0"/>
              <a:t>1-</a:t>
            </a:r>
            <a:r>
              <a:rPr lang="en-US" sz="1800" b="1" dirty="0" smtClean="0">
                <a:solidFill>
                  <a:srgbClr val="C00000"/>
                </a:solidFill>
              </a:rPr>
              <a:t>sample </a:t>
            </a:r>
            <a:r>
              <a:rPr lang="en-US" sz="1800" b="1" dirty="0">
                <a:solidFill>
                  <a:srgbClr val="C00000"/>
                </a:solidFill>
              </a:rPr>
              <a:t>of </a:t>
            </a:r>
            <a:r>
              <a:rPr lang="en-US" sz="1800" b="1" dirty="0" smtClean="0">
                <a:solidFill>
                  <a:srgbClr val="C00000"/>
                </a:solidFill>
              </a:rPr>
              <a:t>the endometrium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- </a:t>
            </a:r>
            <a:r>
              <a:rPr lang="en-US" sz="1800" dirty="0"/>
              <a:t>usually for the detection of hyperplasia or </a:t>
            </a:r>
            <a:r>
              <a:rPr lang="en-US" sz="1800" dirty="0" err="1"/>
              <a:t>neoplasia</a:t>
            </a:r>
            <a:r>
              <a:rPr lang="en-US" sz="1800" dirty="0" smtClean="0"/>
              <a:t>,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-Blind </a:t>
            </a:r>
            <a:r>
              <a:rPr lang="en-US" sz="1800" dirty="0"/>
              <a:t>endometrial sampling has been the diagnostic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mainstay</a:t>
            </a:r>
            <a:r>
              <a:rPr lang="en-US" sz="1800" dirty="0"/>
              <a:t> for the detection of endometrial </a:t>
            </a:r>
            <a:r>
              <a:rPr lang="en-US" sz="1800" dirty="0" smtClean="0"/>
              <a:t>hyperplasia</a:t>
            </a:r>
          </a:p>
          <a:p>
            <a:r>
              <a:rPr lang="en-US" sz="1800" dirty="0" smtClean="0"/>
              <a:t>-Diagnostic </a:t>
            </a:r>
            <a:r>
              <a:rPr lang="en-US" sz="1800" dirty="0"/>
              <a:t>hysteroscopy provides </a:t>
            </a:r>
            <a:r>
              <a:rPr lang="en-US" sz="1800" dirty="0" smtClean="0"/>
              <a:t>information </a:t>
            </a:r>
            <a:r>
              <a:rPr lang="en-US" sz="1800" dirty="0"/>
              <a:t>not obtained by blind</a:t>
            </a:r>
          </a:p>
          <a:p>
            <a:r>
              <a:rPr lang="en-US" sz="1800" dirty="0"/>
              <a:t>endometrial sampling </a:t>
            </a:r>
            <a:r>
              <a:rPr lang="en-US" sz="1800" dirty="0" smtClean="0"/>
              <a:t>such </a:t>
            </a:r>
            <a:r>
              <a:rPr lang="en-US" sz="1800" dirty="0"/>
              <a:t>as detection of endometrial polyps or </a:t>
            </a:r>
            <a:r>
              <a:rPr lang="en-US" sz="1800" dirty="0" err="1"/>
              <a:t>submucous</a:t>
            </a:r>
            <a:endParaRPr lang="en-US" sz="1800" dirty="0"/>
          </a:p>
          <a:p>
            <a:r>
              <a:rPr lang="en-US" sz="1800" dirty="0" err="1" smtClean="0"/>
              <a:t>leiomyomas</a:t>
            </a:r>
            <a:r>
              <a:rPr lang="en-US" sz="1800" dirty="0" smtClean="0"/>
              <a:t>) </a:t>
            </a:r>
            <a:r>
              <a:rPr lang="en-US" sz="1800" dirty="0"/>
              <a:t>and can allow for the performance of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directed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endometrial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biopsy.</a:t>
            </a:r>
            <a:r>
              <a:rPr lang="en-US" sz="1800" dirty="0" smtClean="0"/>
              <a:t> </a:t>
            </a:r>
            <a:r>
              <a:rPr lang="en-US" sz="1800" dirty="0"/>
              <a:t>Malignant or hyperplastic polyps or other localized</a:t>
            </a:r>
          </a:p>
          <a:p>
            <a:r>
              <a:rPr lang="en-US" sz="1800" dirty="0"/>
              <a:t>lesions can be identified with hysteroscopy and removed via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directed excision 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-However</a:t>
            </a:r>
            <a:r>
              <a:rPr lang="en-US" sz="1800" dirty="0"/>
              <a:t>, blind curettage remains an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 approach </a:t>
            </a:r>
            <a:r>
              <a:rPr lang="en-US" sz="1800" dirty="0"/>
              <a:t>for the identification of global</a:t>
            </a:r>
          </a:p>
          <a:p>
            <a:r>
              <a:rPr lang="en-US" sz="1800" dirty="0"/>
              <a:t>endometrial histopathology</a:t>
            </a:r>
          </a:p>
          <a:p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9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Patient Positioning and Cervical Exposure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 smtClean="0"/>
              <a:t>-modified </a:t>
            </a:r>
            <a:r>
              <a:rPr lang="en-US" sz="1600" dirty="0"/>
              <a:t>dorsal lithotomy </a:t>
            </a:r>
            <a:r>
              <a:rPr lang="en-US" sz="1600" dirty="0" smtClean="0"/>
              <a:t>position</a:t>
            </a:r>
          </a:p>
          <a:p>
            <a:r>
              <a:rPr lang="en-US" sz="1600" dirty="0" smtClean="0"/>
              <a:t>-smallest </a:t>
            </a:r>
            <a:r>
              <a:rPr lang="en-US" sz="1600" dirty="0"/>
              <a:t>speculum </a:t>
            </a:r>
            <a:r>
              <a:rPr lang="en-US" sz="1600" dirty="0" smtClean="0"/>
              <a:t>possible</a:t>
            </a:r>
          </a:p>
          <a:p>
            <a:r>
              <a:rPr lang="en-US" sz="1600" dirty="0" smtClean="0"/>
              <a:t>-“</a:t>
            </a:r>
            <a:r>
              <a:rPr lang="en-US" sz="1600" dirty="0"/>
              <a:t>Candy cane” stirrups should be avoided for</a:t>
            </a:r>
          </a:p>
          <a:p>
            <a:r>
              <a:rPr lang="en-US" sz="1600" dirty="0" err="1"/>
              <a:t>hysteroscopic</a:t>
            </a:r>
            <a:r>
              <a:rPr lang="en-US" sz="1600" dirty="0"/>
              <a:t> surgery, especially for conscious patients.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9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Anesthesia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-depending </a:t>
            </a:r>
            <a:r>
              <a:rPr lang="en-US" sz="1800" dirty="0"/>
              <a:t>on the </a:t>
            </a:r>
            <a:r>
              <a:rPr lang="en-US" sz="1800" dirty="0" smtClean="0"/>
              <a:t>patient’s level </a:t>
            </a:r>
            <a:r>
              <a:rPr lang="en-US" sz="1800" dirty="0"/>
              <a:t>of anxiety, the status of her cervical canal, the procedure, and the outside diameter</a:t>
            </a:r>
          </a:p>
          <a:p>
            <a:r>
              <a:rPr lang="en-US" sz="1800" dirty="0"/>
              <a:t>of the </a:t>
            </a:r>
            <a:r>
              <a:rPr lang="en-US" sz="1800" dirty="0" err="1"/>
              <a:t>hysteroscope</a:t>
            </a:r>
            <a:r>
              <a:rPr lang="en-US" sz="1800" dirty="0"/>
              <a:t> or sheath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-</a:t>
            </a:r>
            <a:r>
              <a:rPr lang="en-US" sz="1800" dirty="0"/>
              <a:t>patient is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parous</a:t>
            </a:r>
            <a:r>
              <a:rPr lang="en-US" sz="1800" dirty="0"/>
              <a:t> or if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narrow-caliber</a:t>
            </a:r>
            <a:r>
              <a:rPr lang="en-US" sz="1800" dirty="0"/>
              <a:t> (&lt;3 mm </a:t>
            </a:r>
            <a:r>
              <a:rPr lang="en-US" sz="1800" dirty="0" smtClean="0"/>
              <a:t>in outside </a:t>
            </a:r>
            <a:r>
              <a:rPr lang="en-US" sz="1800" dirty="0"/>
              <a:t>diameter) </a:t>
            </a:r>
            <a:r>
              <a:rPr lang="en-US" sz="1800" dirty="0" err="1"/>
              <a:t>hysteroscopes</a:t>
            </a:r>
            <a:r>
              <a:rPr lang="en-US" sz="1800" dirty="0"/>
              <a:t> and sheaths are </a:t>
            </a:r>
            <a:r>
              <a:rPr lang="en-US" sz="1800" dirty="0" smtClean="0"/>
              <a:t>used</a:t>
            </a:r>
          </a:p>
          <a:p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dirty="0" err="1"/>
              <a:t>preprocedural</a:t>
            </a:r>
            <a:r>
              <a:rPr lang="en-US" sz="1800" dirty="0"/>
              <a:t> use of oral or vaginal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misoprosto</a:t>
            </a:r>
            <a:r>
              <a:rPr lang="en-US" sz="1800" dirty="0"/>
              <a:t>l, or by inserting a </a:t>
            </a:r>
            <a:r>
              <a:rPr lang="en-US" sz="1800" dirty="0" err="1"/>
              <a:t>l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aminaria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/>
              <a:t>“tent,” </a:t>
            </a:r>
            <a:r>
              <a:rPr lang="en-US" sz="1800" dirty="0" smtClean="0"/>
              <a:t>in the </a:t>
            </a:r>
            <a:r>
              <a:rPr lang="en-US" sz="1800" dirty="0"/>
              <a:t>cervix 3 to 8 hours before the procedure</a:t>
            </a:r>
          </a:p>
        </p:txBody>
      </p:sp>
    </p:spTree>
    <p:extLst>
      <p:ext uri="{BB962C8B-B14F-4D97-AF65-F5344CB8AC3E}">
        <p14:creationId xmlns:p14="http://schemas.microsoft.com/office/powerpoint/2010/main" val="20939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-For </a:t>
            </a:r>
            <a:r>
              <a:rPr lang="en-US" dirty="0"/>
              <a:t>most diagnostic and many operative procedures, effective uterine anesthesia</a:t>
            </a:r>
          </a:p>
          <a:p>
            <a:r>
              <a:rPr lang="en-US" dirty="0"/>
              <a:t>is obtained using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anesthetic </a:t>
            </a:r>
            <a:r>
              <a:rPr lang="en-US" dirty="0"/>
              <a:t>techniques, permitting the hysteroscopy to be</a:t>
            </a:r>
          </a:p>
          <a:p>
            <a:r>
              <a:rPr lang="en-US" dirty="0"/>
              <a:t>done in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office procedure room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Paracervical</a:t>
            </a:r>
            <a:r>
              <a:rPr lang="en-US" sz="1600" b="1" dirty="0" smtClean="0">
                <a:solidFill>
                  <a:srgbClr val="C00000"/>
                </a:solidFill>
              </a:rPr>
              <a:t> block</a:t>
            </a:r>
          </a:p>
          <a:p>
            <a:r>
              <a:rPr lang="en-US" sz="1600" dirty="0" smtClean="0"/>
              <a:t> -may </a:t>
            </a:r>
            <a:r>
              <a:rPr lang="en-US" sz="1600" dirty="0"/>
              <a:t>be the </a:t>
            </a:r>
            <a:r>
              <a:rPr lang="en-US" sz="1600" dirty="0" smtClean="0"/>
              <a:t>most effective</a:t>
            </a:r>
          </a:p>
          <a:p>
            <a:r>
              <a:rPr lang="en-US" sz="1600" dirty="0" smtClean="0"/>
              <a:t>-Following </a:t>
            </a:r>
            <a:r>
              <a:rPr lang="en-US" sz="1600" dirty="0"/>
              <a:t>exposure of the cervix with a vaginal speculum, a spinal needle can</a:t>
            </a:r>
          </a:p>
          <a:p>
            <a:r>
              <a:rPr lang="en-US" sz="1600" dirty="0"/>
              <a:t>be used to instill about 3 mL of 0.5% to 1% </a:t>
            </a:r>
            <a:r>
              <a:rPr lang="en-US" sz="1600" dirty="0" err="1"/>
              <a:t>lidocaine</a:t>
            </a:r>
            <a:r>
              <a:rPr lang="en-US" sz="1600" dirty="0"/>
              <a:t> into the anterior lip of the </a:t>
            </a:r>
            <a:r>
              <a:rPr lang="en-US" sz="1600" dirty="0" smtClean="0"/>
              <a:t>cervix to </a:t>
            </a:r>
            <a:r>
              <a:rPr lang="en-US" sz="1600" dirty="0"/>
              <a:t>allow attachment of a </a:t>
            </a:r>
            <a:r>
              <a:rPr lang="en-US" sz="1600" dirty="0" err="1"/>
              <a:t>tenaculum</a:t>
            </a:r>
            <a:r>
              <a:rPr lang="en-US" sz="1600" dirty="0"/>
              <a:t> to allow manipulation of the </a:t>
            </a:r>
            <a:r>
              <a:rPr lang="en-US" sz="1600" dirty="0" err="1"/>
              <a:t>exocervix</a:t>
            </a:r>
            <a:r>
              <a:rPr lang="en-US" sz="1600" dirty="0"/>
              <a:t>. While </a:t>
            </a:r>
            <a:r>
              <a:rPr lang="en-US" sz="1600" dirty="0" err="1" smtClean="0"/>
              <a:t>theexact</a:t>
            </a:r>
            <a:r>
              <a:rPr lang="en-US" sz="1600" dirty="0" smtClean="0"/>
              <a:t> </a:t>
            </a:r>
            <a:r>
              <a:rPr lang="en-US" sz="1600" dirty="0"/>
              <a:t>location and depth of the injection varies with providers and studies, </a:t>
            </a:r>
            <a:r>
              <a:rPr lang="en-US" sz="1600" dirty="0" smtClean="0"/>
              <a:t>the </a:t>
            </a:r>
            <a:r>
              <a:rPr lang="en-US" sz="1600" dirty="0" err="1" smtClean="0"/>
              <a:t>uterosacral</a:t>
            </a:r>
            <a:r>
              <a:rPr lang="en-US" sz="1600" dirty="0" smtClean="0"/>
              <a:t> </a:t>
            </a:r>
            <a:r>
              <a:rPr lang="en-US" sz="1600" dirty="0"/>
              <a:t>ligament location (about 4-mm deep at approximately at the 4- and </a:t>
            </a:r>
            <a:r>
              <a:rPr lang="en-US" sz="1600" dirty="0" smtClean="0"/>
              <a:t>8-o’clock </a:t>
            </a:r>
            <a:r>
              <a:rPr lang="en-US" sz="1600" dirty="0"/>
              <a:t>positions as one looks at the cervix) has been demonstrated successful </a:t>
            </a:r>
            <a:r>
              <a:rPr lang="en-US" sz="1600" dirty="0" smtClean="0"/>
              <a:t>Care </a:t>
            </a:r>
            <a:r>
              <a:rPr lang="en-US" sz="1600" dirty="0"/>
              <a:t>must be taken to avoid intravascular injection.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28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rgbClr val="C00000"/>
                </a:solidFill>
              </a:rPr>
              <a:t>intracervical</a:t>
            </a:r>
            <a:r>
              <a:rPr lang="en-US" sz="1600" b="1" dirty="0">
                <a:solidFill>
                  <a:srgbClr val="C00000"/>
                </a:solidFill>
              </a:rPr>
              <a:t> block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-anesthetic </a:t>
            </a:r>
            <a:r>
              <a:rPr lang="en-US" sz="1600" dirty="0"/>
              <a:t>agent is injected evenly around the</a:t>
            </a:r>
          </a:p>
          <a:p>
            <a:r>
              <a:rPr lang="en-US" sz="1600" dirty="0" smtClean="0"/>
              <a:t>circumference of the cervix, attempting to reach the level of the internal </a:t>
            </a:r>
            <a:r>
              <a:rPr lang="en-US" sz="1600" dirty="0" err="1" smtClean="0"/>
              <a:t>os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-</a:t>
            </a:r>
            <a:r>
              <a:rPr lang="en-US" sz="1600" dirty="0"/>
              <a:t>The </a:t>
            </a:r>
            <a:r>
              <a:rPr lang="en-US" sz="1600" dirty="0" smtClean="0"/>
              <a:t>efficacy of </a:t>
            </a:r>
            <a:r>
              <a:rPr lang="en-US" sz="1600" dirty="0"/>
              <a:t>this approach is unclear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-Recognizing </a:t>
            </a:r>
            <a:r>
              <a:rPr lang="en-US" dirty="0"/>
              <a:t>the complex innervation of the uterus,</a:t>
            </a:r>
          </a:p>
          <a:p>
            <a:r>
              <a:rPr lang="en-US" dirty="0">
                <a:solidFill>
                  <a:srgbClr val="C00000"/>
                </a:solidFill>
              </a:rPr>
              <a:t>alternative or additional topical anesthesia </a:t>
            </a:r>
            <a:r>
              <a:rPr lang="en-US" dirty="0"/>
              <a:t>may be applied to the cervical canal or to</a:t>
            </a:r>
          </a:p>
          <a:p>
            <a:r>
              <a:rPr lang="en-US" dirty="0"/>
              <a:t>the endometrium, or both, using anesthetic spray, gel, or cream. It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unclear how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</a:t>
            </a:r>
            <a:r>
              <a:rPr lang="en-US" dirty="0"/>
              <a:t> these approaches are, because many of the study protocols seemed to allow</a:t>
            </a:r>
          </a:p>
          <a:p>
            <a:r>
              <a:rPr lang="en-US" dirty="0"/>
              <a:t>inadequate time between application and initiation of the procedure (302). A number of</a:t>
            </a:r>
          </a:p>
          <a:p>
            <a:r>
              <a:rPr lang="en-US" dirty="0"/>
              <a:t>options have been published including instillation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mL of 2%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mepivacaine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into the</a:t>
            </a:r>
          </a:p>
          <a:p>
            <a:r>
              <a:rPr lang="en-US" dirty="0" smtClean="0"/>
              <a:t>endometrial </a:t>
            </a:r>
            <a:r>
              <a:rPr lang="en-US" dirty="0"/>
              <a:t>cavity with a syringe or the application of similar amounts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2%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lidocaine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gel</a:t>
            </a:r>
          </a:p>
          <a:p>
            <a:r>
              <a:rPr lang="en-US" dirty="0" smtClean="0"/>
              <a:t>-</a:t>
            </a:r>
            <a:r>
              <a:rPr lang="en-US" dirty="0">
                <a:solidFill>
                  <a:srgbClr val="C00000"/>
                </a:solidFill>
              </a:rPr>
              <a:t>oral or intravenous use of anxiolytics or analgesics.</a:t>
            </a:r>
            <a:r>
              <a:rPr lang="en-US" dirty="0"/>
              <a:t> The use</a:t>
            </a:r>
          </a:p>
          <a:p>
            <a:r>
              <a:rPr lang="en-US" dirty="0"/>
              <a:t>of such systemic agents mandates continuous monitoring of blood pressure and</a:t>
            </a:r>
          </a:p>
          <a:p>
            <a:r>
              <a:rPr lang="en-US" dirty="0"/>
              <a:t>oxygenation, and the availability of appropriate resuscitative staff and equipment.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While injectable local anesthetic agents such as </a:t>
            </a:r>
            <a:r>
              <a:rPr lang="en-US" sz="1800" dirty="0" err="1"/>
              <a:t>lidocaine</a:t>
            </a:r>
            <a:r>
              <a:rPr lang="en-US" sz="1800" dirty="0"/>
              <a:t> and </a:t>
            </a:r>
            <a:r>
              <a:rPr lang="en-US" sz="1800" dirty="0" err="1"/>
              <a:t>mepivacaine</a:t>
            </a:r>
            <a:r>
              <a:rPr lang="en-US" sz="1800" dirty="0"/>
              <a:t> may have</a:t>
            </a:r>
          </a:p>
          <a:p>
            <a:r>
              <a:rPr lang="en-US" sz="1800" dirty="0"/>
              <a:t>an onset of action of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to 3 </a:t>
            </a:r>
            <a:r>
              <a:rPr lang="en-US" sz="1800" dirty="0"/>
              <a:t>minutes, it may take up to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 to 20 </a:t>
            </a:r>
            <a:r>
              <a:rPr lang="en-US" sz="1800" dirty="0"/>
              <a:t>minutes to obtain </a:t>
            </a:r>
            <a:r>
              <a:rPr lang="en-US" sz="1800" dirty="0" smtClean="0"/>
              <a:t>a maximal </a:t>
            </a:r>
            <a:r>
              <a:rPr lang="en-US" sz="1800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7965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Cervical Dilation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-respecting </a:t>
            </a:r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orientation</a:t>
            </a:r>
            <a:r>
              <a:rPr lang="en-US" dirty="0"/>
              <a:t> of the cervix to the axis of the vaginal canal</a:t>
            </a:r>
          </a:p>
          <a:p>
            <a:r>
              <a:rPr lang="en-US" dirty="0" smtClean="0"/>
              <a:t>(version</a:t>
            </a:r>
            <a:r>
              <a:rPr lang="en-US" dirty="0"/>
              <a:t>) and that of the corpus to the cervix (flexion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ultrasound</a:t>
            </a:r>
            <a:r>
              <a:rPr lang="en-US" dirty="0" smtClean="0"/>
              <a:t> </a:t>
            </a:r>
            <a:r>
              <a:rPr lang="en-US" dirty="0"/>
              <a:t>may be valuable</a:t>
            </a:r>
            <a:r>
              <a:rPr lang="en-US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facilitated directly </a:t>
            </a:r>
            <a:r>
              <a:rPr lang="en-US" dirty="0"/>
              <a:t>with the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hysteroscope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-prostaglandin </a:t>
            </a:r>
            <a:r>
              <a:rPr lang="en-US" dirty="0"/>
              <a:t>E1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(misoprostol</a:t>
            </a:r>
            <a:r>
              <a:rPr lang="en-US" dirty="0"/>
              <a:t>) administered 400 </a:t>
            </a:r>
            <a:r>
              <a:rPr lang="en-US" dirty="0" err="1"/>
              <a:t>μg</a:t>
            </a:r>
            <a:r>
              <a:rPr lang="en-US" dirty="0"/>
              <a:t> orally or</a:t>
            </a:r>
          </a:p>
          <a:p>
            <a:r>
              <a:rPr lang="en-US" dirty="0"/>
              <a:t>200–400 </a:t>
            </a:r>
            <a:r>
              <a:rPr lang="en-US" dirty="0" err="1"/>
              <a:t>μg</a:t>
            </a:r>
            <a:r>
              <a:rPr lang="en-US" dirty="0"/>
              <a:t> vaginally, approximately 3 to 24 hours before the procedure facilitates</a:t>
            </a:r>
          </a:p>
          <a:p>
            <a:r>
              <a:rPr lang="en-US" dirty="0"/>
              <a:t>cervical </a:t>
            </a:r>
            <a:r>
              <a:rPr lang="en-US" dirty="0" smtClean="0"/>
              <a:t>dilation</a:t>
            </a:r>
          </a:p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for postmenopausal women</a:t>
            </a:r>
          </a:p>
          <a:p>
            <a:r>
              <a:rPr lang="en-US" dirty="0" smtClean="0"/>
              <a:t>who </a:t>
            </a:r>
            <a:r>
              <a:rPr lang="en-US" dirty="0"/>
              <a:t>require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estrogenization</a:t>
            </a:r>
            <a:r>
              <a:rPr lang="en-US" dirty="0"/>
              <a:t>, with a vaginal preparation, administered daily for 2</a:t>
            </a:r>
          </a:p>
          <a:p>
            <a:r>
              <a:rPr lang="en-US" dirty="0"/>
              <a:t>weeks before the procedure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/>
              <a:t>Intraoperatively</a:t>
            </a:r>
            <a:r>
              <a:rPr lang="en-US" dirty="0"/>
              <a:t> administered </a:t>
            </a:r>
            <a:r>
              <a:rPr lang="en-US" dirty="0" err="1"/>
              <a:t>intracervical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vasopressin</a:t>
            </a:r>
            <a:r>
              <a:rPr lang="en-US" dirty="0"/>
              <a:t> (0.05 U/mL, 4 cc at 4 and 8 o’clock) substantially reduces the force</a:t>
            </a:r>
          </a:p>
          <a:p>
            <a:r>
              <a:rPr lang="en-US" dirty="0"/>
              <a:t>required for cervical dilation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It is best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avoid using a uterine sound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Uterine Distention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 smtClean="0"/>
              <a:t>-CO2 </a:t>
            </a:r>
            <a:r>
              <a:rPr lang="en-US" sz="1600" dirty="0"/>
              <a:t>gas, high-viscosity 32% dextran 70, and several low-viscosity, electrolyte</a:t>
            </a:r>
          </a:p>
          <a:p>
            <a:r>
              <a:rPr lang="en-US" sz="1600" dirty="0"/>
              <a:t>free fluids, including 1.5% glycine, 3% sorbitol, 5% </a:t>
            </a:r>
            <a:r>
              <a:rPr lang="en-US" sz="1600" dirty="0" err="1"/>
              <a:t>mannitol</a:t>
            </a:r>
            <a:r>
              <a:rPr lang="en-US" sz="1600" dirty="0"/>
              <a:t> and dextrose in water,</a:t>
            </a:r>
          </a:p>
          <a:p>
            <a:r>
              <a:rPr lang="en-US" sz="1600" dirty="0"/>
              <a:t>and 0.9% normal </a:t>
            </a:r>
            <a:r>
              <a:rPr lang="en-US" sz="1600" dirty="0" smtClean="0"/>
              <a:t>saline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A pressure 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45 mm Hg or higher i</a:t>
            </a:r>
            <a:r>
              <a:rPr lang="en-US" sz="1600" dirty="0"/>
              <a:t>s generally required for</a:t>
            </a:r>
          </a:p>
          <a:p>
            <a:r>
              <a:rPr lang="en-US" sz="1600" dirty="0"/>
              <a:t>adequate distention of the endometrial cavity and to visualize the tubal </a:t>
            </a:r>
            <a:r>
              <a:rPr lang="en-US" sz="1600" dirty="0" err="1"/>
              <a:t>ostia</a:t>
            </a:r>
            <a:r>
              <a:rPr lang="en-US" sz="1600" dirty="0"/>
              <a:t>. To</a:t>
            </a:r>
          </a:p>
          <a:p>
            <a:r>
              <a:rPr lang="en-US" sz="1600" dirty="0"/>
              <a:t>minimize extravasation, the pressure used should be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lowest possible</a:t>
            </a:r>
            <a:r>
              <a:rPr lang="en-US" sz="1600" dirty="0"/>
              <a:t> to </a:t>
            </a:r>
            <a:r>
              <a:rPr lang="en-US" sz="1600" dirty="0" smtClean="0"/>
              <a:t>provide adequate </a:t>
            </a:r>
            <a:r>
              <a:rPr lang="en-US" sz="1600" dirty="0"/>
              <a:t>exposure, and to stay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below the mean arterial pressure</a:t>
            </a:r>
          </a:p>
        </p:txBody>
      </p:sp>
    </p:spTree>
    <p:extLst>
      <p:ext uri="{BB962C8B-B14F-4D97-AF65-F5344CB8AC3E}">
        <p14:creationId xmlns:p14="http://schemas.microsoft.com/office/powerpoint/2010/main" val="19454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CO2</a:t>
            </a:r>
            <a:r>
              <a:rPr lang="en-US" dirty="0"/>
              <a:t> provides an excellent view for diagnostic purposes, but it is unsuitable for</a:t>
            </a:r>
          </a:p>
          <a:p>
            <a:r>
              <a:rPr lang="en-US" dirty="0"/>
              <a:t>operative hysteroscopy and for diagnostic procedures when the patient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bleeding</a:t>
            </a:r>
          </a:p>
          <a:p>
            <a:r>
              <a:rPr lang="en-US" dirty="0"/>
              <a:t>because there is no effective way to remove blood and other debris from the</a:t>
            </a:r>
          </a:p>
          <a:p>
            <a:r>
              <a:rPr lang="en-US" dirty="0"/>
              <a:t>endometrial cavity. To prevent CO2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embolus</a:t>
            </a:r>
            <a:r>
              <a:rPr lang="en-US" dirty="0"/>
              <a:t>, the gas must be instilled by an insufflator</a:t>
            </a:r>
          </a:p>
          <a:p>
            <a:r>
              <a:rPr lang="en-US" dirty="0"/>
              <a:t>that is specially designed for the procedure—the intrauterine pressure is kept below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mm Hg, and the flow rate is maintained at less than 100 mL/min.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440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184576"/>
          </a:xfrm>
        </p:spPr>
        <p:txBody>
          <a:bodyPr/>
          <a:lstStyle/>
          <a:p>
            <a:r>
              <a:rPr lang="en-US" sz="1600" b="1" dirty="0" smtClean="0"/>
              <a:t>2-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to </a:t>
            </a:r>
            <a:r>
              <a:rPr lang="en-US" sz="1600" b="1" dirty="0" smtClean="0">
                <a:solidFill>
                  <a:srgbClr val="C00000"/>
                </a:solidFill>
              </a:rPr>
              <a:t>identify structural </a:t>
            </a:r>
            <a:r>
              <a:rPr lang="en-US" sz="1600" b="1" dirty="0">
                <a:solidFill>
                  <a:srgbClr val="C00000"/>
                </a:solidFill>
              </a:rPr>
              <a:t>abnormalities</a:t>
            </a:r>
            <a:r>
              <a:rPr lang="en-US" sz="1600" dirty="0"/>
              <a:t>; </a:t>
            </a:r>
            <a:endParaRPr lang="en-US" sz="1600" dirty="0" smtClean="0"/>
          </a:p>
          <a:p>
            <a:r>
              <a:rPr lang="en-US" sz="1600" dirty="0" smtClean="0"/>
              <a:t>-typically</a:t>
            </a:r>
            <a:r>
              <a:rPr lang="en-US" sz="1600" dirty="0"/>
              <a:t>, a uterine septum or focal lesions such as adhesions,</a:t>
            </a:r>
          </a:p>
          <a:p>
            <a:r>
              <a:rPr lang="en-US" sz="1600" dirty="0"/>
              <a:t>polyps, or </a:t>
            </a:r>
            <a:r>
              <a:rPr lang="en-US" sz="1600" dirty="0" err="1"/>
              <a:t>submucous</a:t>
            </a:r>
            <a:r>
              <a:rPr lang="en-US" sz="1600" dirty="0"/>
              <a:t> </a:t>
            </a:r>
            <a:r>
              <a:rPr lang="en-US" sz="1600" dirty="0" err="1" smtClean="0"/>
              <a:t>leiomyomas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/>
              <a:t>hysteroscopy, </a:t>
            </a:r>
            <a:r>
              <a:rPr lang="en-US" sz="1600" dirty="0" smtClean="0"/>
              <a:t>HSG,TVUS</a:t>
            </a:r>
            <a:r>
              <a:rPr lang="en-US" sz="1600" dirty="0"/>
              <a:t>, contrast </a:t>
            </a:r>
            <a:r>
              <a:rPr lang="en-US" sz="1600" dirty="0" err="1"/>
              <a:t>sonohysterography</a:t>
            </a:r>
            <a:r>
              <a:rPr lang="en-US" sz="1600" dirty="0"/>
              <a:t> (gel or saline infusion </a:t>
            </a:r>
            <a:r>
              <a:rPr lang="en-US" sz="1600" dirty="0" err="1"/>
              <a:t>sonography</a:t>
            </a:r>
            <a:r>
              <a:rPr lang="en-US" sz="1600" dirty="0"/>
              <a:t>), and MRI </a:t>
            </a:r>
            <a:r>
              <a:rPr lang="en-US" sz="1600" dirty="0" smtClean="0"/>
              <a:t>are options </a:t>
            </a:r>
            <a:r>
              <a:rPr lang="en-US" sz="1600" dirty="0"/>
              <a:t>in the detection and characterization of structural </a:t>
            </a:r>
            <a:r>
              <a:rPr lang="en-US" sz="1600" dirty="0" smtClean="0"/>
              <a:t>anomalies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Hysteroscopic</a:t>
            </a:r>
            <a:r>
              <a:rPr lang="en-US" sz="1600" dirty="0"/>
              <a:t> </a:t>
            </a:r>
            <a:r>
              <a:rPr lang="en-US" sz="1600" dirty="0" smtClean="0"/>
              <a:t>examination </a:t>
            </a:r>
            <a:r>
              <a:rPr lang="en-US" sz="1600" dirty="0"/>
              <a:t>is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sz="1600" dirty="0"/>
              <a:t> to HSG in the evaluation of the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endometrial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cavity 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 accuracy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of TVUS is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1600" dirty="0"/>
              <a:t>, especially when </a:t>
            </a:r>
            <a:r>
              <a:rPr lang="en-US" sz="1600" dirty="0" err="1"/>
              <a:t>sonographic</a:t>
            </a:r>
            <a:r>
              <a:rPr lang="en-US" sz="1600" dirty="0"/>
              <a:t> </a:t>
            </a:r>
            <a:r>
              <a:rPr lang="en-US" sz="1600" dirty="0" smtClean="0"/>
              <a:t>contrast  is injected </a:t>
            </a:r>
            <a:r>
              <a:rPr lang="en-US" sz="1600" dirty="0"/>
              <a:t>into the endometrial cavity, usually intrauterine saline or gel, a </a:t>
            </a:r>
            <a:r>
              <a:rPr lang="en-US" sz="1600" dirty="0" smtClean="0"/>
              <a:t>procedure called </a:t>
            </a:r>
            <a:r>
              <a:rPr lang="en-US" sz="1600" dirty="0" err="1"/>
              <a:t>sonohysterography</a:t>
            </a:r>
            <a:r>
              <a:rPr lang="en-US" sz="1600" dirty="0"/>
              <a:t> that, when normal saline is used, is termed saline </a:t>
            </a:r>
            <a:r>
              <a:rPr lang="en-US" sz="1600" dirty="0" smtClean="0"/>
              <a:t>infusion </a:t>
            </a:r>
            <a:r>
              <a:rPr lang="en-US" sz="1600" dirty="0" err="1" smtClean="0"/>
              <a:t>sonography</a:t>
            </a:r>
            <a:r>
              <a:rPr lang="en-US" sz="1600" dirty="0" smtClean="0"/>
              <a:t> </a:t>
            </a:r>
            <a:r>
              <a:rPr lang="en-US" sz="1600" dirty="0"/>
              <a:t>(SIS) </a:t>
            </a:r>
            <a:endParaRPr lang="en-US" sz="1600" dirty="0" smtClean="0"/>
          </a:p>
          <a:p>
            <a:r>
              <a:rPr lang="en-US" sz="1600" dirty="0"/>
              <a:t>-</a:t>
            </a:r>
            <a:r>
              <a:rPr lang="en-US" sz="1600" dirty="0" smtClean="0"/>
              <a:t>MRI </a:t>
            </a:r>
            <a:r>
              <a:rPr lang="en-US" sz="1600" dirty="0"/>
              <a:t>and ultrasound-based techniques have the advantage</a:t>
            </a:r>
          </a:p>
          <a:p>
            <a:r>
              <a:rPr lang="en-US" sz="1600" dirty="0"/>
              <a:t>of allowing evaluation of the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myometrium, 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/>
              <a:t>-</a:t>
            </a:r>
            <a:r>
              <a:rPr lang="en-US" sz="1600" dirty="0" smtClean="0"/>
              <a:t>whereas </a:t>
            </a:r>
            <a:r>
              <a:rPr lang="en-US" sz="1600" dirty="0"/>
              <a:t>office-based hysteroscopy allows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simultaneous division</a:t>
            </a:r>
            <a:r>
              <a:rPr lang="en-US" sz="1600" dirty="0"/>
              <a:t> of adhesions, or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removal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of small polyps and even some</a:t>
            </a:r>
          </a:p>
          <a:p>
            <a:r>
              <a:rPr lang="en-US" sz="1600" dirty="0" err="1"/>
              <a:t>leiomyomas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C00000"/>
                </a:solidFill>
              </a:rPr>
              <a:t>Normal </a:t>
            </a:r>
            <a:r>
              <a:rPr lang="en-US" sz="1600" dirty="0">
                <a:solidFill>
                  <a:srgbClr val="C00000"/>
                </a:solidFill>
              </a:rPr>
              <a:t>saline </a:t>
            </a:r>
            <a:r>
              <a:rPr lang="en-US" sz="1600" dirty="0"/>
              <a:t>is a useful and safe </a:t>
            </a:r>
            <a:r>
              <a:rPr lang="en-US" sz="1600" dirty="0" err="1" smtClean="0"/>
              <a:t>mediumsaline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/>
              <a:t>typically does not cause electrolyte imbalance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54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Viscous solutions of </a:t>
            </a:r>
            <a:r>
              <a:rPr lang="en-US" sz="1600" dirty="0">
                <a:solidFill>
                  <a:srgbClr val="C00000"/>
                </a:solidFill>
              </a:rPr>
              <a:t>32% dextran 70 </a:t>
            </a:r>
            <a:r>
              <a:rPr lang="en-US" sz="1600" dirty="0"/>
              <a:t>are useful for patients who are bleeding,</a:t>
            </a:r>
          </a:p>
          <a:p>
            <a:r>
              <a:rPr lang="en-US" sz="1600" dirty="0"/>
              <a:t>because they do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mix with blood</a:t>
            </a:r>
            <a:r>
              <a:rPr lang="en-US" sz="1600" dirty="0"/>
              <a:t>. However, dextran solutions are expensive, of</a:t>
            </a:r>
          </a:p>
          <a:p>
            <a:r>
              <a:rPr lang="en-US" sz="1600" dirty="0"/>
              <a:t>limited availability and tend to “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caramelize</a:t>
            </a:r>
            <a:r>
              <a:rPr lang="en-US" sz="1600" dirty="0"/>
              <a:t>” on instruments, which must be</a:t>
            </a:r>
          </a:p>
          <a:p>
            <a:r>
              <a:rPr lang="en-US" sz="1600" dirty="0"/>
              <a:t>disassembled and thoroughly cleaned in warm water immediately after each use.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Anaphylactic reactions, fluid overload, and electrolyte disturbances </a:t>
            </a:r>
            <a:r>
              <a:rPr lang="en-US" sz="1600" dirty="0"/>
              <a:t>can occur.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89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 smtClean="0"/>
              <a:t>-For </a:t>
            </a:r>
            <a:r>
              <a:rPr lang="en-US" sz="1600" dirty="0"/>
              <a:t>standard operative hysteroscopy with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monopolar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/>
              <a:t>RF </a:t>
            </a:r>
            <a:r>
              <a:rPr lang="en-US" sz="1600" dirty="0" err="1"/>
              <a:t>resectoscopes</a:t>
            </a:r>
            <a:r>
              <a:rPr lang="en-US" sz="1600" dirty="0"/>
              <a:t>, </a:t>
            </a:r>
            <a:r>
              <a:rPr lang="en-US" sz="1600" dirty="0" err="1" smtClean="0"/>
              <a:t>lowviscosity,nonconductive</a:t>
            </a:r>
            <a:r>
              <a:rPr lang="en-US" sz="1600" dirty="0" smtClean="0"/>
              <a:t> </a:t>
            </a:r>
            <a:r>
              <a:rPr lang="en-US" sz="1600" dirty="0"/>
              <a:t>fluids such as </a:t>
            </a:r>
            <a:r>
              <a:rPr lang="en-US" sz="1600" dirty="0">
                <a:solidFill>
                  <a:srgbClr val="C00000"/>
                </a:solidFill>
              </a:rPr>
              <a:t>1.5% glycine, 3% sorbitol, and 5.0% </a:t>
            </a:r>
            <a:r>
              <a:rPr lang="en-US" sz="1600" dirty="0" err="1">
                <a:solidFill>
                  <a:srgbClr val="C00000"/>
                </a:solidFill>
              </a:rPr>
              <a:t>mannitol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/>
              <a:t>are used most </a:t>
            </a:r>
            <a:r>
              <a:rPr lang="en-US" sz="1600" dirty="0" smtClean="0"/>
              <a:t>often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inexpensive and readily </a:t>
            </a:r>
            <a:r>
              <a:rPr lang="en-US" sz="1600" dirty="0" smtClean="0"/>
              <a:t>available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Compared with 1.5% glycine or 3.0% sorbitol, 5% </a:t>
            </a:r>
            <a:r>
              <a:rPr lang="en-US" sz="1600" dirty="0" err="1"/>
              <a:t>mannitol</a:t>
            </a:r>
            <a:r>
              <a:rPr lang="en-US" sz="1600" dirty="0"/>
              <a:t> is</a:t>
            </a:r>
          </a:p>
          <a:p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iso-osmolar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it functions as a diuretic,</a:t>
            </a:r>
            <a:r>
              <a:rPr lang="en-US" sz="1600" dirty="0"/>
              <a:t> an advantage when performing </a:t>
            </a:r>
            <a:r>
              <a:rPr lang="en-US" sz="1600" dirty="0" err="1" smtClean="0"/>
              <a:t>resectoscopic</a:t>
            </a:r>
            <a:r>
              <a:rPr lang="en-US" sz="1600" dirty="0"/>
              <a:t> </a:t>
            </a:r>
            <a:r>
              <a:rPr lang="en-US" sz="1600" dirty="0" smtClean="0"/>
              <a:t>surgery.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Excessive circulating sorbitol may cause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hyperglycemia</a:t>
            </a:r>
            <a:r>
              <a:rPr lang="en-US" sz="1600" dirty="0"/>
              <a:t>, and large volumes of glycine may elevate levels 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ammonia</a:t>
            </a:r>
            <a:r>
              <a:rPr lang="en-US" sz="1600" dirty="0"/>
              <a:t> in the</a:t>
            </a:r>
          </a:p>
          <a:p>
            <a:r>
              <a:rPr lang="en-US" sz="1600" dirty="0"/>
              <a:t>blood</a:t>
            </a:r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4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-systemic </a:t>
            </a:r>
            <a:r>
              <a:rPr lang="en-US" dirty="0"/>
              <a:t>“absorption” must be monitored continuously, or frequently (every 5</a:t>
            </a:r>
          </a:p>
          <a:p>
            <a:r>
              <a:rPr lang="en-US" dirty="0"/>
              <a:t>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-</a:t>
            </a:r>
            <a:r>
              <a:rPr lang="en-US" dirty="0"/>
              <a:t>Absorbed volumes </a:t>
            </a:r>
            <a:r>
              <a:rPr lang="en-US" dirty="0" smtClean="0"/>
              <a:t>of electrolyte </a:t>
            </a:r>
            <a:r>
              <a:rPr lang="en-US" dirty="0"/>
              <a:t>free solutions that are </a:t>
            </a:r>
            <a:r>
              <a:rPr lang="en-US" dirty="0">
                <a:solidFill>
                  <a:srgbClr val="C00000"/>
                </a:solidFill>
              </a:rPr>
              <a:t>greater than 1 </a:t>
            </a:r>
            <a:r>
              <a:rPr lang="en-US" dirty="0"/>
              <a:t>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/>
              <a:t>-mandate </a:t>
            </a:r>
            <a:r>
              <a:rPr lang="en-US" dirty="0"/>
              <a:t>the </a:t>
            </a:r>
            <a:r>
              <a:rPr lang="en-US" dirty="0" smtClean="0"/>
              <a:t>intraoperative measurement </a:t>
            </a:r>
            <a:r>
              <a:rPr lang="en-US" dirty="0"/>
              <a:t>of electrolyte levels. The risk of fluid overload is reduced by the</a:t>
            </a:r>
          </a:p>
          <a:p>
            <a:r>
              <a:rPr lang="en-US" dirty="0"/>
              <a:t>judicious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-restriction </a:t>
            </a:r>
            <a:r>
              <a:rPr lang="en-US" dirty="0"/>
              <a:t>of intravenous fluid by the anesthesiologist. The administration of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</a:t>
            </a:r>
            <a:r>
              <a:rPr lang="en-US" dirty="0" smtClean="0"/>
              <a:t>an </a:t>
            </a:r>
            <a:r>
              <a:rPr lang="en-US" dirty="0"/>
              <a:t>appropriate dose of furosemide should be considered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</a:t>
            </a:r>
            <a:r>
              <a:rPr lang="en-US" dirty="0" smtClean="0"/>
              <a:t>and </a:t>
            </a:r>
            <a:r>
              <a:rPr lang="en-US" dirty="0"/>
              <a:t>the surgeon should plan</a:t>
            </a:r>
          </a:p>
          <a:p>
            <a:r>
              <a:rPr lang="en-US" dirty="0"/>
              <a:t>for the expeditious completion of the </a:t>
            </a:r>
            <a:r>
              <a:rPr lang="en-US" dirty="0" smtClean="0"/>
              <a:t>procedure</a:t>
            </a:r>
          </a:p>
          <a:p>
            <a:r>
              <a:rPr lang="en-US" dirty="0" smtClean="0"/>
              <a:t>-</a:t>
            </a:r>
            <a:r>
              <a:rPr lang="en-US" dirty="0"/>
              <a:t>If there is more than a preset limit</a:t>
            </a:r>
          </a:p>
          <a:p>
            <a:r>
              <a:rPr lang="en-US" dirty="0">
                <a:solidFill>
                  <a:srgbClr val="C00000"/>
                </a:solidFill>
              </a:rPr>
              <a:t>(1.0 to 1.5 L of electrolyte free </a:t>
            </a:r>
            <a:r>
              <a:rPr lang="en-US" dirty="0" err="1">
                <a:solidFill>
                  <a:srgbClr val="C00000"/>
                </a:solidFill>
              </a:rPr>
              <a:t>extravasated</a:t>
            </a:r>
            <a:r>
              <a:rPr lang="en-US" dirty="0">
                <a:solidFill>
                  <a:srgbClr val="C00000"/>
                </a:solidFill>
              </a:rPr>
              <a:t> fluid, or 2.0 to 2.5 L of normal saline)</a:t>
            </a:r>
            <a:r>
              <a:rPr lang="en-US" dirty="0"/>
              <a:t>,</a:t>
            </a:r>
          </a:p>
          <a:p>
            <a:r>
              <a:rPr lang="en-US" dirty="0"/>
              <a:t>the procedure should be stopped. </a:t>
            </a:r>
          </a:p>
        </p:txBody>
      </p:sp>
    </p:spTree>
    <p:extLst>
      <p:ext uri="{BB962C8B-B14F-4D97-AF65-F5344CB8AC3E}">
        <p14:creationId xmlns:p14="http://schemas.microsoft.com/office/powerpoint/2010/main" val="31001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Media Delivery Systems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69" y="2276475"/>
            <a:ext cx="5494887" cy="3600450"/>
          </a:xfrm>
        </p:spPr>
      </p:pic>
    </p:spTree>
    <p:extLst>
      <p:ext uri="{BB962C8B-B14F-4D97-AF65-F5344CB8AC3E}">
        <p14:creationId xmlns:p14="http://schemas.microsoft.com/office/powerpoint/2010/main" val="3495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Endoscopes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52" y="2276475"/>
            <a:ext cx="6028522" cy="3600450"/>
          </a:xfrm>
        </p:spPr>
      </p:pic>
    </p:spTree>
    <p:extLst>
      <p:ext uri="{BB962C8B-B14F-4D97-AF65-F5344CB8AC3E}">
        <p14:creationId xmlns:p14="http://schemas.microsoft.com/office/powerpoint/2010/main" val="6836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9600" cy="2317872"/>
          </a:xfrm>
        </p:spPr>
      </p:pic>
    </p:spTree>
    <p:extLst>
      <p:ext uri="{BB962C8B-B14F-4D97-AF65-F5344CB8AC3E}">
        <p14:creationId xmlns:p14="http://schemas.microsoft.com/office/powerpoint/2010/main" val="10403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3" y="1628800"/>
            <a:ext cx="5829300" cy="4032448"/>
          </a:xfr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5544616"/>
          </a:xfrm>
        </p:spPr>
      </p:pic>
    </p:spTree>
    <p:extLst>
      <p:ext uri="{BB962C8B-B14F-4D97-AF65-F5344CB8AC3E}">
        <p14:creationId xmlns:p14="http://schemas.microsoft.com/office/powerpoint/2010/main" val="30580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84976" cy="5256584"/>
          </a:xfrm>
        </p:spPr>
      </p:pic>
    </p:spTree>
    <p:extLst>
      <p:ext uri="{BB962C8B-B14F-4D97-AF65-F5344CB8AC3E}">
        <p14:creationId xmlns:p14="http://schemas.microsoft.com/office/powerpoint/2010/main" val="1684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832648"/>
          </a:xfrm>
        </p:spPr>
      </p:pic>
    </p:spTree>
    <p:extLst>
      <p:ext uri="{BB962C8B-B14F-4D97-AF65-F5344CB8AC3E}">
        <p14:creationId xmlns:p14="http://schemas.microsoft.com/office/powerpoint/2010/main" val="31827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1107504"/>
            <a:ext cx="8229600" cy="3168353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The primary potential risks of positioning a </a:t>
            </a:r>
            <a:r>
              <a:rPr lang="en-US" dirty="0" err="1"/>
              <a:t>hysteroscopic</a:t>
            </a:r>
            <a:r>
              <a:rPr lang="en-US" dirty="0"/>
              <a:t> system in the endometrial</a:t>
            </a:r>
          </a:p>
          <a:p>
            <a:r>
              <a:rPr lang="en-US" dirty="0"/>
              <a:t>cavity solely for viewing (“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 hysteroscopy</a:t>
            </a:r>
            <a:r>
              <a:rPr lang="en-US" dirty="0"/>
              <a:t>”) are limited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cervical trauma and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uterine perforation. </a:t>
            </a:r>
            <a:r>
              <a:rPr lang="en-US" dirty="0"/>
              <a:t>Other adverse events such as infection, excessive bleeding, and</a:t>
            </a:r>
          </a:p>
          <a:p>
            <a:r>
              <a:rPr lang="en-US" dirty="0"/>
              <a:t>complications related to the distention media are extremely uncommon when the</a:t>
            </a:r>
          </a:p>
          <a:p>
            <a:r>
              <a:rPr lang="en-US" dirty="0"/>
              <a:t>procedure is short, and does not involve instrumentation of the myometrium (0%–1%)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operative hysteroscopy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US" sz="1800" dirty="0" smtClean="0"/>
              <a:t>(</a:t>
            </a:r>
            <a:r>
              <a:rPr lang="en-US" sz="1800" dirty="0"/>
              <a:t>a) anesthesia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(b) distention media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(c) </a:t>
            </a:r>
            <a:r>
              <a:rPr lang="en-US" sz="1800" dirty="0" smtClean="0"/>
              <a:t>perforation;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d)bleeding</a:t>
            </a:r>
            <a:r>
              <a:rPr lang="en-US" sz="1800" dirty="0"/>
              <a:t>; </a:t>
            </a:r>
            <a:endParaRPr lang="en-US" sz="1800" dirty="0" smtClean="0"/>
          </a:p>
          <a:p>
            <a:r>
              <a:rPr lang="en-US" sz="1800" dirty="0" smtClean="0"/>
              <a:t> (</a:t>
            </a:r>
            <a:r>
              <a:rPr lang="en-US" sz="1800" dirty="0"/>
              <a:t>e) the use of energy </a:t>
            </a:r>
          </a:p>
        </p:txBody>
      </p:sp>
    </p:spTree>
    <p:extLst>
      <p:ext uri="{BB962C8B-B14F-4D97-AF65-F5344CB8AC3E}">
        <p14:creationId xmlns:p14="http://schemas.microsoft.com/office/powerpoint/2010/main" val="41685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Anesthesia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C00000"/>
                </a:solidFill>
              </a:rPr>
              <a:t>Local </a:t>
            </a:r>
            <a:r>
              <a:rPr lang="en-US" sz="1600" dirty="0" smtClean="0">
                <a:solidFill>
                  <a:srgbClr val="C00000"/>
                </a:solidFill>
              </a:rPr>
              <a:t>anesthetic </a:t>
            </a:r>
            <a:r>
              <a:rPr lang="en-US" sz="1600" dirty="0">
                <a:solidFill>
                  <a:srgbClr val="C00000"/>
                </a:solidFill>
              </a:rPr>
              <a:t>protocols 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1-intravascular </a:t>
            </a:r>
            <a:r>
              <a:rPr lang="en-US" sz="1600" dirty="0"/>
              <a:t>injection is avoided </a:t>
            </a:r>
            <a:endParaRPr lang="en-US" sz="1600" dirty="0" smtClean="0"/>
          </a:p>
          <a:p>
            <a:r>
              <a:rPr lang="en-US" sz="1600" dirty="0" smtClean="0"/>
              <a:t>2-not </a:t>
            </a:r>
            <a:r>
              <a:rPr lang="en-US" sz="1600" dirty="0"/>
              <a:t>exceeding the maximum </a:t>
            </a:r>
            <a:r>
              <a:rPr lang="en-US" sz="1600" dirty="0" smtClean="0"/>
              <a:t>recommended doses </a:t>
            </a:r>
            <a:r>
              <a:rPr lang="en-US" sz="1600" dirty="0"/>
              <a:t>(</a:t>
            </a:r>
            <a:r>
              <a:rPr lang="en-US" sz="1600" dirty="0" err="1"/>
              <a:t>lidocaine</a:t>
            </a:r>
            <a:r>
              <a:rPr lang="en-US" sz="1600" dirty="0"/>
              <a:t>, 4 mg/kg; </a:t>
            </a:r>
            <a:r>
              <a:rPr lang="en-US" sz="1600" dirty="0" err="1"/>
              <a:t>mepivacaine</a:t>
            </a:r>
            <a:r>
              <a:rPr lang="en-US" sz="1600" dirty="0"/>
              <a:t>, 3 mg/kg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3- </a:t>
            </a:r>
            <a:r>
              <a:rPr lang="en-US" sz="1600" dirty="0"/>
              <a:t>The use of a dilute vasoconstrictor</a:t>
            </a:r>
          </a:p>
          <a:p>
            <a:r>
              <a:rPr lang="en-US" sz="1600" dirty="0"/>
              <a:t>such as epinephrine 1/200,000 reduces the amount of systemic absorption of the agent,</a:t>
            </a:r>
          </a:p>
          <a:p>
            <a:r>
              <a:rPr lang="en-US" sz="1600" dirty="0"/>
              <a:t>virtually doubling the maximum dose that can be used and facilitates the onset of </a:t>
            </a:r>
            <a:r>
              <a:rPr lang="en-US" sz="1600" dirty="0" smtClean="0"/>
              <a:t>action of </a:t>
            </a:r>
            <a:r>
              <a:rPr lang="en-US" sz="1600" dirty="0"/>
              <a:t>local anesthetic agents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intravascular injection or anesthetic </a:t>
            </a:r>
            <a:r>
              <a:rPr lang="en-US" dirty="0" smtClean="0">
                <a:solidFill>
                  <a:srgbClr val="C00000"/>
                </a:solidFill>
              </a:rPr>
              <a:t>overdose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/>
              <a:t>include </a:t>
            </a:r>
            <a:r>
              <a:rPr lang="en-US" dirty="0" smtClean="0"/>
              <a:t>allergy, neurologic </a:t>
            </a:r>
            <a:r>
              <a:rPr lang="en-US" dirty="0"/>
              <a:t>effects, and impaired myocardial </a:t>
            </a:r>
            <a:r>
              <a:rPr lang="en-US" dirty="0" smtClean="0"/>
              <a:t>conduction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/>
              <a:t>. Allergy is characterized by the</a:t>
            </a:r>
          </a:p>
          <a:p>
            <a:r>
              <a:rPr lang="en-US" dirty="0"/>
              <a:t>typical symptoms of agitation, palpitations, pruritus, coughing, shortness of breath,</a:t>
            </a:r>
          </a:p>
          <a:p>
            <a:r>
              <a:rPr lang="en-US" dirty="0" err="1"/>
              <a:t>urticaria</a:t>
            </a:r>
            <a:r>
              <a:rPr lang="en-US" dirty="0"/>
              <a:t>, bronchospasm, shock, and convulsions. Treatment measures include</a:t>
            </a:r>
          </a:p>
          <a:p>
            <a:r>
              <a:rPr lang="en-US" dirty="0"/>
              <a:t>administration of oxygen, isotonic intravenous fluids, intramuscular or subcutaneous</a:t>
            </a:r>
          </a:p>
          <a:p>
            <a:r>
              <a:rPr lang="en-US" dirty="0"/>
              <a:t>adrenaline, and intravenous prednisolone and aminophylline. Cardiac effects related to</a:t>
            </a:r>
          </a:p>
          <a:p>
            <a:r>
              <a:rPr lang="en-US" dirty="0"/>
              <a:t>impaired myocardial conduction include </a:t>
            </a:r>
            <a:r>
              <a:rPr lang="en-US" dirty="0" err="1"/>
              <a:t>bradycardia</a:t>
            </a:r>
            <a:r>
              <a:rPr lang="en-US" dirty="0"/>
              <a:t>, cardiac arrest, shock, and</a:t>
            </a:r>
          </a:p>
          <a:p>
            <a:r>
              <a:rPr lang="en-US" dirty="0"/>
              <a:t>convulsions. Emergency treatment measures include the administration of oxygen,</a:t>
            </a:r>
          </a:p>
          <a:p>
            <a:r>
              <a:rPr lang="en-US" dirty="0"/>
              <a:t>intravenous atropine (0.5 mg), intravenous adrenaline, and the initiation of appropriate</a:t>
            </a:r>
          </a:p>
          <a:p>
            <a:r>
              <a:rPr lang="en-US" dirty="0"/>
              <a:t>cardiac resuscitation. The most common central nervous system manifestations are</a:t>
            </a:r>
          </a:p>
          <a:p>
            <a:r>
              <a:rPr lang="en-US" dirty="0" err="1"/>
              <a:t>paresthesia</a:t>
            </a:r>
            <a:r>
              <a:rPr lang="en-US" dirty="0"/>
              <a:t> of the tongue, drowsiness, tremor, and convulsions. Options for therapy</a:t>
            </a:r>
          </a:p>
          <a:p>
            <a:r>
              <a:rPr lang="en-US" dirty="0"/>
              <a:t>include intravenous diazepam and respiratory support.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Distention Media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Carbon </a:t>
            </a:r>
            <a:r>
              <a:rPr lang="en-US" b="1" dirty="0" smtClean="0">
                <a:solidFill>
                  <a:srgbClr val="C00000"/>
                </a:solidFill>
              </a:rPr>
              <a:t>Dioxide</a:t>
            </a:r>
          </a:p>
          <a:p>
            <a:r>
              <a:rPr lang="en-US" dirty="0" smtClean="0"/>
              <a:t>-rare </a:t>
            </a:r>
            <a:r>
              <a:rPr lang="en-US" dirty="0"/>
              <a:t>instances, CO2 emboli may result in</a:t>
            </a:r>
          </a:p>
          <a:p>
            <a:r>
              <a:rPr lang="en-US" dirty="0"/>
              <a:t>serious intraoperative morbidity and even </a:t>
            </a:r>
            <a:r>
              <a:rPr lang="en-US" dirty="0" smtClean="0"/>
              <a:t>death</a:t>
            </a:r>
          </a:p>
          <a:p>
            <a:endParaRPr lang="en-US" dirty="0" smtClean="0"/>
          </a:p>
          <a:p>
            <a:r>
              <a:rPr lang="en-US" dirty="0" smtClean="0"/>
              <a:t>1- avoiding the use of CO2 with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operative procedures, </a:t>
            </a:r>
          </a:p>
          <a:p>
            <a:r>
              <a:rPr lang="en-US" dirty="0" smtClean="0"/>
              <a:t>2-ensuring </a:t>
            </a:r>
            <a:r>
              <a:rPr lang="en-US" dirty="0"/>
              <a:t>that the insufflation pressure is always lower than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mm Hg</a:t>
            </a:r>
            <a:r>
              <a:rPr lang="en-US" dirty="0"/>
              <a:t>, and that the</a:t>
            </a:r>
          </a:p>
          <a:p>
            <a:r>
              <a:rPr lang="en-US" dirty="0"/>
              <a:t>flow rate is lower than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mL/min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3-The </a:t>
            </a:r>
            <a:r>
              <a:rPr lang="en-US" dirty="0"/>
              <a:t>insufflator used must be especially designed</a:t>
            </a:r>
          </a:p>
          <a:p>
            <a:r>
              <a:rPr lang="en-US" dirty="0"/>
              <a:t>for hysteroscopy;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64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Dextran 70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sufficient volumes are infused, there is a risk of vascular overload and heart failure</a:t>
            </a:r>
          </a:p>
          <a:p>
            <a:r>
              <a:rPr lang="en-US" sz="1600" dirty="0" smtClean="0"/>
              <a:t>Because </a:t>
            </a:r>
            <a:r>
              <a:rPr lang="en-US" sz="1600" dirty="0"/>
              <a:t>dextran is hydrophilic, it can draw 6 times its own volume into the</a:t>
            </a:r>
          </a:p>
          <a:p>
            <a:r>
              <a:rPr lang="en-US" sz="1600" dirty="0"/>
              <a:t>systemic circulation. Consequently, the volume of this agent should be limited to </a:t>
            </a:r>
            <a:r>
              <a:rPr lang="en-US" sz="1600" dirty="0" smtClean="0"/>
              <a:t>less than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300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mL</a:t>
            </a:r>
            <a:r>
              <a:rPr lang="en-US" sz="1600" dirty="0" err="1"/>
              <a:t>.</a:t>
            </a:r>
            <a:r>
              <a:rPr lang="en-US" sz="1600" dirty="0"/>
              <a:t> There is little use of dextran 70 because of the limited supply of </a:t>
            </a:r>
            <a:r>
              <a:rPr lang="en-US" sz="1600" dirty="0" smtClean="0"/>
              <a:t>the solution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40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Low-Viscosity Fluids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Should </a:t>
            </a:r>
            <a:r>
              <a:rPr lang="en-US" sz="1600" dirty="0" smtClean="0"/>
              <a:t>these electrolyte-free</a:t>
            </a:r>
            <a:r>
              <a:rPr lang="en-US" sz="1600" dirty="0"/>
              <a:t>, and usually hypotonic, media be absorbed to excess in the </a:t>
            </a:r>
            <a:r>
              <a:rPr lang="en-US" sz="1600" dirty="0" smtClean="0"/>
              <a:t>systemic circulation</a:t>
            </a:r>
            <a:r>
              <a:rPr lang="en-US" sz="1600" dirty="0"/>
              <a:t>, they can create serious fluid and electrolyte disturbances a </a:t>
            </a:r>
            <a:r>
              <a:rPr lang="en-US" sz="1600" dirty="0" smtClean="0"/>
              <a:t>potentially dangerous </a:t>
            </a:r>
            <a:r>
              <a:rPr lang="en-US" sz="1600" dirty="0"/>
              <a:t>complication which can result in pulmonary edema, </a:t>
            </a:r>
            <a:r>
              <a:rPr lang="en-US" sz="1600" dirty="0" err="1"/>
              <a:t>hyponatremia</a:t>
            </a:r>
            <a:r>
              <a:rPr lang="en-US" sz="1600" dirty="0"/>
              <a:t>, </a:t>
            </a:r>
            <a:r>
              <a:rPr lang="en-US" sz="1600" dirty="0" smtClean="0"/>
              <a:t>heart failure</a:t>
            </a:r>
            <a:r>
              <a:rPr lang="en-US" sz="1600" dirty="0"/>
              <a:t>, cerebral edema, and death</a:t>
            </a:r>
          </a:p>
        </p:txBody>
      </p:sp>
    </p:spTree>
    <p:extLst>
      <p:ext uri="{BB962C8B-B14F-4D97-AF65-F5344CB8AC3E}">
        <p14:creationId xmlns:p14="http://schemas.microsoft.com/office/powerpoint/2010/main" val="32367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-baseline </a:t>
            </a:r>
            <a:r>
              <a:rPr lang="en-US" dirty="0"/>
              <a:t>serum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electrolyte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-Women </a:t>
            </a:r>
            <a:r>
              <a:rPr lang="en-US" dirty="0"/>
              <a:t>with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cardiopulmonary disease </a:t>
            </a:r>
            <a:r>
              <a:rPr lang="en-US" dirty="0"/>
              <a:t>should be evaluated carefully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-preoperative </a:t>
            </a:r>
            <a:r>
              <a:rPr lang="en-US" dirty="0"/>
              <a:t>use of agents such as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GnRH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agonists </a:t>
            </a:r>
            <a:r>
              <a:rPr lang="en-US" dirty="0"/>
              <a:t>may </a:t>
            </a:r>
            <a:r>
              <a:rPr lang="en-US" dirty="0" smtClean="0"/>
              <a:t>reduce operating </a:t>
            </a:r>
            <a:r>
              <a:rPr lang="en-US" dirty="0"/>
              <a:t>time and media </a:t>
            </a:r>
            <a:r>
              <a:rPr lang="en-US" dirty="0" smtClean="0"/>
              <a:t>absorption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-Intracervical </a:t>
            </a:r>
            <a:r>
              <a:rPr lang="en-US" dirty="0"/>
              <a:t>injection of 8-mL dilute</a:t>
            </a:r>
          </a:p>
          <a:p>
            <a:r>
              <a:rPr lang="en-US" dirty="0" err="1"/>
              <a:t>intracervical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vasopressin</a:t>
            </a:r>
            <a:r>
              <a:rPr lang="en-US" dirty="0"/>
              <a:t> (0.01 U/mL) immediately prior to surgery has been shown</a:t>
            </a:r>
          </a:p>
          <a:p>
            <a:r>
              <a:rPr lang="en-US" dirty="0"/>
              <a:t>effective at reducing the amount of systemic absorption of distending </a:t>
            </a:r>
            <a:r>
              <a:rPr lang="en-US" dirty="0" smtClean="0"/>
              <a:t>media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5-</a:t>
            </a:r>
            <a:r>
              <a:rPr lang="en-US" dirty="0"/>
              <a:t>measurement of the “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absorbed</a:t>
            </a:r>
            <a:r>
              <a:rPr lang="en-US" dirty="0"/>
              <a:t>” </a:t>
            </a:r>
            <a:r>
              <a:rPr lang="en-US" dirty="0" smtClean="0"/>
              <a:t>volume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6-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lowest intrauterine pressure </a:t>
            </a:r>
            <a:r>
              <a:rPr lang="en-US" dirty="0"/>
              <a:t>necessary for adequate </a:t>
            </a:r>
            <a:r>
              <a:rPr lang="en-US" dirty="0" smtClean="0"/>
              <a:t>distention.</a:t>
            </a:r>
          </a:p>
          <a:p>
            <a:r>
              <a:rPr lang="en-US" dirty="0" smtClean="0"/>
              <a:t>A </a:t>
            </a:r>
            <a:r>
              <a:rPr lang="en-US" dirty="0"/>
              <a:t>good range is 70 to 80 mm </a:t>
            </a:r>
            <a:r>
              <a:rPr lang="en-US" dirty="0" smtClean="0"/>
              <a:t>Hg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7-</a:t>
            </a:r>
            <a:r>
              <a:rPr lang="en-US" dirty="0"/>
              <a:t>those with cardiovascular compromise will typically</a:t>
            </a:r>
          </a:p>
          <a:p>
            <a:r>
              <a:rPr lang="en-US" dirty="0"/>
              <a:t>have a lower tolerance for fluid deficits, a circumstance that mandates setting a</a:t>
            </a:r>
          </a:p>
          <a:p>
            <a:r>
              <a:rPr lang="en-US" dirty="0"/>
              <a:t>lower limit for systemic absorption and, consequently, termination of the procedure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Perforation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 smtClean="0"/>
              <a:t>-dilation </a:t>
            </a:r>
            <a:r>
              <a:rPr lang="en-US" sz="1600" dirty="0"/>
              <a:t>of the cervix, positioning of the </a:t>
            </a:r>
            <a:r>
              <a:rPr lang="en-US" sz="1600" dirty="0" err="1"/>
              <a:t>hysteroscope</a:t>
            </a:r>
            <a:r>
              <a:rPr lang="en-US" sz="1600" dirty="0"/>
              <a:t>, </a:t>
            </a:r>
            <a:r>
              <a:rPr lang="en-US" sz="1600" dirty="0" smtClean="0"/>
              <a:t>or because </a:t>
            </a:r>
            <a:r>
              <a:rPr lang="en-US" sz="1600" dirty="0"/>
              <a:t>of the intrauterine procedure </a:t>
            </a:r>
            <a:endParaRPr lang="en-US" sz="1600" dirty="0" smtClean="0"/>
          </a:p>
          <a:p>
            <a:r>
              <a:rPr lang="en-US" sz="1600" dirty="0" smtClean="0"/>
              <a:t>-reduced </a:t>
            </a:r>
            <a:r>
              <a:rPr lang="en-US" sz="1600" dirty="0"/>
              <a:t>by careful attention to the techniques used to access the endometrial cavity, </a:t>
            </a:r>
            <a:r>
              <a:rPr lang="en-US" sz="1600" dirty="0" smtClean="0"/>
              <a:t>and by </a:t>
            </a:r>
            <a:r>
              <a:rPr lang="en-US" sz="1600" dirty="0"/>
              <a:t>careful use of energy-based systems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complete </a:t>
            </a:r>
            <a:r>
              <a:rPr lang="en-US" sz="1600" dirty="0"/>
              <a:t>perforation, the endometrial cavity typically does not distend, and the</a:t>
            </a:r>
          </a:p>
          <a:p>
            <a:r>
              <a:rPr lang="en-US" sz="1600" dirty="0"/>
              <a:t>visual field is generally </a:t>
            </a:r>
            <a:r>
              <a:rPr lang="en-US" sz="1600" dirty="0" smtClean="0"/>
              <a:t>lost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9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during dilation of the </a:t>
            </a:r>
            <a:r>
              <a:rPr lang="en-US" sz="1800" dirty="0">
                <a:solidFill>
                  <a:srgbClr val="C00000"/>
                </a:solidFill>
              </a:rPr>
              <a:t>cervix,</a:t>
            </a:r>
            <a:r>
              <a:rPr lang="en-US" sz="1800" dirty="0"/>
              <a:t> the</a:t>
            </a:r>
          </a:p>
          <a:p>
            <a:r>
              <a:rPr lang="en-US" sz="1800" dirty="0"/>
              <a:t>procedure must be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terminated,</a:t>
            </a:r>
            <a:r>
              <a:rPr lang="en-US" sz="1800" dirty="0"/>
              <a:t> but, because of the blunt nature of the dilators, </a:t>
            </a:r>
            <a:r>
              <a:rPr lang="en-US" sz="1800" dirty="0" smtClean="0"/>
              <a:t>usually there </a:t>
            </a:r>
            <a:r>
              <a:rPr lang="en-US" sz="1800" dirty="0"/>
              <a:t>are no other injuries</a:t>
            </a:r>
          </a:p>
        </p:txBody>
      </p:sp>
    </p:spTree>
    <p:extLst>
      <p:ext uri="{BB962C8B-B14F-4D97-AF65-F5344CB8AC3E}">
        <p14:creationId xmlns:p14="http://schemas.microsoft.com/office/powerpoint/2010/main" val="20676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86409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320480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potential indications for diagnostic hysteroscopy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1800" dirty="0"/>
              <a:t>1. Unexplained abnormal uterine bleeding (AUB)</a:t>
            </a:r>
          </a:p>
          <a:p>
            <a:r>
              <a:rPr lang="en-US" sz="1800" dirty="0"/>
              <a:t>Premenopausal</a:t>
            </a:r>
          </a:p>
          <a:p>
            <a:r>
              <a:rPr lang="en-US" sz="1800" dirty="0"/>
              <a:t>Postmenopausal</a:t>
            </a:r>
          </a:p>
          <a:p>
            <a:r>
              <a:rPr lang="en-US" sz="1800" dirty="0"/>
              <a:t>2. Selected infertility </a:t>
            </a:r>
            <a:r>
              <a:rPr lang="en-US" sz="1800" dirty="0" smtClean="0"/>
              <a:t>cases                4points</a:t>
            </a:r>
            <a:endParaRPr lang="en-US" sz="1800" dirty="0"/>
          </a:p>
          <a:p>
            <a:r>
              <a:rPr lang="en-US" sz="1800" dirty="0"/>
              <a:t>Abnormal </a:t>
            </a:r>
            <a:r>
              <a:rPr lang="en-US" sz="1800" dirty="0" err="1"/>
              <a:t>hysterography</a:t>
            </a:r>
            <a:r>
              <a:rPr lang="en-US" sz="1800" dirty="0"/>
              <a:t> or TVUS</a:t>
            </a:r>
          </a:p>
          <a:p>
            <a:r>
              <a:rPr lang="en-US" sz="1800" dirty="0"/>
              <a:t>Unexplained infertility</a:t>
            </a:r>
          </a:p>
          <a:p>
            <a:r>
              <a:rPr lang="en-US" sz="1800" dirty="0"/>
              <a:t>Routine assessment prior to ET</a:t>
            </a:r>
          </a:p>
          <a:p>
            <a:r>
              <a:rPr lang="en-US" sz="1800" dirty="0"/>
              <a:t>“Second look” evaluation following selected uterine surgery cases</a:t>
            </a:r>
          </a:p>
          <a:p>
            <a:r>
              <a:rPr lang="en-US" sz="1800" dirty="0"/>
              <a:t>3. Recurrent pregnancy loss (RPL)</a:t>
            </a:r>
          </a:p>
          <a:p>
            <a:endParaRPr lang="en-US" sz="1800" dirty="0"/>
          </a:p>
        </p:txBody>
      </p:sp>
      <p:sp>
        <p:nvSpPr>
          <p:cNvPr id="5" name="Right Arrow 4"/>
          <p:cNvSpPr/>
          <p:nvPr/>
        </p:nvSpPr>
        <p:spPr>
          <a:xfrm>
            <a:off x="3764016" y="30680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uterus</a:t>
            </a:r>
            <a:r>
              <a:rPr lang="en-US" dirty="0"/>
              <a:t> is perforated by the activated tip of a laser,</a:t>
            </a:r>
          </a:p>
          <a:p>
            <a:r>
              <a:rPr lang="en-US" dirty="0"/>
              <a:t>electrode, or an activated electromechanical tissue removal device, there is a risk</a:t>
            </a:r>
          </a:p>
          <a:p>
            <a:r>
              <a:rPr lang="en-US" dirty="0"/>
              <a:t>for bleeding or injury to the adjacent viscera. Therefore, the operation must be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stopped, and laparoscopy or laparotomy </a:t>
            </a:r>
            <a:r>
              <a:rPr lang="en-US" dirty="0"/>
              <a:t>should be performed. Injury to the uterus is</a:t>
            </a:r>
          </a:p>
          <a:p>
            <a:r>
              <a:rPr lang="en-US" dirty="0"/>
              <a:t>relatively easy to detect with a laparoscope. However, mechanical or thermal injury to</a:t>
            </a:r>
          </a:p>
          <a:p>
            <a:r>
              <a:rPr lang="en-US" dirty="0"/>
              <a:t>the bowel, ureter, or bladder is more difficult to the extent that laparoscopy is frequently</a:t>
            </a:r>
          </a:p>
          <a:p>
            <a:r>
              <a:rPr lang="en-US" dirty="0"/>
              <a:t>inadequate to make a complete evaluation</a:t>
            </a:r>
          </a:p>
        </p:txBody>
      </p:sp>
    </p:spTree>
    <p:extLst>
      <p:ext uri="{BB962C8B-B14F-4D97-AF65-F5344CB8AC3E}">
        <p14:creationId xmlns:p14="http://schemas.microsoft.com/office/powerpoint/2010/main" val="35848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Bleeding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-trauma </a:t>
            </a:r>
            <a:r>
              <a:rPr lang="en-US" dirty="0"/>
              <a:t>to the vessels </a:t>
            </a:r>
            <a:r>
              <a:rPr lang="en-US" dirty="0" smtClean="0"/>
              <a:t>in the </a:t>
            </a:r>
            <a:r>
              <a:rPr lang="en-US" dirty="0"/>
              <a:t>myometrium or injury to other vessels in the </a:t>
            </a:r>
            <a:r>
              <a:rPr lang="en-US" dirty="0" smtClean="0"/>
              <a:t>pelvis</a:t>
            </a:r>
          </a:p>
          <a:p>
            <a:r>
              <a:rPr lang="en-US" dirty="0" smtClean="0"/>
              <a:t>-during </a:t>
            </a:r>
            <a:r>
              <a:rPr lang="en-US" dirty="0" err="1"/>
              <a:t>resectoscopic</a:t>
            </a:r>
            <a:r>
              <a:rPr lang="en-US" dirty="0"/>
              <a:t> procedures that </a:t>
            </a:r>
            <a:r>
              <a:rPr lang="en-US" dirty="0" smtClean="0"/>
              <a:t>require </a:t>
            </a:r>
            <a:r>
              <a:rPr lang="en-US" dirty="0" err="1" smtClean="0"/>
              <a:t>myometrial</a:t>
            </a:r>
            <a:r>
              <a:rPr lang="en-US" dirty="0"/>
              <a:t> </a:t>
            </a:r>
            <a:r>
              <a:rPr lang="en-US" dirty="0" smtClean="0"/>
              <a:t>dissection </a:t>
            </a:r>
            <a:r>
              <a:rPr lang="en-US" dirty="0"/>
              <a:t>for procedures such as endometrial resection or FIGO type 1 or type </a:t>
            </a:r>
            <a:r>
              <a:rPr lang="en-US" dirty="0" smtClean="0"/>
              <a:t>2 myomectomy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preoperative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-anemic </a:t>
            </a:r>
            <a:r>
              <a:rPr lang="en-US" dirty="0"/>
              <a:t>patients should be treated</a:t>
            </a:r>
          </a:p>
          <a:p>
            <a:r>
              <a:rPr lang="en-US" dirty="0" smtClean="0"/>
              <a:t>Medically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-nonanemic </a:t>
            </a:r>
            <a:r>
              <a:rPr lang="en-US" dirty="0"/>
              <a:t>patients is obtaining and storing autologous</a:t>
            </a:r>
          </a:p>
          <a:p>
            <a:r>
              <a:rPr lang="en-US" dirty="0"/>
              <a:t>blood before surgery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-preoperative </a:t>
            </a:r>
            <a:r>
              <a:rPr lang="en-US" dirty="0"/>
              <a:t>injection of diluted</a:t>
            </a:r>
          </a:p>
          <a:p>
            <a:r>
              <a:rPr lang="en-US" dirty="0"/>
              <a:t>vasopressin into the cervical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-</a:t>
            </a:r>
            <a:r>
              <a:rPr lang="en-US" dirty="0"/>
              <a:t>limiting the depth of resection in the lateral</a:t>
            </a:r>
          </a:p>
          <a:p>
            <a:r>
              <a:rPr lang="en-US" dirty="0"/>
              <a:t>endometrial cavity near the uterine isthmus, where ablative techniques should be</a:t>
            </a:r>
          </a:p>
          <a:p>
            <a:r>
              <a:rPr lang="en-US" dirty="0"/>
              <a:t>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-ball </a:t>
            </a:r>
            <a:r>
              <a:rPr lang="en-US" dirty="0"/>
              <a:t>electrode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-the </a:t>
            </a:r>
            <a:r>
              <a:rPr lang="en-US" dirty="0"/>
              <a:t>injection of diluted vasopressin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-the </a:t>
            </a:r>
            <a:r>
              <a:rPr lang="en-US" dirty="0"/>
              <a:t>inflation of a 30-mL Foley catheter balloon</a:t>
            </a:r>
          </a:p>
          <a:p>
            <a:r>
              <a:rPr lang="en-US" dirty="0"/>
              <a:t>or similar device in the endometrial cavity (</a:t>
            </a:r>
          </a:p>
        </p:txBody>
      </p:sp>
    </p:spTree>
    <p:extLst>
      <p:ext uri="{BB962C8B-B14F-4D97-AF65-F5344CB8AC3E}">
        <p14:creationId xmlns:p14="http://schemas.microsoft.com/office/powerpoint/2010/main" val="31451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Thermal Trauma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1-</a:t>
            </a:r>
            <a:r>
              <a:rPr lang="en-US" dirty="0" smtClean="0"/>
              <a:t>Thermal </a:t>
            </a:r>
            <a:r>
              <a:rPr lang="en-US" dirty="0"/>
              <a:t>injury to the intestine or ureter may be difficult to </a:t>
            </a:r>
            <a:r>
              <a:rPr lang="en-US" dirty="0" smtClean="0"/>
              <a:t>diagnose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-and </a:t>
            </a:r>
            <a:r>
              <a:rPr lang="en-US" dirty="0"/>
              <a:t>symptoms </a:t>
            </a:r>
            <a:r>
              <a:rPr lang="en-US" dirty="0" smtClean="0"/>
              <a:t>may not </a:t>
            </a:r>
            <a:r>
              <a:rPr lang="en-US" dirty="0"/>
              <a:t>occur for several days to 2 weeks.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-Therefore</a:t>
            </a:r>
            <a:r>
              <a:rPr lang="en-US" dirty="0"/>
              <a:t>, the patient should be advised of the</a:t>
            </a:r>
          </a:p>
          <a:p>
            <a:r>
              <a:rPr lang="en-US" dirty="0"/>
              <a:t>symptoms that could indicate peritonitis.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28836" y="1576973"/>
            <a:ext cx="478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ko-KR" sz="2800" b="1" dirty="0" smtClean="0">
                <a:solidFill>
                  <a:prstClr val="white"/>
                </a:solidFill>
                <a:ea typeface="맑은 고딕" panose="020B0503020000020004" pitchFamily="34" charset="-127"/>
                <a:cs typeface="B Titr" panose="00000700000000000000" pitchFamily="2" charset="-78"/>
              </a:rPr>
              <a:t>با سپاس از توجه شما 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6"/>
            <a:ext cx="286549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865091" y="602128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 مهر - 1398</a:t>
            </a:r>
            <a:endParaRPr lang="en-US" altLang="ko-K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-1107504"/>
            <a:ext cx="8229600" cy="3168353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Operative Hysteroscopy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Foreign </a:t>
            </a:r>
            <a:r>
              <a:rPr lang="en-US" sz="2000" b="1" dirty="0" smtClean="0">
                <a:solidFill>
                  <a:srgbClr val="C00000"/>
                </a:solidFill>
              </a:rPr>
              <a:t>Body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sz="1600" dirty="0"/>
              <a:t>If the string of an IUD is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absent</a:t>
            </a:r>
            <a:r>
              <a:rPr lang="en-US" sz="1600" dirty="0"/>
              <a:t>, the device often can be removed with a specially</a:t>
            </a:r>
          </a:p>
          <a:p>
            <a:r>
              <a:rPr lang="en-US" sz="1600" dirty="0"/>
              <a:t>designed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hook or a toothed curette</a:t>
            </a:r>
            <a:r>
              <a:rPr lang="en-US" sz="1600" dirty="0"/>
              <a:t> (e.g., Novak). When removal is difficult or</a:t>
            </a:r>
          </a:p>
          <a:p>
            <a:r>
              <a:rPr lang="en-US" sz="1600" dirty="0"/>
              <a:t>impossible, after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sonographic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confirmation </a:t>
            </a:r>
            <a:r>
              <a:rPr lang="en-US" sz="1600" dirty="0"/>
              <a:t>that the device is in the endometrial cavity,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hysteroscopy</a:t>
            </a:r>
            <a:r>
              <a:rPr lang="en-US" sz="1600" dirty="0"/>
              <a:t> can be performed using a sheath with an operating channel, thereby</a:t>
            </a:r>
          </a:p>
          <a:p>
            <a:r>
              <a:rPr lang="en-US" sz="1600" dirty="0"/>
              <a:t>allowing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removal with grasping forceps </a:t>
            </a:r>
            <a:r>
              <a:rPr lang="en-US" sz="1600" dirty="0"/>
              <a:t>(Fig. 26-35). If the device is not seen, or if</a:t>
            </a:r>
          </a:p>
          <a:p>
            <a:r>
              <a:rPr lang="en-US" sz="1600" dirty="0"/>
              <a:t>only a portion is visible </a:t>
            </a:r>
            <a:r>
              <a:rPr lang="en-US" sz="1600" dirty="0" err="1"/>
              <a:t>hysteroscopically</a:t>
            </a:r>
            <a:r>
              <a:rPr lang="en-US" sz="1600" dirty="0"/>
              <a:t>, the remainder imbedded in the myometrium,</a:t>
            </a:r>
          </a:p>
          <a:p>
            <a:r>
              <a:rPr lang="en-US" sz="1600" dirty="0"/>
              <a:t>individualized management is recommended, usually following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imaging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studies</a:t>
            </a:r>
            <a:r>
              <a:rPr lang="en-US" sz="1600" dirty="0"/>
              <a:t> to more precisely identify the location of the device.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7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9036496" cy="5733256"/>
          </a:xfrm>
        </p:spPr>
      </p:pic>
    </p:spTree>
    <p:extLst>
      <p:ext uri="{BB962C8B-B14F-4D97-AF65-F5344CB8AC3E}">
        <p14:creationId xmlns:p14="http://schemas.microsoft.com/office/powerpoint/2010/main" val="703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Septum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-When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RPL</a:t>
            </a:r>
            <a:r>
              <a:rPr lang="en-US" dirty="0"/>
              <a:t> is associated with a single corpus containing a uterine septum (</a:t>
            </a:r>
            <a:r>
              <a:rPr lang="en-US" dirty="0" err="1"/>
              <a:t>rAFS</a:t>
            </a:r>
            <a:r>
              <a:rPr lang="en-US" dirty="0"/>
              <a:t> Class V</a:t>
            </a:r>
          </a:p>
          <a:p>
            <a:r>
              <a:rPr lang="en-US" dirty="0"/>
              <a:t>or CONUTA U2), </a:t>
            </a:r>
            <a:r>
              <a:rPr lang="en-US" dirty="0" err="1"/>
              <a:t>hysteroscopic</a:t>
            </a:r>
            <a:r>
              <a:rPr lang="en-US" dirty="0"/>
              <a:t> division of the septum improves reproductive outcome</a:t>
            </a:r>
          </a:p>
          <a:p>
            <a:r>
              <a:rPr lang="en-US" dirty="0"/>
              <a:t>at a rate comparable to abdominal </a:t>
            </a:r>
            <a:r>
              <a:rPr lang="en-US" dirty="0" err="1"/>
              <a:t>metroplasty</a:t>
            </a:r>
            <a:r>
              <a:rPr lang="en-US" dirty="0"/>
              <a:t>, with reduced morbidity and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-</a:t>
            </a:r>
            <a:r>
              <a:rPr lang="en-US" dirty="0"/>
              <a:t>There are fewer data regarding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infertility</a:t>
            </a:r>
            <a:r>
              <a:rPr lang="en-US" dirty="0"/>
              <a:t> but there is some</a:t>
            </a:r>
          </a:p>
          <a:p>
            <a:r>
              <a:rPr lang="en-US" dirty="0"/>
              <a:t>evidence that </a:t>
            </a:r>
            <a:r>
              <a:rPr lang="en-US" dirty="0" err="1"/>
              <a:t>metroplasty</a:t>
            </a:r>
            <a:r>
              <a:rPr lang="en-US" dirty="0"/>
              <a:t> does improve </a:t>
            </a:r>
            <a:r>
              <a:rPr lang="en-US" dirty="0" smtClean="0"/>
              <a:t>fecundity</a:t>
            </a:r>
          </a:p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Confirmation of the </a:t>
            </a:r>
            <a:r>
              <a:rPr lang="en-US" dirty="0" smtClean="0"/>
              <a:t>external</a:t>
            </a:r>
          </a:p>
          <a:p>
            <a:r>
              <a:rPr lang="en-US" dirty="0" smtClean="0"/>
              <a:t>architecture of the corpus                       MRI or </a:t>
            </a:r>
            <a:r>
              <a:rPr lang="en-US" dirty="0" err="1" smtClean="0"/>
              <a:t>threedimensional</a:t>
            </a:r>
            <a:r>
              <a:rPr lang="en-US" dirty="0" smtClean="0"/>
              <a:t> ultrasound.</a:t>
            </a:r>
          </a:p>
          <a:p>
            <a:r>
              <a:rPr lang="en-US" dirty="0" smtClean="0"/>
              <a:t>-</a:t>
            </a:r>
            <a:r>
              <a:rPr lang="en-US" dirty="0"/>
              <a:t>office method of “see and </a:t>
            </a:r>
            <a:r>
              <a:rPr lang="en-US" dirty="0" smtClean="0"/>
              <a:t>treat</a:t>
            </a:r>
            <a:r>
              <a:rPr lang="en-US" dirty="0"/>
              <a:t> ”</a:t>
            </a:r>
            <a:r>
              <a:rPr lang="en-US" dirty="0" smtClean="0"/>
              <a:t>                            attainment </a:t>
            </a:r>
            <a:r>
              <a:rPr lang="en-US" dirty="0"/>
              <a:t>of two of three criteria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pain,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bleeding,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visualization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myometrial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fibers</a:t>
            </a:r>
            <a:r>
              <a:rPr lang="en-US" dirty="0"/>
              <a:t>) determine the end-point of </a:t>
            </a:r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smtClean="0"/>
              <a:t>transection</a:t>
            </a:r>
          </a:p>
          <a:p>
            <a:r>
              <a:rPr lang="en-US" dirty="0" smtClean="0"/>
              <a:t>-</a:t>
            </a:r>
            <a:r>
              <a:rPr lang="en-US" dirty="0"/>
              <a:t> office setting using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localanesthesia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protocols, with additional ½%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lidocaine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with 1/200,000 epinephrine</a:t>
            </a:r>
          </a:p>
          <a:p>
            <a:r>
              <a:rPr lang="en-US" dirty="0"/>
              <a:t>directly injected into the septum or into each </a:t>
            </a:r>
            <a:r>
              <a:rPr lang="en-US" dirty="0" err="1"/>
              <a:t>cornu</a:t>
            </a:r>
            <a:r>
              <a:rPr lang="en-US" dirty="0"/>
              <a:t> to capture innervation from T10</a:t>
            </a:r>
          </a:p>
          <a:p>
            <a:r>
              <a:rPr lang="en-US" dirty="0"/>
              <a:t>coursing into the corpus alongside the utero-ovarian ligament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03848" y="3861048"/>
            <a:ext cx="978408" cy="175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51836" y="4138512"/>
            <a:ext cx="97840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a6cd06df3cd7cd7c485fa3e3671f503bffc4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</TotalTime>
  <Words>3589</Words>
  <Application>Microsoft Office PowerPoint</Application>
  <PresentationFormat>On-screen Show (4:3)</PresentationFormat>
  <Paragraphs>367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www.Ghalamo.com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www.Ghalamo.com</dc:creator>
  <dc:description>www.Ghalamo.com</dc:description>
  <cp:lastModifiedBy>Maryambanoo</cp:lastModifiedBy>
  <cp:revision>1518</cp:revision>
  <cp:lastPrinted>2016-07-01T12:02:38Z</cp:lastPrinted>
  <dcterms:created xsi:type="dcterms:W3CDTF">2016-03-10T11:19:03Z</dcterms:created>
  <dcterms:modified xsi:type="dcterms:W3CDTF">2019-10-14T02:21:22Z</dcterms:modified>
</cp:coreProperties>
</file>